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xls" ContentType="application/vnd.ms-excel"/>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6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3.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6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65.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68.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69.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70.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71.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109"/>
  </p:notesMasterIdLst>
  <p:handoutMasterIdLst>
    <p:handoutMasterId r:id="rId110"/>
  </p:handoutMasterIdLst>
  <p:sldIdLst>
    <p:sldId id="797" r:id="rId2"/>
    <p:sldId id="639" r:id="rId3"/>
    <p:sldId id="843" r:id="rId4"/>
    <p:sldId id="638" r:id="rId5"/>
    <p:sldId id="813" r:id="rId6"/>
    <p:sldId id="724" r:id="rId7"/>
    <p:sldId id="786" r:id="rId8"/>
    <p:sldId id="846" r:id="rId9"/>
    <p:sldId id="787" r:id="rId10"/>
    <p:sldId id="727" r:id="rId11"/>
    <p:sldId id="785" r:id="rId12"/>
    <p:sldId id="728" r:id="rId13"/>
    <p:sldId id="619" r:id="rId14"/>
    <p:sldId id="730" r:id="rId15"/>
    <p:sldId id="732" r:id="rId16"/>
    <p:sldId id="807" r:id="rId17"/>
    <p:sldId id="734" r:id="rId18"/>
    <p:sldId id="782" r:id="rId19"/>
    <p:sldId id="784" r:id="rId20"/>
    <p:sldId id="640" r:id="rId21"/>
    <p:sldId id="814" r:id="rId22"/>
    <p:sldId id="815" r:id="rId23"/>
    <p:sldId id="816" r:id="rId24"/>
    <p:sldId id="817" r:id="rId25"/>
    <p:sldId id="818" r:id="rId26"/>
    <p:sldId id="819" r:id="rId27"/>
    <p:sldId id="634" r:id="rId28"/>
    <p:sldId id="788" r:id="rId29"/>
    <p:sldId id="633" r:id="rId30"/>
    <p:sldId id="735" r:id="rId31"/>
    <p:sldId id="805" r:id="rId32"/>
    <p:sldId id="549" r:id="rId33"/>
    <p:sldId id="729" r:id="rId34"/>
    <p:sldId id="736" r:id="rId35"/>
    <p:sldId id="635" r:id="rId36"/>
    <p:sldId id="839" r:id="rId37"/>
    <p:sldId id="821" r:id="rId38"/>
    <p:sldId id="738" r:id="rId39"/>
    <p:sldId id="822" r:id="rId40"/>
    <p:sldId id="739" r:id="rId41"/>
    <p:sldId id="740" r:id="rId42"/>
    <p:sldId id="840" r:id="rId43"/>
    <p:sldId id="806" r:id="rId44"/>
    <p:sldId id="741" r:id="rId45"/>
    <p:sldId id="742" r:id="rId46"/>
    <p:sldId id="743" r:id="rId47"/>
    <p:sldId id="680" r:id="rId48"/>
    <p:sldId id="792" r:id="rId49"/>
    <p:sldId id="744" r:id="rId50"/>
    <p:sldId id="745" r:id="rId51"/>
    <p:sldId id="668" r:id="rId52"/>
    <p:sldId id="746" r:id="rId53"/>
    <p:sldId id="747" r:id="rId54"/>
    <p:sldId id="748" r:id="rId55"/>
    <p:sldId id="749" r:id="rId56"/>
    <p:sldId id="750" r:id="rId57"/>
    <p:sldId id="751" r:id="rId58"/>
    <p:sldId id="752" r:id="rId59"/>
    <p:sldId id="753" r:id="rId60"/>
    <p:sldId id="754" r:id="rId61"/>
    <p:sldId id="755" r:id="rId62"/>
    <p:sldId id="757" r:id="rId63"/>
    <p:sldId id="758" r:id="rId64"/>
    <p:sldId id="759" r:id="rId65"/>
    <p:sldId id="760" r:id="rId66"/>
    <p:sldId id="761" r:id="rId67"/>
    <p:sldId id="844" r:id="rId68"/>
    <p:sldId id="793" r:id="rId69"/>
    <p:sldId id="769" r:id="rId70"/>
    <p:sldId id="775" r:id="rId71"/>
    <p:sldId id="795" r:id="rId72"/>
    <p:sldId id="794" r:id="rId73"/>
    <p:sldId id="700" r:id="rId74"/>
    <p:sldId id="702" r:id="rId75"/>
    <p:sldId id="770" r:id="rId76"/>
    <p:sldId id="796" r:id="rId77"/>
    <p:sldId id="772" r:id="rId78"/>
    <p:sldId id="798" r:id="rId79"/>
    <p:sldId id="773" r:id="rId80"/>
    <p:sldId id="774" r:id="rId81"/>
    <p:sldId id="847" r:id="rId82"/>
    <p:sldId id="848" r:id="rId83"/>
    <p:sldId id="849" r:id="rId84"/>
    <p:sldId id="850" r:id="rId85"/>
    <p:sldId id="851" r:id="rId86"/>
    <p:sldId id="852" r:id="rId87"/>
    <p:sldId id="853" r:id="rId88"/>
    <p:sldId id="854" r:id="rId89"/>
    <p:sldId id="855" r:id="rId90"/>
    <p:sldId id="856" r:id="rId91"/>
    <p:sldId id="857" r:id="rId92"/>
    <p:sldId id="858" r:id="rId93"/>
    <p:sldId id="859" r:id="rId94"/>
    <p:sldId id="860" r:id="rId95"/>
    <p:sldId id="861" r:id="rId96"/>
    <p:sldId id="862" r:id="rId97"/>
    <p:sldId id="863" r:id="rId98"/>
    <p:sldId id="864" r:id="rId99"/>
    <p:sldId id="865" r:id="rId100"/>
    <p:sldId id="866" r:id="rId101"/>
    <p:sldId id="867" r:id="rId102"/>
    <p:sldId id="776" r:id="rId103"/>
    <p:sldId id="810" r:id="rId104"/>
    <p:sldId id="845" r:id="rId105"/>
    <p:sldId id="777" r:id="rId106"/>
    <p:sldId id="721" r:id="rId107"/>
    <p:sldId id="809" r:id="rId108"/>
  </p:sldIdLst>
  <p:sldSz cx="9144000" cy="6858000" type="screen4x3"/>
  <p:notesSz cx="6797675" cy="9926638"/>
  <p:defaultTextStyle>
    <a:defPPr>
      <a:defRPr lang="en-GB"/>
    </a:defPPr>
    <a:lvl1pPr algn="l" rtl="0" fontAlgn="base">
      <a:spcBef>
        <a:spcPct val="0"/>
      </a:spcBef>
      <a:spcAft>
        <a:spcPct val="0"/>
      </a:spcAft>
      <a:defRPr sz="1200" b="1" kern="1200">
        <a:solidFill>
          <a:schemeClr val="tx1"/>
        </a:solidFill>
        <a:latin typeface="Times New Roman" pitchFamily="18" charset="0"/>
        <a:ea typeface="+mn-ea"/>
        <a:cs typeface="+mn-cs"/>
      </a:defRPr>
    </a:lvl1pPr>
    <a:lvl2pPr marL="457200" algn="l" rtl="0" fontAlgn="base">
      <a:spcBef>
        <a:spcPct val="0"/>
      </a:spcBef>
      <a:spcAft>
        <a:spcPct val="0"/>
      </a:spcAft>
      <a:defRPr sz="1200" b="1" kern="1200">
        <a:solidFill>
          <a:schemeClr val="tx1"/>
        </a:solidFill>
        <a:latin typeface="Times New Roman" pitchFamily="18" charset="0"/>
        <a:ea typeface="+mn-ea"/>
        <a:cs typeface="+mn-cs"/>
      </a:defRPr>
    </a:lvl2pPr>
    <a:lvl3pPr marL="914400" algn="l" rtl="0" fontAlgn="base">
      <a:spcBef>
        <a:spcPct val="0"/>
      </a:spcBef>
      <a:spcAft>
        <a:spcPct val="0"/>
      </a:spcAft>
      <a:defRPr sz="1200" b="1" kern="1200">
        <a:solidFill>
          <a:schemeClr val="tx1"/>
        </a:solidFill>
        <a:latin typeface="Times New Roman" pitchFamily="18" charset="0"/>
        <a:ea typeface="+mn-ea"/>
        <a:cs typeface="+mn-cs"/>
      </a:defRPr>
    </a:lvl3pPr>
    <a:lvl4pPr marL="1371600" algn="l" rtl="0" fontAlgn="base">
      <a:spcBef>
        <a:spcPct val="0"/>
      </a:spcBef>
      <a:spcAft>
        <a:spcPct val="0"/>
      </a:spcAft>
      <a:defRPr sz="1200" b="1" kern="1200">
        <a:solidFill>
          <a:schemeClr val="tx1"/>
        </a:solidFill>
        <a:latin typeface="Times New Roman" pitchFamily="18" charset="0"/>
        <a:ea typeface="+mn-ea"/>
        <a:cs typeface="+mn-cs"/>
      </a:defRPr>
    </a:lvl4pPr>
    <a:lvl5pPr marL="1828800" algn="l" rtl="0" fontAlgn="base">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D279"/>
    <a:srgbClr val="FFBC37"/>
    <a:srgbClr val="32323E"/>
    <a:srgbClr val="FFFF00"/>
    <a:srgbClr val="32323D"/>
    <a:srgbClr val="292929"/>
    <a:srgbClr val="1C1C1C"/>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95238" autoAdjust="0"/>
  </p:normalViewPr>
  <p:slideViewPr>
    <p:cSldViewPr snapToGrid="0">
      <p:cViewPr>
        <p:scale>
          <a:sx n="70" d="100"/>
          <a:sy n="70" d="100"/>
        </p:scale>
        <p:origin x="-1254" y="-942"/>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_rels/viewProps.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B1765D-0162-40D1-8FA7-C8E48C89040C}" type="doc">
      <dgm:prSet loTypeId="urn:microsoft.com/office/officeart/2005/8/layout/radial1" loCatId="relationship" qsTypeId="urn:microsoft.com/office/officeart/2005/8/quickstyle/3d9" qsCatId="3D" csTypeId="urn:microsoft.com/office/officeart/2005/8/colors/accent2_3" csCatId="accent2" phldr="1"/>
      <dgm:spPr/>
      <dgm:t>
        <a:bodyPr/>
        <a:lstStyle/>
        <a:p>
          <a:endParaRPr lang="en-US"/>
        </a:p>
      </dgm:t>
    </dgm:pt>
    <dgm:pt modelId="{CA20B76C-9DBD-47AC-A773-C7E6F62D21D0}">
      <dgm:prSet phldrT="[Text]"/>
      <dgm:spPr>
        <a:effectLst>
          <a:outerShdw blurRad="50800" dist="38100" dir="5400000" algn="t" rotWithShape="0">
            <a:prstClr val="black">
              <a:alpha val="40000"/>
            </a:prstClr>
          </a:outerShdw>
        </a:effectLst>
      </dgm:spPr>
      <dgm:t>
        <a:bodyPr/>
        <a:lstStyle/>
        <a:p>
          <a:r>
            <a:rPr lang="en-GB" dirty="0" smtClean="0"/>
            <a:t>Open Access Journals</a:t>
          </a:r>
          <a:endParaRPr lang="en-US" dirty="0"/>
        </a:p>
      </dgm:t>
    </dgm:pt>
    <dgm:pt modelId="{E18B7E32-6F8B-48ED-B531-71C4DB37D951}" type="parTrans" cxnId="{940F7997-01EC-4A4D-A2AF-C8E39FF45967}">
      <dgm:prSet/>
      <dgm:spPr/>
      <dgm:t>
        <a:bodyPr/>
        <a:lstStyle/>
        <a:p>
          <a:endParaRPr lang="en-US"/>
        </a:p>
      </dgm:t>
    </dgm:pt>
    <dgm:pt modelId="{D31DC82A-7EED-488E-9923-C737BF605828}" type="sibTrans" cxnId="{940F7997-01EC-4A4D-A2AF-C8E39FF45967}">
      <dgm:prSet/>
      <dgm:spPr/>
      <dgm:t>
        <a:bodyPr/>
        <a:lstStyle/>
        <a:p>
          <a:endParaRPr lang="en-US"/>
        </a:p>
      </dgm:t>
    </dgm:pt>
    <dgm:pt modelId="{C41BD662-353F-422C-A4A7-9F3B60C0C3FD}">
      <dgm:prSet phldrT="[Text]"/>
      <dgm:spPr>
        <a:effectLst>
          <a:outerShdw blurRad="50800" dist="38100" dir="5400000" algn="t" rotWithShape="0">
            <a:prstClr val="black">
              <a:alpha val="40000"/>
            </a:prstClr>
          </a:outerShdw>
        </a:effectLst>
      </dgm:spPr>
      <dgm:t>
        <a:bodyPr/>
        <a:lstStyle/>
        <a:p>
          <a:r>
            <a:rPr lang="en-GB" dirty="0" smtClean="0"/>
            <a:t>Sponsored Articles</a:t>
          </a:r>
          <a:endParaRPr lang="en-US" dirty="0"/>
        </a:p>
      </dgm:t>
    </dgm:pt>
    <dgm:pt modelId="{4A63F281-34B8-4AC7-A68E-71C3B4ADDCBA}" type="parTrans" cxnId="{ACF60642-B39D-41B6-9B71-7B26CD0344BA}">
      <dgm:prSet/>
      <dgm:spPr/>
      <dgm:t>
        <a:bodyPr/>
        <a:lstStyle/>
        <a:p>
          <a:endParaRPr lang="en-US"/>
        </a:p>
      </dgm:t>
    </dgm:pt>
    <dgm:pt modelId="{31A666AA-CE9F-4E1E-B690-67AA5BF9A307}" type="sibTrans" cxnId="{ACF60642-B39D-41B6-9B71-7B26CD0344BA}">
      <dgm:prSet/>
      <dgm:spPr/>
      <dgm:t>
        <a:bodyPr/>
        <a:lstStyle/>
        <a:p>
          <a:endParaRPr lang="en-US"/>
        </a:p>
      </dgm:t>
    </dgm:pt>
    <dgm:pt modelId="{AA7A0CC1-1DF3-4E6A-BD0F-B101353E8FFB}">
      <dgm:prSet phldrT="[Text]"/>
      <dgm:spPr>
        <a:effectLst>
          <a:outerShdw blurRad="50800" dist="38100" dir="5400000" algn="t" rotWithShape="0">
            <a:prstClr val="black">
              <a:alpha val="40000"/>
            </a:prstClr>
          </a:outerShdw>
        </a:effectLst>
      </dgm:spPr>
      <dgm:t>
        <a:bodyPr/>
        <a:lstStyle/>
        <a:p>
          <a:r>
            <a:rPr lang="en-GB" dirty="0" smtClean="0"/>
            <a:t>Free Access to Archive</a:t>
          </a:r>
          <a:endParaRPr lang="en-US" dirty="0"/>
        </a:p>
      </dgm:t>
    </dgm:pt>
    <dgm:pt modelId="{6269D73C-8ACB-4106-A213-D9701CA224B9}" type="parTrans" cxnId="{A5954FC9-7734-4345-ADE5-C64563AD9248}">
      <dgm:prSet/>
      <dgm:spPr/>
      <dgm:t>
        <a:bodyPr/>
        <a:lstStyle/>
        <a:p>
          <a:endParaRPr lang="en-US"/>
        </a:p>
      </dgm:t>
    </dgm:pt>
    <dgm:pt modelId="{52362EA3-ED80-4471-8E3E-1C55179BBB23}" type="sibTrans" cxnId="{A5954FC9-7734-4345-ADE5-C64563AD9248}">
      <dgm:prSet/>
      <dgm:spPr/>
      <dgm:t>
        <a:bodyPr/>
        <a:lstStyle/>
        <a:p>
          <a:endParaRPr lang="en-US"/>
        </a:p>
      </dgm:t>
    </dgm:pt>
    <dgm:pt modelId="{878718EB-D9AE-470D-9A66-447A9935BD8D}">
      <dgm:prSet phldrT="[Text]"/>
      <dgm:spPr>
        <a:effectLst>
          <a:outerShdw blurRad="50800" dist="38100" dir="5400000" algn="t" rotWithShape="0">
            <a:prstClr val="black">
              <a:alpha val="40000"/>
            </a:prstClr>
          </a:outerShdw>
        </a:effectLst>
      </dgm:spPr>
      <dgm:t>
        <a:bodyPr/>
        <a:lstStyle/>
        <a:p>
          <a:r>
            <a:rPr lang="en-GB" dirty="0" smtClean="0"/>
            <a:t>Manuscript Posting</a:t>
          </a:r>
          <a:endParaRPr lang="en-US" dirty="0"/>
        </a:p>
      </dgm:t>
    </dgm:pt>
    <dgm:pt modelId="{BF5743DF-810A-481D-85A3-F1CE7CD28BCF}" type="parTrans" cxnId="{CDFA7A25-E303-443E-80EB-3E0A4664C36A}">
      <dgm:prSet/>
      <dgm:spPr/>
      <dgm:t>
        <a:bodyPr/>
        <a:lstStyle/>
        <a:p>
          <a:endParaRPr lang="en-US"/>
        </a:p>
      </dgm:t>
    </dgm:pt>
    <dgm:pt modelId="{16942544-EB3D-452C-A303-552007C5B7CA}" type="sibTrans" cxnId="{CDFA7A25-E303-443E-80EB-3E0A4664C36A}">
      <dgm:prSet/>
      <dgm:spPr/>
      <dgm:t>
        <a:bodyPr/>
        <a:lstStyle/>
        <a:p>
          <a:endParaRPr lang="en-US"/>
        </a:p>
      </dgm:t>
    </dgm:pt>
    <dgm:pt modelId="{29D48BA5-DE35-4BF6-B403-C0EC4E9A90F9}">
      <dgm:prSet phldrT="[Text]"/>
      <dgm:spPr>
        <a:effectLst>
          <a:outerShdw blurRad="50800" dist="38100" dir="5400000" algn="t" rotWithShape="0">
            <a:prstClr val="black">
              <a:alpha val="40000"/>
            </a:prstClr>
          </a:outerShdw>
        </a:effectLst>
      </dgm:spPr>
      <dgm:t>
        <a:bodyPr/>
        <a:lstStyle/>
        <a:p>
          <a:r>
            <a:rPr lang="en-GB" dirty="0" smtClean="0"/>
            <a:t>Open Access</a:t>
          </a:r>
          <a:endParaRPr lang="en-US" dirty="0"/>
        </a:p>
      </dgm:t>
    </dgm:pt>
    <dgm:pt modelId="{D1C29446-5A12-4D0F-B0FF-E0D568809163}" type="parTrans" cxnId="{F5E84085-2E7B-4CD9-B86E-FA990FEAE2C7}">
      <dgm:prSet/>
      <dgm:spPr/>
      <dgm:t>
        <a:bodyPr/>
        <a:lstStyle/>
        <a:p>
          <a:endParaRPr lang="en-US"/>
        </a:p>
      </dgm:t>
    </dgm:pt>
    <dgm:pt modelId="{204C0CF1-98F4-4515-B1F6-681F774C2683}" type="sibTrans" cxnId="{F5E84085-2E7B-4CD9-B86E-FA990FEAE2C7}">
      <dgm:prSet/>
      <dgm:spPr/>
      <dgm:t>
        <a:bodyPr/>
        <a:lstStyle/>
        <a:p>
          <a:endParaRPr lang="en-US"/>
        </a:p>
      </dgm:t>
    </dgm:pt>
    <dgm:pt modelId="{41190C97-C7AB-4FDE-BFB0-48953B31DE37}" type="pres">
      <dgm:prSet presAssocID="{D2B1765D-0162-40D1-8FA7-C8E48C89040C}" presName="cycle" presStyleCnt="0">
        <dgm:presLayoutVars>
          <dgm:chMax val="1"/>
          <dgm:dir/>
          <dgm:animLvl val="ctr"/>
          <dgm:resizeHandles val="exact"/>
        </dgm:presLayoutVars>
      </dgm:prSet>
      <dgm:spPr/>
      <dgm:t>
        <a:bodyPr/>
        <a:lstStyle/>
        <a:p>
          <a:endParaRPr lang="en-US"/>
        </a:p>
      </dgm:t>
    </dgm:pt>
    <dgm:pt modelId="{B1BBD7B1-CAEE-407E-A7A8-0C29390E0172}" type="pres">
      <dgm:prSet presAssocID="{29D48BA5-DE35-4BF6-B403-C0EC4E9A90F9}" presName="centerShape" presStyleLbl="node0" presStyleIdx="0" presStyleCnt="1"/>
      <dgm:spPr/>
      <dgm:t>
        <a:bodyPr/>
        <a:lstStyle/>
        <a:p>
          <a:endParaRPr lang="en-US"/>
        </a:p>
      </dgm:t>
    </dgm:pt>
    <dgm:pt modelId="{92C8E9D2-B7A4-4010-BB4F-E58B33555117}" type="pres">
      <dgm:prSet presAssocID="{E18B7E32-6F8B-48ED-B531-71C4DB37D951}" presName="Name9" presStyleLbl="parChTrans1D2" presStyleIdx="0" presStyleCnt="4"/>
      <dgm:spPr/>
      <dgm:t>
        <a:bodyPr/>
        <a:lstStyle/>
        <a:p>
          <a:endParaRPr lang="en-US"/>
        </a:p>
      </dgm:t>
    </dgm:pt>
    <dgm:pt modelId="{0DB01236-C3A9-47DF-BA28-3A661A5494B1}" type="pres">
      <dgm:prSet presAssocID="{E18B7E32-6F8B-48ED-B531-71C4DB37D951}" presName="connTx" presStyleLbl="parChTrans1D2" presStyleIdx="0" presStyleCnt="4"/>
      <dgm:spPr/>
      <dgm:t>
        <a:bodyPr/>
        <a:lstStyle/>
        <a:p>
          <a:endParaRPr lang="en-US"/>
        </a:p>
      </dgm:t>
    </dgm:pt>
    <dgm:pt modelId="{CFDD741F-B1E9-42F0-82FC-77B192A9E416}" type="pres">
      <dgm:prSet presAssocID="{CA20B76C-9DBD-47AC-A773-C7E6F62D21D0}" presName="node" presStyleLbl="node1" presStyleIdx="0" presStyleCnt="4">
        <dgm:presLayoutVars>
          <dgm:bulletEnabled val="1"/>
        </dgm:presLayoutVars>
      </dgm:prSet>
      <dgm:spPr/>
      <dgm:t>
        <a:bodyPr/>
        <a:lstStyle/>
        <a:p>
          <a:endParaRPr lang="en-US"/>
        </a:p>
      </dgm:t>
    </dgm:pt>
    <dgm:pt modelId="{E699173F-B45E-4CA2-8707-4D7D57265B26}" type="pres">
      <dgm:prSet presAssocID="{4A63F281-34B8-4AC7-A68E-71C3B4ADDCBA}" presName="Name9" presStyleLbl="parChTrans1D2" presStyleIdx="1" presStyleCnt="4"/>
      <dgm:spPr/>
      <dgm:t>
        <a:bodyPr/>
        <a:lstStyle/>
        <a:p>
          <a:endParaRPr lang="en-US"/>
        </a:p>
      </dgm:t>
    </dgm:pt>
    <dgm:pt modelId="{E8EBB3D6-102B-4ED8-9C87-98B6B91C57CD}" type="pres">
      <dgm:prSet presAssocID="{4A63F281-34B8-4AC7-A68E-71C3B4ADDCBA}" presName="connTx" presStyleLbl="parChTrans1D2" presStyleIdx="1" presStyleCnt="4"/>
      <dgm:spPr/>
      <dgm:t>
        <a:bodyPr/>
        <a:lstStyle/>
        <a:p>
          <a:endParaRPr lang="en-US"/>
        </a:p>
      </dgm:t>
    </dgm:pt>
    <dgm:pt modelId="{D81D1050-E882-49FD-B1CC-C921A2176329}" type="pres">
      <dgm:prSet presAssocID="{C41BD662-353F-422C-A4A7-9F3B60C0C3FD}" presName="node" presStyleLbl="node1" presStyleIdx="1" presStyleCnt="4">
        <dgm:presLayoutVars>
          <dgm:bulletEnabled val="1"/>
        </dgm:presLayoutVars>
      </dgm:prSet>
      <dgm:spPr/>
      <dgm:t>
        <a:bodyPr/>
        <a:lstStyle/>
        <a:p>
          <a:endParaRPr lang="en-US"/>
        </a:p>
      </dgm:t>
    </dgm:pt>
    <dgm:pt modelId="{32ED54D6-543E-4455-A502-9539A544EFF4}" type="pres">
      <dgm:prSet presAssocID="{6269D73C-8ACB-4106-A213-D9701CA224B9}" presName="Name9" presStyleLbl="parChTrans1D2" presStyleIdx="2" presStyleCnt="4"/>
      <dgm:spPr/>
      <dgm:t>
        <a:bodyPr/>
        <a:lstStyle/>
        <a:p>
          <a:endParaRPr lang="en-US"/>
        </a:p>
      </dgm:t>
    </dgm:pt>
    <dgm:pt modelId="{1728AA34-63EC-4AF3-92ED-BEB9AEF385EA}" type="pres">
      <dgm:prSet presAssocID="{6269D73C-8ACB-4106-A213-D9701CA224B9}" presName="connTx" presStyleLbl="parChTrans1D2" presStyleIdx="2" presStyleCnt="4"/>
      <dgm:spPr/>
      <dgm:t>
        <a:bodyPr/>
        <a:lstStyle/>
        <a:p>
          <a:endParaRPr lang="en-US"/>
        </a:p>
      </dgm:t>
    </dgm:pt>
    <dgm:pt modelId="{DD6B4569-DDDC-4910-9273-E17325296EA4}" type="pres">
      <dgm:prSet presAssocID="{AA7A0CC1-1DF3-4E6A-BD0F-B101353E8FFB}" presName="node" presStyleLbl="node1" presStyleIdx="2" presStyleCnt="4">
        <dgm:presLayoutVars>
          <dgm:bulletEnabled val="1"/>
        </dgm:presLayoutVars>
      </dgm:prSet>
      <dgm:spPr/>
      <dgm:t>
        <a:bodyPr/>
        <a:lstStyle/>
        <a:p>
          <a:endParaRPr lang="en-US"/>
        </a:p>
      </dgm:t>
    </dgm:pt>
    <dgm:pt modelId="{D3CD33FB-032F-468F-96FF-ADF639B33E70}" type="pres">
      <dgm:prSet presAssocID="{BF5743DF-810A-481D-85A3-F1CE7CD28BCF}" presName="Name9" presStyleLbl="parChTrans1D2" presStyleIdx="3" presStyleCnt="4"/>
      <dgm:spPr/>
      <dgm:t>
        <a:bodyPr/>
        <a:lstStyle/>
        <a:p>
          <a:endParaRPr lang="en-US"/>
        </a:p>
      </dgm:t>
    </dgm:pt>
    <dgm:pt modelId="{24235A24-9184-4EED-B62D-BA0E3692258B}" type="pres">
      <dgm:prSet presAssocID="{BF5743DF-810A-481D-85A3-F1CE7CD28BCF}" presName="connTx" presStyleLbl="parChTrans1D2" presStyleIdx="3" presStyleCnt="4"/>
      <dgm:spPr/>
      <dgm:t>
        <a:bodyPr/>
        <a:lstStyle/>
        <a:p>
          <a:endParaRPr lang="en-US"/>
        </a:p>
      </dgm:t>
    </dgm:pt>
    <dgm:pt modelId="{333CEE43-E9C0-4119-A318-C17BCBB349DE}" type="pres">
      <dgm:prSet presAssocID="{878718EB-D9AE-470D-9A66-447A9935BD8D}" presName="node" presStyleLbl="node1" presStyleIdx="3" presStyleCnt="4">
        <dgm:presLayoutVars>
          <dgm:bulletEnabled val="1"/>
        </dgm:presLayoutVars>
      </dgm:prSet>
      <dgm:spPr/>
      <dgm:t>
        <a:bodyPr/>
        <a:lstStyle/>
        <a:p>
          <a:endParaRPr lang="en-US"/>
        </a:p>
      </dgm:t>
    </dgm:pt>
  </dgm:ptLst>
  <dgm:cxnLst>
    <dgm:cxn modelId="{49812AC8-7A0B-4B72-A6FD-DB29D02D9420}" type="presOf" srcId="{BF5743DF-810A-481D-85A3-F1CE7CD28BCF}" destId="{24235A24-9184-4EED-B62D-BA0E3692258B}" srcOrd="1" destOrd="0" presId="urn:microsoft.com/office/officeart/2005/8/layout/radial1"/>
    <dgm:cxn modelId="{F5E84085-2E7B-4CD9-B86E-FA990FEAE2C7}" srcId="{D2B1765D-0162-40D1-8FA7-C8E48C89040C}" destId="{29D48BA5-DE35-4BF6-B403-C0EC4E9A90F9}" srcOrd="0" destOrd="0" parTransId="{D1C29446-5A12-4D0F-B0FF-E0D568809163}" sibTransId="{204C0CF1-98F4-4515-B1F6-681F774C2683}"/>
    <dgm:cxn modelId="{40A82FF1-C347-4B2B-A9DD-1D398A3418D4}" type="presOf" srcId="{BF5743DF-810A-481D-85A3-F1CE7CD28BCF}" destId="{D3CD33FB-032F-468F-96FF-ADF639B33E70}" srcOrd="0" destOrd="0" presId="urn:microsoft.com/office/officeart/2005/8/layout/radial1"/>
    <dgm:cxn modelId="{ACF60642-B39D-41B6-9B71-7B26CD0344BA}" srcId="{29D48BA5-DE35-4BF6-B403-C0EC4E9A90F9}" destId="{C41BD662-353F-422C-A4A7-9F3B60C0C3FD}" srcOrd="1" destOrd="0" parTransId="{4A63F281-34B8-4AC7-A68E-71C3B4ADDCBA}" sibTransId="{31A666AA-CE9F-4E1E-B690-67AA5BF9A307}"/>
    <dgm:cxn modelId="{A5954FC9-7734-4345-ADE5-C64563AD9248}" srcId="{29D48BA5-DE35-4BF6-B403-C0EC4E9A90F9}" destId="{AA7A0CC1-1DF3-4E6A-BD0F-B101353E8FFB}" srcOrd="2" destOrd="0" parTransId="{6269D73C-8ACB-4106-A213-D9701CA224B9}" sibTransId="{52362EA3-ED80-4471-8E3E-1C55179BBB23}"/>
    <dgm:cxn modelId="{CDFA7A25-E303-443E-80EB-3E0A4664C36A}" srcId="{29D48BA5-DE35-4BF6-B403-C0EC4E9A90F9}" destId="{878718EB-D9AE-470D-9A66-447A9935BD8D}" srcOrd="3" destOrd="0" parTransId="{BF5743DF-810A-481D-85A3-F1CE7CD28BCF}" sibTransId="{16942544-EB3D-452C-A303-552007C5B7CA}"/>
    <dgm:cxn modelId="{BBE1CE4E-BD7B-4378-BF39-CCC100AA2118}" type="presOf" srcId="{C41BD662-353F-422C-A4A7-9F3B60C0C3FD}" destId="{D81D1050-E882-49FD-B1CC-C921A2176329}" srcOrd="0" destOrd="0" presId="urn:microsoft.com/office/officeart/2005/8/layout/radial1"/>
    <dgm:cxn modelId="{C550B502-F496-4BBE-AEC5-8B25F3932971}" type="presOf" srcId="{4A63F281-34B8-4AC7-A68E-71C3B4ADDCBA}" destId="{E8EBB3D6-102B-4ED8-9C87-98B6B91C57CD}" srcOrd="1" destOrd="0" presId="urn:microsoft.com/office/officeart/2005/8/layout/radial1"/>
    <dgm:cxn modelId="{C2FA2021-441A-4F7C-8830-5001530EFCE8}" type="presOf" srcId="{6269D73C-8ACB-4106-A213-D9701CA224B9}" destId="{32ED54D6-543E-4455-A502-9539A544EFF4}" srcOrd="0" destOrd="0" presId="urn:microsoft.com/office/officeart/2005/8/layout/radial1"/>
    <dgm:cxn modelId="{51981FD1-708B-4CB1-91EF-54663AA14B6C}" type="presOf" srcId="{6269D73C-8ACB-4106-A213-D9701CA224B9}" destId="{1728AA34-63EC-4AF3-92ED-BEB9AEF385EA}" srcOrd="1" destOrd="0" presId="urn:microsoft.com/office/officeart/2005/8/layout/radial1"/>
    <dgm:cxn modelId="{DCB477B6-ECF1-4494-949B-7B8C33471054}" type="presOf" srcId="{E18B7E32-6F8B-48ED-B531-71C4DB37D951}" destId="{0DB01236-C3A9-47DF-BA28-3A661A5494B1}" srcOrd="1" destOrd="0" presId="urn:microsoft.com/office/officeart/2005/8/layout/radial1"/>
    <dgm:cxn modelId="{113B135B-55FA-4B0A-A668-BF6AC8866E88}" type="presOf" srcId="{CA20B76C-9DBD-47AC-A773-C7E6F62D21D0}" destId="{CFDD741F-B1E9-42F0-82FC-77B192A9E416}" srcOrd="0" destOrd="0" presId="urn:microsoft.com/office/officeart/2005/8/layout/radial1"/>
    <dgm:cxn modelId="{E9BFED8F-9BAD-46D9-8CB7-DB2A9994B5C8}" type="presOf" srcId="{D2B1765D-0162-40D1-8FA7-C8E48C89040C}" destId="{41190C97-C7AB-4FDE-BFB0-48953B31DE37}" srcOrd="0" destOrd="0" presId="urn:microsoft.com/office/officeart/2005/8/layout/radial1"/>
    <dgm:cxn modelId="{1DFC3AE8-37E6-4C8C-B631-A3271D42FD3B}" type="presOf" srcId="{29D48BA5-DE35-4BF6-B403-C0EC4E9A90F9}" destId="{B1BBD7B1-CAEE-407E-A7A8-0C29390E0172}" srcOrd="0" destOrd="0" presId="urn:microsoft.com/office/officeart/2005/8/layout/radial1"/>
    <dgm:cxn modelId="{940F7997-01EC-4A4D-A2AF-C8E39FF45967}" srcId="{29D48BA5-DE35-4BF6-B403-C0EC4E9A90F9}" destId="{CA20B76C-9DBD-47AC-A773-C7E6F62D21D0}" srcOrd="0" destOrd="0" parTransId="{E18B7E32-6F8B-48ED-B531-71C4DB37D951}" sibTransId="{D31DC82A-7EED-488E-9923-C737BF605828}"/>
    <dgm:cxn modelId="{93577874-85BE-4E47-AF74-D97BFDAAF8D7}" type="presOf" srcId="{AA7A0CC1-1DF3-4E6A-BD0F-B101353E8FFB}" destId="{DD6B4569-DDDC-4910-9273-E17325296EA4}" srcOrd="0" destOrd="0" presId="urn:microsoft.com/office/officeart/2005/8/layout/radial1"/>
    <dgm:cxn modelId="{83775C41-390E-49D4-B8BE-22A6D2F3607B}" type="presOf" srcId="{E18B7E32-6F8B-48ED-B531-71C4DB37D951}" destId="{92C8E9D2-B7A4-4010-BB4F-E58B33555117}" srcOrd="0" destOrd="0" presId="urn:microsoft.com/office/officeart/2005/8/layout/radial1"/>
    <dgm:cxn modelId="{6372CBB4-7EDE-43FA-AFE0-F786F831CAB9}" type="presOf" srcId="{4A63F281-34B8-4AC7-A68E-71C3B4ADDCBA}" destId="{E699173F-B45E-4CA2-8707-4D7D57265B26}" srcOrd="0" destOrd="0" presId="urn:microsoft.com/office/officeart/2005/8/layout/radial1"/>
    <dgm:cxn modelId="{62E63388-E269-4F9C-B5E6-D2978DD9A67C}" type="presOf" srcId="{878718EB-D9AE-470D-9A66-447A9935BD8D}" destId="{333CEE43-E9C0-4119-A318-C17BCBB349DE}" srcOrd="0" destOrd="0" presId="urn:microsoft.com/office/officeart/2005/8/layout/radial1"/>
    <dgm:cxn modelId="{90AF2D7D-6347-4E12-810D-E17E129E4D82}" type="presParOf" srcId="{41190C97-C7AB-4FDE-BFB0-48953B31DE37}" destId="{B1BBD7B1-CAEE-407E-A7A8-0C29390E0172}" srcOrd="0" destOrd="0" presId="urn:microsoft.com/office/officeart/2005/8/layout/radial1"/>
    <dgm:cxn modelId="{9E6A226E-3F52-4E77-A88B-09B65E2EDD6F}" type="presParOf" srcId="{41190C97-C7AB-4FDE-BFB0-48953B31DE37}" destId="{92C8E9D2-B7A4-4010-BB4F-E58B33555117}" srcOrd="1" destOrd="0" presId="urn:microsoft.com/office/officeart/2005/8/layout/radial1"/>
    <dgm:cxn modelId="{F3043186-D133-4ABC-9ED5-72DB2187C518}" type="presParOf" srcId="{92C8E9D2-B7A4-4010-BB4F-E58B33555117}" destId="{0DB01236-C3A9-47DF-BA28-3A661A5494B1}" srcOrd="0" destOrd="0" presId="urn:microsoft.com/office/officeart/2005/8/layout/radial1"/>
    <dgm:cxn modelId="{3B6E191B-D776-4AA4-82F2-6EEA8DE150FA}" type="presParOf" srcId="{41190C97-C7AB-4FDE-BFB0-48953B31DE37}" destId="{CFDD741F-B1E9-42F0-82FC-77B192A9E416}" srcOrd="2" destOrd="0" presId="urn:microsoft.com/office/officeart/2005/8/layout/radial1"/>
    <dgm:cxn modelId="{45444FA1-CBEC-4EF5-B47D-66A047EEB24A}" type="presParOf" srcId="{41190C97-C7AB-4FDE-BFB0-48953B31DE37}" destId="{E699173F-B45E-4CA2-8707-4D7D57265B26}" srcOrd="3" destOrd="0" presId="urn:microsoft.com/office/officeart/2005/8/layout/radial1"/>
    <dgm:cxn modelId="{DEAE3A99-1B95-4332-846B-35C42F322BDB}" type="presParOf" srcId="{E699173F-B45E-4CA2-8707-4D7D57265B26}" destId="{E8EBB3D6-102B-4ED8-9C87-98B6B91C57CD}" srcOrd="0" destOrd="0" presId="urn:microsoft.com/office/officeart/2005/8/layout/radial1"/>
    <dgm:cxn modelId="{6F853F7D-3ADB-4124-90AB-83F457BB54E8}" type="presParOf" srcId="{41190C97-C7AB-4FDE-BFB0-48953B31DE37}" destId="{D81D1050-E882-49FD-B1CC-C921A2176329}" srcOrd="4" destOrd="0" presId="urn:microsoft.com/office/officeart/2005/8/layout/radial1"/>
    <dgm:cxn modelId="{BD7C4CB3-EBC2-4F53-8B4C-EA04675714D3}" type="presParOf" srcId="{41190C97-C7AB-4FDE-BFB0-48953B31DE37}" destId="{32ED54D6-543E-4455-A502-9539A544EFF4}" srcOrd="5" destOrd="0" presId="urn:microsoft.com/office/officeart/2005/8/layout/radial1"/>
    <dgm:cxn modelId="{99D0AD30-EE6D-4FDE-836B-79A6F233773F}" type="presParOf" srcId="{32ED54D6-543E-4455-A502-9539A544EFF4}" destId="{1728AA34-63EC-4AF3-92ED-BEB9AEF385EA}" srcOrd="0" destOrd="0" presId="urn:microsoft.com/office/officeart/2005/8/layout/radial1"/>
    <dgm:cxn modelId="{F9F3E0E2-318C-4003-B244-666A37CDB0B9}" type="presParOf" srcId="{41190C97-C7AB-4FDE-BFB0-48953B31DE37}" destId="{DD6B4569-DDDC-4910-9273-E17325296EA4}" srcOrd="6" destOrd="0" presId="urn:microsoft.com/office/officeart/2005/8/layout/radial1"/>
    <dgm:cxn modelId="{99999648-D5D1-4EA8-A8FE-1D2EE85D2176}" type="presParOf" srcId="{41190C97-C7AB-4FDE-BFB0-48953B31DE37}" destId="{D3CD33FB-032F-468F-96FF-ADF639B33E70}" srcOrd="7" destOrd="0" presId="urn:microsoft.com/office/officeart/2005/8/layout/radial1"/>
    <dgm:cxn modelId="{3D4B953C-877D-4C87-8F33-E86BCC73FA95}" type="presParOf" srcId="{D3CD33FB-032F-468F-96FF-ADF639B33E70}" destId="{24235A24-9184-4EED-B62D-BA0E3692258B}" srcOrd="0" destOrd="0" presId="urn:microsoft.com/office/officeart/2005/8/layout/radial1"/>
    <dgm:cxn modelId="{0FAD1E9E-34E2-4345-BE5A-EB45B8047875}" type="presParOf" srcId="{41190C97-C7AB-4FDE-BFB0-48953B31DE37}" destId="{333CEE43-E9C0-4119-A318-C17BCBB349DE}"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BD7B1-CAEE-407E-A7A8-0C29390E0172}">
      <dsp:nvSpPr>
        <dsp:cNvPr id="0" name=""/>
        <dsp:cNvSpPr/>
      </dsp:nvSpPr>
      <dsp:spPr>
        <a:xfrm>
          <a:off x="2488348" y="1472348"/>
          <a:ext cx="1119303" cy="1119303"/>
        </a:xfrm>
        <a:prstGeom prst="ellipse">
          <a:avLst/>
        </a:prstGeom>
        <a:solidFill>
          <a:schemeClr val="accent2">
            <a:shade val="80000"/>
            <a:hueOff val="0"/>
            <a:satOff val="0"/>
            <a:lumOff val="0"/>
            <a:alphaOff val="0"/>
          </a:schemeClr>
        </a:solidFill>
        <a:ln>
          <a:noFill/>
        </a:ln>
        <a:effectLst>
          <a:outerShdw blurRad="50800" dist="38100" dir="5400000" algn="t" rotWithShape="0">
            <a:prstClr val="black">
              <a:alpha val="40000"/>
            </a:prst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sp3d extrusionH="28000" prstMaterial="matte"/>
        </a:bodyPr>
        <a:lstStyle/>
        <a:p>
          <a:pPr lvl="0" algn="ctr" defTabSz="977900">
            <a:lnSpc>
              <a:spcPct val="90000"/>
            </a:lnSpc>
            <a:spcBef>
              <a:spcPct val="0"/>
            </a:spcBef>
            <a:spcAft>
              <a:spcPct val="35000"/>
            </a:spcAft>
          </a:pPr>
          <a:r>
            <a:rPr lang="en-GB" sz="2200" kern="1200" dirty="0" smtClean="0"/>
            <a:t>Open Access</a:t>
          </a:r>
          <a:endParaRPr lang="en-US" sz="2200" kern="1200" dirty="0"/>
        </a:p>
      </dsp:txBody>
      <dsp:txXfrm>
        <a:off x="2652266" y="1636266"/>
        <a:ext cx="791467" cy="791467"/>
      </dsp:txXfrm>
    </dsp:sp>
    <dsp:sp modelId="{92C8E9D2-B7A4-4010-BB4F-E58B33555117}">
      <dsp:nvSpPr>
        <dsp:cNvPr id="0" name=""/>
        <dsp:cNvSpPr/>
      </dsp:nvSpPr>
      <dsp:spPr>
        <a:xfrm rot="16200000">
          <a:off x="2878775" y="1286598"/>
          <a:ext cx="338449" cy="33050"/>
        </a:xfrm>
        <a:custGeom>
          <a:avLst/>
          <a:gdLst/>
          <a:ahLst/>
          <a:cxnLst/>
          <a:rect l="0" t="0" r="0" b="0"/>
          <a:pathLst>
            <a:path>
              <a:moveTo>
                <a:pt x="0" y="16525"/>
              </a:moveTo>
              <a:lnTo>
                <a:pt x="338449" y="16525"/>
              </a:lnTo>
            </a:path>
          </a:pathLst>
        </a:custGeom>
        <a:noFill/>
        <a:ln w="25400" cap="flat" cmpd="sng" algn="ctr">
          <a:solidFill>
            <a:schemeClr val="accent2">
              <a:tint val="99000"/>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39538" y="1294661"/>
        <a:ext cx="16922" cy="16922"/>
      </dsp:txXfrm>
    </dsp:sp>
    <dsp:sp modelId="{CFDD741F-B1E9-42F0-82FC-77B192A9E416}">
      <dsp:nvSpPr>
        <dsp:cNvPr id="0" name=""/>
        <dsp:cNvSpPr/>
      </dsp:nvSpPr>
      <dsp:spPr>
        <a:xfrm>
          <a:off x="2488348" y="14594"/>
          <a:ext cx="1119303" cy="1119303"/>
        </a:xfrm>
        <a:prstGeom prst="ellipse">
          <a:avLst/>
        </a:prstGeom>
        <a:solidFill>
          <a:schemeClr val="accent2">
            <a:shade val="80000"/>
            <a:hueOff val="0"/>
            <a:satOff val="0"/>
            <a:lumOff val="0"/>
            <a:alphaOff val="0"/>
          </a:schemeClr>
        </a:solidFill>
        <a:ln>
          <a:noFill/>
        </a:ln>
        <a:effectLst>
          <a:outerShdw blurRad="50800" dist="38100" dir="5400000" algn="t" rotWithShape="0">
            <a:prstClr val="black">
              <a:alpha val="40000"/>
            </a:prst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sp3d extrusionH="28000" prstMaterial="matte"/>
        </a:bodyPr>
        <a:lstStyle/>
        <a:p>
          <a:pPr lvl="0" algn="ctr" defTabSz="666750">
            <a:lnSpc>
              <a:spcPct val="90000"/>
            </a:lnSpc>
            <a:spcBef>
              <a:spcPct val="0"/>
            </a:spcBef>
            <a:spcAft>
              <a:spcPct val="35000"/>
            </a:spcAft>
          </a:pPr>
          <a:r>
            <a:rPr lang="en-GB" sz="1500" kern="1200" dirty="0" smtClean="0"/>
            <a:t>Open Access Journals</a:t>
          </a:r>
          <a:endParaRPr lang="en-US" sz="1500" kern="1200" dirty="0"/>
        </a:p>
      </dsp:txBody>
      <dsp:txXfrm>
        <a:off x="2652266" y="178512"/>
        <a:ext cx="791467" cy="791467"/>
      </dsp:txXfrm>
    </dsp:sp>
    <dsp:sp modelId="{E699173F-B45E-4CA2-8707-4D7D57265B26}">
      <dsp:nvSpPr>
        <dsp:cNvPr id="0" name=""/>
        <dsp:cNvSpPr/>
      </dsp:nvSpPr>
      <dsp:spPr>
        <a:xfrm>
          <a:off x="3607651" y="2015474"/>
          <a:ext cx="338449" cy="33050"/>
        </a:xfrm>
        <a:custGeom>
          <a:avLst/>
          <a:gdLst/>
          <a:ahLst/>
          <a:cxnLst/>
          <a:rect l="0" t="0" r="0" b="0"/>
          <a:pathLst>
            <a:path>
              <a:moveTo>
                <a:pt x="0" y="16525"/>
              </a:moveTo>
              <a:lnTo>
                <a:pt x="338449" y="16525"/>
              </a:lnTo>
            </a:path>
          </a:pathLst>
        </a:custGeom>
        <a:noFill/>
        <a:ln w="25400" cap="flat" cmpd="sng" algn="ctr">
          <a:solidFill>
            <a:schemeClr val="accent2">
              <a:tint val="99000"/>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768415" y="2023538"/>
        <a:ext cx="16922" cy="16922"/>
      </dsp:txXfrm>
    </dsp:sp>
    <dsp:sp modelId="{D81D1050-E882-49FD-B1CC-C921A2176329}">
      <dsp:nvSpPr>
        <dsp:cNvPr id="0" name=""/>
        <dsp:cNvSpPr/>
      </dsp:nvSpPr>
      <dsp:spPr>
        <a:xfrm>
          <a:off x="3946101" y="1472348"/>
          <a:ext cx="1119303" cy="1119303"/>
        </a:xfrm>
        <a:prstGeom prst="ellipse">
          <a:avLst/>
        </a:prstGeom>
        <a:solidFill>
          <a:schemeClr val="accent2">
            <a:shade val="80000"/>
            <a:hueOff val="0"/>
            <a:satOff val="-9340"/>
            <a:lumOff val="10584"/>
            <a:alphaOff val="0"/>
          </a:schemeClr>
        </a:solidFill>
        <a:ln>
          <a:noFill/>
        </a:ln>
        <a:effectLst>
          <a:outerShdw blurRad="50800" dist="38100" dir="5400000" algn="t" rotWithShape="0">
            <a:prstClr val="black">
              <a:alpha val="40000"/>
            </a:prst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sp3d extrusionH="28000" prstMaterial="matte"/>
        </a:bodyPr>
        <a:lstStyle/>
        <a:p>
          <a:pPr lvl="0" algn="ctr" defTabSz="666750">
            <a:lnSpc>
              <a:spcPct val="90000"/>
            </a:lnSpc>
            <a:spcBef>
              <a:spcPct val="0"/>
            </a:spcBef>
            <a:spcAft>
              <a:spcPct val="35000"/>
            </a:spcAft>
          </a:pPr>
          <a:r>
            <a:rPr lang="en-GB" sz="1500" kern="1200" dirty="0" smtClean="0"/>
            <a:t>Sponsored Articles</a:t>
          </a:r>
          <a:endParaRPr lang="en-US" sz="1500" kern="1200" dirty="0"/>
        </a:p>
      </dsp:txBody>
      <dsp:txXfrm>
        <a:off x="4110019" y="1636266"/>
        <a:ext cx="791467" cy="791467"/>
      </dsp:txXfrm>
    </dsp:sp>
    <dsp:sp modelId="{32ED54D6-543E-4455-A502-9539A544EFF4}">
      <dsp:nvSpPr>
        <dsp:cNvPr id="0" name=""/>
        <dsp:cNvSpPr/>
      </dsp:nvSpPr>
      <dsp:spPr>
        <a:xfrm rot="5400000">
          <a:off x="2878775" y="2744351"/>
          <a:ext cx="338449" cy="33050"/>
        </a:xfrm>
        <a:custGeom>
          <a:avLst/>
          <a:gdLst/>
          <a:ahLst/>
          <a:cxnLst/>
          <a:rect l="0" t="0" r="0" b="0"/>
          <a:pathLst>
            <a:path>
              <a:moveTo>
                <a:pt x="0" y="16525"/>
              </a:moveTo>
              <a:lnTo>
                <a:pt x="338449" y="16525"/>
              </a:lnTo>
            </a:path>
          </a:pathLst>
        </a:custGeom>
        <a:noFill/>
        <a:ln w="25400" cap="flat" cmpd="sng" algn="ctr">
          <a:solidFill>
            <a:schemeClr val="accent2">
              <a:tint val="99000"/>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39538" y="2752415"/>
        <a:ext cx="16922" cy="16922"/>
      </dsp:txXfrm>
    </dsp:sp>
    <dsp:sp modelId="{DD6B4569-DDDC-4910-9273-E17325296EA4}">
      <dsp:nvSpPr>
        <dsp:cNvPr id="0" name=""/>
        <dsp:cNvSpPr/>
      </dsp:nvSpPr>
      <dsp:spPr>
        <a:xfrm>
          <a:off x="2488348" y="2930101"/>
          <a:ext cx="1119303" cy="1119303"/>
        </a:xfrm>
        <a:prstGeom prst="ellipse">
          <a:avLst/>
        </a:prstGeom>
        <a:solidFill>
          <a:schemeClr val="accent2">
            <a:shade val="80000"/>
            <a:hueOff val="0"/>
            <a:satOff val="-18679"/>
            <a:lumOff val="21168"/>
            <a:alphaOff val="0"/>
          </a:schemeClr>
        </a:solidFill>
        <a:ln>
          <a:noFill/>
        </a:ln>
        <a:effectLst>
          <a:outerShdw blurRad="50800" dist="38100" dir="5400000" algn="t" rotWithShape="0">
            <a:prstClr val="black">
              <a:alpha val="40000"/>
            </a:prst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sp3d extrusionH="28000" prstMaterial="matte"/>
        </a:bodyPr>
        <a:lstStyle/>
        <a:p>
          <a:pPr lvl="0" algn="ctr" defTabSz="666750">
            <a:lnSpc>
              <a:spcPct val="90000"/>
            </a:lnSpc>
            <a:spcBef>
              <a:spcPct val="0"/>
            </a:spcBef>
            <a:spcAft>
              <a:spcPct val="35000"/>
            </a:spcAft>
          </a:pPr>
          <a:r>
            <a:rPr lang="en-GB" sz="1500" kern="1200" dirty="0" smtClean="0"/>
            <a:t>Free Access to Archive</a:t>
          </a:r>
          <a:endParaRPr lang="en-US" sz="1500" kern="1200" dirty="0"/>
        </a:p>
      </dsp:txBody>
      <dsp:txXfrm>
        <a:off x="2652266" y="3094019"/>
        <a:ext cx="791467" cy="791467"/>
      </dsp:txXfrm>
    </dsp:sp>
    <dsp:sp modelId="{D3CD33FB-032F-468F-96FF-ADF639B33E70}">
      <dsp:nvSpPr>
        <dsp:cNvPr id="0" name=""/>
        <dsp:cNvSpPr/>
      </dsp:nvSpPr>
      <dsp:spPr>
        <a:xfrm rot="10800000">
          <a:off x="2149898" y="2015474"/>
          <a:ext cx="338449" cy="33050"/>
        </a:xfrm>
        <a:custGeom>
          <a:avLst/>
          <a:gdLst/>
          <a:ahLst/>
          <a:cxnLst/>
          <a:rect l="0" t="0" r="0" b="0"/>
          <a:pathLst>
            <a:path>
              <a:moveTo>
                <a:pt x="0" y="16525"/>
              </a:moveTo>
              <a:lnTo>
                <a:pt x="338449" y="16525"/>
              </a:lnTo>
            </a:path>
          </a:pathLst>
        </a:custGeom>
        <a:noFill/>
        <a:ln w="25400" cap="flat" cmpd="sng" algn="ctr">
          <a:solidFill>
            <a:schemeClr val="accent2">
              <a:tint val="99000"/>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310661" y="2023538"/>
        <a:ext cx="16922" cy="16922"/>
      </dsp:txXfrm>
    </dsp:sp>
    <dsp:sp modelId="{333CEE43-E9C0-4119-A318-C17BCBB349DE}">
      <dsp:nvSpPr>
        <dsp:cNvPr id="0" name=""/>
        <dsp:cNvSpPr/>
      </dsp:nvSpPr>
      <dsp:spPr>
        <a:xfrm>
          <a:off x="1030594" y="1472348"/>
          <a:ext cx="1119303" cy="1119303"/>
        </a:xfrm>
        <a:prstGeom prst="ellipse">
          <a:avLst/>
        </a:prstGeom>
        <a:solidFill>
          <a:schemeClr val="accent2">
            <a:shade val="80000"/>
            <a:hueOff val="0"/>
            <a:satOff val="-28019"/>
            <a:lumOff val="31752"/>
            <a:alphaOff val="0"/>
          </a:schemeClr>
        </a:solidFill>
        <a:ln>
          <a:noFill/>
        </a:ln>
        <a:effectLst>
          <a:outerShdw blurRad="50800" dist="38100" dir="5400000" algn="t" rotWithShape="0">
            <a:prstClr val="black">
              <a:alpha val="40000"/>
            </a:prst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sp3d extrusionH="28000" prstMaterial="matte"/>
        </a:bodyPr>
        <a:lstStyle/>
        <a:p>
          <a:pPr lvl="0" algn="ctr" defTabSz="666750">
            <a:lnSpc>
              <a:spcPct val="90000"/>
            </a:lnSpc>
            <a:spcBef>
              <a:spcPct val="0"/>
            </a:spcBef>
            <a:spcAft>
              <a:spcPct val="35000"/>
            </a:spcAft>
          </a:pPr>
          <a:r>
            <a:rPr lang="en-GB" sz="1500" kern="1200" dirty="0" smtClean="0"/>
            <a:t>Manuscript Posting</a:t>
          </a:r>
          <a:endParaRPr lang="en-US" sz="1500" kern="1200" dirty="0"/>
        </a:p>
      </dsp:txBody>
      <dsp:txXfrm>
        <a:off x="1194512" y="1636266"/>
        <a:ext cx="791467" cy="79146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6275" cy="496671"/>
          </a:xfrm>
          <a:prstGeom prst="rect">
            <a:avLst/>
          </a:prstGeom>
          <a:noFill/>
          <a:ln w="9525">
            <a:noFill/>
            <a:miter lim="800000"/>
            <a:headEnd/>
            <a:tailEnd/>
          </a:ln>
          <a:effectLst/>
        </p:spPr>
        <p:txBody>
          <a:bodyPr vert="horz" wrap="square" lIns="92345" tIns="46172" rIns="92345" bIns="46172" numCol="1" anchor="t" anchorCtr="0" compatLnSpc="1">
            <a:prstTxWarp prst="textNoShape">
              <a:avLst/>
            </a:prstTxWarp>
          </a:bodyPr>
          <a:lstStyle>
            <a:lvl1pPr defTabSz="923925">
              <a:defRPr b="0"/>
            </a:lvl1pPr>
          </a:lstStyle>
          <a:p>
            <a:pPr>
              <a:defRPr/>
            </a:pPr>
            <a:endParaRPr lang="en-GB" altLang="zh-CN"/>
          </a:p>
        </p:txBody>
      </p:sp>
      <p:sp>
        <p:nvSpPr>
          <p:cNvPr id="7171" name="Rectangle 3"/>
          <p:cNvSpPr>
            <a:spLocks noGrp="1" noChangeArrowheads="1"/>
          </p:cNvSpPr>
          <p:nvPr>
            <p:ph type="dt" sz="quarter" idx="1"/>
          </p:nvPr>
        </p:nvSpPr>
        <p:spPr bwMode="auto">
          <a:xfrm>
            <a:off x="3851401" y="0"/>
            <a:ext cx="2946275" cy="496671"/>
          </a:xfrm>
          <a:prstGeom prst="rect">
            <a:avLst/>
          </a:prstGeom>
          <a:noFill/>
          <a:ln w="9525">
            <a:noFill/>
            <a:miter lim="800000"/>
            <a:headEnd/>
            <a:tailEnd/>
          </a:ln>
          <a:effectLst/>
        </p:spPr>
        <p:txBody>
          <a:bodyPr vert="horz" wrap="square" lIns="92345" tIns="46172" rIns="92345" bIns="46172" numCol="1" anchor="t" anchorCtr="0" compatLnSpc="1">
            <a:prstTxWarp prst="textNoShape">
              <a:avLst/>
            </a:prstTxWarp>
          </a:bodyPr>
          <a:lstStyle>
            <a:lvl1pPr algn="r" defTabSz="923925">
              <a:defRPr b="0"/>
            </a:lvl1pPr>
          </a:lstStyle>
          <a:p>
            <a:pPr>
              <a:defRPr/>
            </a:pPr>
            <a:endParaRPr lang="en-GB" altLang="zh-CN"/>
          </a:p>
        </p:txBody>
      </p:sp>
      <p:sp>
        <p:nvSpPr>
          <p:cNvPr id="7172" name="Rectangle 4"/>
          <p:cNvSpPr>
            <a:spLocks noGrp="1" noChangeArrowheads="1"/>
          </p:cNvSpPr>
          <p:nvPr>
            <p:ph type="ftr" sz="quarter" idx="2"/>
          </p:nvPr>
        </p:nvSpPr>
        <p:spPr bwMode="auto">
          <a:xfrm>
            <a:off x="0" y="9429968"/>
            <a:ext cx="2946275" cy="496670"/>
          </a:xfrm>
          <a:prstGeom prst="rect">
            <a:avLst/>
          </a:prstGeom>
          <a:noFill/>
          <a:ln w="9525">
            <a:noFill/>
            <a:miter lim="800000"/>
            <a:headEnd/>
            <a:tailEnd/>
          </a:ln>
          <a:effectLst/>
        </p:spPr>
        <p:txBody>
          <a:bodyPr vert="horz" wrap="square" lIns="92345" tIns="46172" rIns="92345" bIns="46172" numCol="1" anchor="b" anchorCtr="0" compatLnSpc="1">
            <a:prstTxWarp prst="textNoShape">
              <a:avLst/>
            </a:prstTxWarp>
          </a:bodyPr>
          <a:lstStyle>
            <a:lvl1pPr defTabSz="923925">
              <a:defRPr b="0"/>
            </a:lvl1pPr>
          </a:lstStyle>
          <a:p>
            <a:pPr>
              <a:defRPr/>
            </a:pPr>
            <a:endParaRPr lang="en-GB" altLang="zh-CN"/>
          </a:p>
        </p:txBody>
      </p:sp>
      <p:sp>
        <p:nvSpPr>
          <p:cNvPr id="7173" name="Rectangle 5"/>
          <p:cNvSpPr>
            <a:spLocks noGrp="1" noChangeArrowheads="1"/>
          </p:cNvSpPr>
          <p:nvPr>
            <p:ph type="sldNum" sz="quarter" idx="3"/>
          </p:nvPr>
        </p:nvSpPr>
        <p:spPr bwMode="auto">
          <a:xfrm>
            <a:off x="3851401" y="9429968"/>
            <a:ext cx="2946275" cy="496670"/>
          </a:xfrm>
          <a:prstGeom prst="rect">
            <a:avLst/>
          </a:prstGeom>
          <a:noFill/>
          <a:ln w="9525">
            <a:noFill/>
            <a:miter lim="800000"/>
            <a:headEnd/>
            <a:tailEnd/>
          </a:ln>
          <a:effectLst/>
        </p:spPr>
        <p:txBody>
          <a:bodyPr vert="horz" wrap="square" lIns="92345" tIns="46172" rIns="92345" bIns="46172" numCol="1" anchor="b" anchorCtr="0" compatLnSpc="1">
            <a:prstTxWarp prst="textNoShape">
              <a:avLst/>
            </a:prstTxWarp>
          </a:bodyPr>
          <a:lstStyle>
            <a:lvl1pPr algn="r" defTabSz="923925">
              <a:defRPr b="0"/>
            </a:lvl1pPr>
          </a:lstStyle>
          <a:p>
            <a:pPr>
              <a:defRPr/>
            </a:pPr>
            <a:fld id="{02B60E6E-7C62-4C1F-B6B2-26BA2A157B6D}" type="slidenum">
              <a:rPr lang="zh-CN" altLang="en-GB"/>
              <a:pPr>
                <a:defRPr/>
              </a:pPr>
              <a:t>‹#›</a:t>
            </a:fld>
            <a:endParaRPr lang="en-GB" altLang="zh-CN"/>
          </a:p>
        </p:txBody>
      </p:sp>
    </p:spTree>
    <p:extLst>
      <p:ext uri="{BB962C8B-B14F-4D97-AF65-F5344CB8AC3E}">
        <p14:creationId xmlns:p14="http://schemas.microsoft.com/office/powerpoint/2010/main" val="3062068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6275" cy="496671"/>
          </a:xfrm>
          <a:prstGeom prst="rect">
            <a:avLst/>
          </a:prstGeom>
          <a:noFill/>
          <a:ln w="9525">
            <a:noFill/>
            <a:miter lim="800000"/>
            <a:headEnd/>
            <a:tailEnd/>
          </a:ln>
          <a:effectLst/>
        </p:spPr>
        <p:txBody>
          <a:bodyPr vert="horz" wrap="square" lIns="92345" tIns="46172" rIns="92345" bIns="46172" numCol="1" anchor="t" anchorCtr="0" compatLnSpc="1">
            <a:prstTxWarp prst="textNoShape">
              <a:avLst/>
            </a:prstTxWarp>
          </a:bodyPr>
          <a:lstStyle>
            <a:lvl1pPr defTabSz="923925">
              <a:defRPr b="0"/>
            </a:lvl1pPr>
          </a:lstStyle>
          <a:p>
            <a:pPr>
              <a:defRPr/>
            </a:pPr>
            <a:endParaRPr lang="en-GB" altLang="zh-CN"/>
          </a:p>
        </p:txBody>
      </p:sp>
      <p:sp>
        <p:nvSpPr>
          <p:cNvPr id="5123" name="Rectangle 3"/>
          <p:cNvSpPr>
            <a:spLocks noGrp="1" noChangeArrowheads="1"/>
          </p:cNvSpPr>
          <p:nvPr>
            <p:ph type="dt" idx="1"/>
          </p:nvPr>
        </p:nvSpPr>
        <p:spPr bwMode="auto">
          <a:xfrm>
            <a:off x="3851401" y="0"/>
            <a:ext cx="2946275" cy="496671"/>
          </a:xfrm>
          <a:prstGeom prst="rect">
            <a:avLst/>
          </a:prstGeom>
          <a:noFill/>
          <a:ln w="9525">
            <a:noFill/>
            <a:miter lim="800000"/>
            <a:headEnd/>
            <a:tailEnd/>
          </a:ln>
          <a:effectLst/>
        </p:spPr>
        <p:txBody>
          <a:bodyPr vert="horz" wrap="square" lIns="92345" tIns="46172" rIns="92345" bIns="46172" numCol="1" anchor="t" anchorCtr="0" compatLnSpc="1">
            <a:prstTxWarp prst="textNoShape">
              <a:avLst/>
            </a:prstTxWarp>
          </a:bodyPr>
          <a:lstStyle>
            <a:lvl1pPr algn="r" defTabSz="923925">
              <a:defRPr b="0"/>
            </a:lvl1pPr>
          </a:lstStyle>
          <a:p>
            <a:pPr>
              <a:defRPr/>
            </a:pPr>
            <a:endParaRPr lang="en-GB" altLang="zh-CN"/>
          </a:p>
        </p:txBody>
      </p:sp>
      <p:sp>
        <p:nvSpPr>
          <p:cNvPr id="2150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06665" y="4715831"/>
            <a:ext cx="4984346" cy="4466649"/>
          </a:xfrm>
          <a:prstGeom prst="rect">
            <a:avLst/>
          </a:prstGeom>
          <a:noFill/>
          <a:ln w="9525">
            <a:noFill/>
            <a:miter lim="800000"/>
            <a:headEnd/>
            <a:tailEnd/>
          </a:ln>
          <a:effectLst/>
        </p:spPr>
        <p:txBody>
          <a:bodyPr vert="horz" wrap="square" lIns="92345" tIns="46172" rIns="92345" bIns="46172" numCol="1" anchor="t" anchorCtr="0" compatLnSpc="1">
            <a:prstTxWarp prst="textNoShape">
              <a:avLst/>
            </a:prstTxWarp>
          </a:bodyPr>
          <a:lstStyle/>
          <a:p>
            <a:pPr lvl="0"/>
            <a:r>
              <a:rPr lang="en-GB" altLang="zh-CN" noProof="0" smtClean="0"/>
              <a:t>Click to edit Master text styles</a:t>
            </a:r>
          </a:p>
          <a:p>
            <a:pPr lvl="1"/>
            <a:r>
              <a:rPr lang="en-GB" altLang="zh-CN" noProof="0" smtClean="0"/>
              <a:t>Second level</a:t>
            </a:r>
          </a:p>
          <a:p>
            <a:pPr lvl="2"/>
            <a:r>
              <a:rPr lang="en-GB" altLang="zh-CN" noProof="0" smtClean="0"/>
              <a:t>Third level</a:t>
            </a:r>
          </a:p>
          <a:p>
            <a:pPr lvl="3"/>
            <a:r>
              <a:rPr lang="en-GB" altLang="zh-CN" noProof="0" smtClean="0"/>
              <a:t>Fourth level</a:t>
            </a:r>
          </a:p>
          <a:p>
            <a:pPr lvl="4"/>
            <a:r>
              <a:rPr lang="en-GB" altLang="zh-CN" noProof="0" smtClean="0"/>
              <a:t>Fifth level</a:t>
            </a:r>
          </a:p>
        </p:txBody>
      </p:sp>
      <p:sp>
        <p:nvSpPr>
          <p:cNvPr id="5126" name="Rectangle 6"/>
          <p:cNvSpPr>
            <a:spLocks noGrp="1" noChangeArrowheads="1"/>
          </p:cNvSpPr>
          <p:nvPr>
            <p:ph type="ftr" sz="quarter" idx="4"/>
          </p:nvPr>
        </p:nvSpPr>
        <p:spPr bwMode="auto">
          <a:xfrm>
            <a:off x="0" y="9429968"/>
            <a:ext cx="2946275" cy="496670"/>
          </a:xfrm>
          <a:prstGeom prst="rect">
            <a:avLst/>
          </a:prstGeom>
          <a:noFill/>
          <a:ln w="9525">
            <a:noFill/>
            <a:miter lim="800000"/>
            <a:headEnd/>
            <a:tailEnd/>
          </a:ln>
          <a:effectLst/>
        </p:spPr>
        <p:txBody>
          <a:bodyPr vert="horz" wrap="square" lIns="92345" tIns="46172" rIns="92345" bIns="46172" numCol="1" anchor="b" anchorCtr="0" compatLnSpc="1">
            <a:prstTxWarp prst="textNoShape">
              <a:avLst/>
            </a:prstTxWarp>
          </a:bodyPr>
          <a:lstStyle>
            <a:lvl1pPr defTabSz="923925">
              <a:defRPr b="0"/>
            </a:lvl1pPr>
          </a:lstStyle>
          <a:p>
            <a:pPr>
              <a:defRPr/>
            </a:pPr>
            <a:endParaRPr lang="en-GB" altLang="zh-CN"/>
          </a:p>
        </p:txBody>
      </p:sp>
      <p:sp>
        <p:nvSpPr>
          <p:cNvPr id="5127" name="Rectangle 7"/>
          <p:cNvSpPr>
            <a:spLocks noGrp="1" noChangeArrowheads="1"/>
          </p:cNvSpPr>
          <p:nvPr>
            <p:ph type="sldNum" sz="quarter" idx="5"/>
          </p:nvPr>
        </p:nvSpPr>
        <p:spPr bwMode="auto">
          <a:xfrm>
            <a:off x="3851401" y="9429968"/>
            <a:ext cx="2946275" cy="496670"/>
          </a:xfrm>
          <a:prstGeom prst="rect">
            <a:avLst/>
          </a:prstGeom>
          <a:noFill/>
          <a:ln w="9525">
            <a:noFill/>
            <a:miter lim="800000"/>
            <a:headEnd/>
            <a:tailEnd/>
          </a:ln>
          <a:effectLst/>
        </p:spPr>
        <p:txBody>
          <a:bodyPr vert="horz" wrap="square" lIns="92345" tIns="46172" rIns="92345" bIns="46172" numCol="1" anchor="b" anchorCtr="0" compatLnSpc="1">
            <a:prstTxWarp prst="textNoShape">
              <a:avLst/>
            </a:prstTxWarp>
          </a:bodyPr>
          <a:lstStyle>
            <a:lvl1pPr algn="r" defTabSz="923925">
              <a:defRPr b="0"/>
            </a:lvl1pPr>
          </a:lstStyle>
          <a:p>
            <a:pPr>
              <a:defRPr/>
            </a:pPr>
            <a:fld id="{ADB9127A-4595-46A3-844F-D9E1C7245997}" type="slidenum">
              <a:rPr lang="zh-CN" altLang="en-GB"/>
              <a:pPr>
                <a:defRPr/>
              </a:pPr>
              <a:t>‹#›</a:t>
            </a:fld>
            <a:endParaRPr lang="en-GB" altLang="zh-CN"/>
          </a:p>
        </p:txBody>
      </p:sp>
    </p:spTree>
    <p:extLst>
      <p:ext uri="{BB962C8B-B14F-4D97-AF65-F5344CB8AC3E}">
        <p14:creationId xmlns:p14="http://schemas.microsoft.com/office/powerpoint/2010/main" val="1456750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ADB9127A-4595-46A3-844F-D9E1C7245997}" type="slidenum">
              <a:rPr lang="zh-CN" altLang="en-GB" smtClean="0"/>
              <a:pPr>
                <a:defRPr/>
              </a:pPr>
              <a:t>1</a:t>
            </a:fld>
            <a:endParaRPr lang="en-GB"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68D620C2-7A12-4318-A3E5-7B9B6183CB55}" type="slidenum">
              <a:rPr lang="zh-CN" altLang="en-US" smtClean="0"/>
              <a:pPr/>
              <a:t>4</a:t>
            </a:fld>
            <a:endParaRPr lang="en-US" altLang="zh-CN"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endParaRPr lang="en-US" altLang="zh-CN"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004DEB-6451-4E80-9728-612B31AF9382}" type="slidenum">
              <a:rPr lang="en-US"/>
              <a:pPr/>
              <a:t>5</a:t>
            </a:fld>
            <a:endParaRPr lang="en-US"/>
          </a:p>
        </p:txBody>
      </p:sp>
      <p:sp>
        <p:nvSpPr>
          <p:cNvPr id="219138" name="Rectangle 2"/>
          <p:cNvSpPr>
            <a:spLocks noGrp="1" noRot="1" noChangeAspect="1" noChangeArrowheads="1" noTextEdit="1"/>
          </p:cNvSpPr>
          <p:nvPr>
            <p:ph type="sldImg"/>
          </p:nvPr>
        </p:nvSpPr>
        <p:spPr>
          <a:xfrm>
            <a:off x="923925" y="746125"/>
            <a:ext cx="4959350" cy="3721100"/>
          </a:xfrm>
          <a:ln/>
        </p:spPr>
      </p:sp>
      <p:sp>
        <p:nvSpPr>
          <p:cNvPr id="219139" name="Rectangle 3"/>
          <p:cNvSpPr>
            <a:spLocks noGrp="1" noChangeArrowheads="1"/>
          </p:cNvSpPr>
          <p:nvPr>
            <p:ph type="body" idx="1"/>
          </p:nvPr>
        </p:nvSpPr>
        <p:spPr>
          <a:xfrm>
            <a:off x="904433" y="4714655"/>
            <a:ext cx="4988812" cy="4468295"/>
          </a:xfrm>
        </p:spPr>
        <p:txBody>
          <a:bodyPr/>
          <a:lstStyle/>
          <a:p>
            <a:r>
              <a:rPr lang="en-CA"/>
              <a:t>And with a 1000 articles today, I really mean today! (i.e. 1000 per day) To further emphasise the industrial scale of our operations you could note that by the time you’ve finished this presentation elsevier will have published the annual output of their journal…. And industrial scale requerers careful experimenting and scaling…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76134D30-8B19-4356-9223-C7C4273DDA1F}" type="slidenum">
              <a:rPr lang="zh-CN" altLang="en-GB" smtClean="0"/>
              <a:pPr/>
              <a:t>6</a:t>
            </a:fld>
            <a:endParaRPr lang="en-GB" altLang="zh-CN" smtClean="0"/>
          </a:p>
        </p:txBody>
      </p:sp>
      <p:sp>
        <p:nvSpPr>
          <p:cNvPr id="81923" name="Rectangle 2"/>
          <p:cNvSpPr>
            <a:spLocks noGrp="1" noRot="1" noChangeAspect="1" noChangeArrowheads="1" noTextEdit="1"/>
          </p:cNvSpPr>
          <p:nvPr>
            <p:ph type="sldImg"/>
          </p:nvPr>
        </p:nvSpPr>
        <p:spPr>
          <a:xfrm>
            <a:off x="919163" y="744538"/>
            <a:ext cx="4962525" cy="3722687"/>
          </a:xfrm>
          <a:ln/>
        </p:spPr>
      </p:sp>
      <p:sp>
        <p:nvSpPr>
          <p:cNvPr id="81924" name="Rectangle 3"/>
          <p:cNvSpPr>
            <a:spLocks noGrp="1" noChangeArrowheads="1"/>
          </p:cNvSpPr>
          <p:nvPr>
            <p:ph type="body" idx="1"/>
          </p:nvPr>
        </p:nvSpPr>
        <p:spPr>
          <a:xfrm>
            <a:off x="905125" y="4714137"/>
            <a:ext cx="4987425" cy="4468343"/>
          </a:xfrm>
          <a:noFill/>
          <a:ln/>
        </p:spPr>
        <p:txBody>
          <a:bodyPr/>
          <a:lstStyle/>
          <a:p>
            <a:pPr eaLnBrk="1" hangingPunct="1"/>
            <a:endParaRPr lang="nl-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en-US" smtClean="0"/>
          </a:p>
        </p:txBody>
      </p:sp>
      <p:sp>
        <p:nvSpPr>
          <p:cNvPr id="128004" name="Slide Number Placeholder 3"/>
          <p:cNvSpPr>
            <a:spLocks noGrp="1"/>
          </p:cNvSpPr>
          <p:nvPr>
            <p:ph type="sldNum" sz="quarter" idx="5"/>
          </p:nvPr>
        </p:nvSpPr>
        <p:spPr>
          <a:noFill/>
        </p:spPr>
        <p:txBody>
          <a:bodyPr/>
          <a:lstStyle/>
          <a:p>
            <a:fld id="{AD6CA3F7-6504-40EC-8B3E-0C2EF9210561}" type="slidenum">
              <a:rPr lang="zh-CN" altLang="en-GB" smtClean="0"/>
              <a:pPr/>
              <a:t>7</a:t>
            </a:fld>
            <a:endParaRPr lang="en-GB"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en-US" smtClean="0"/>
          </a:p>
        </p:txBody>
      </p:sp>
      <p:sp>
        <p:nvSpPr>
          <p:cNvPr id="128004" name="Slide Number Placeholder 3"/>
          <p:cNvSpPr>
            <a:spLocks noGrp="1"/>
          </p:cNvSpPr>
          <p:nvPr>
            <p:ph type="sldNum" sz="quarter" idx="5"/>
          </p:nvPr>
        </p:nvSpPr>
        <p:spPr>
          <a:noFill/>
        </p:spPr>
        <p:txBody>
          <a:bodyPr/>
          <a:lstStyle/>
          <a:p>
            <a:fld id="{AD6CA3F7-6504-40EC-8B3E-0C2EF9210561}" type="slidenum">
              <a:rPr lang="zh-CN" altLang="en-GB" smtClean="0"/>
              <a:pPr/>
              <a:t>9</a:t>
            </a:fld>
            <a:endParaRPr lang="en-GB"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smtClean="0"/>
          </a:p>
        </p:txBody>
      </p:sp>
      <p:sp>
        <p:nvSpPr>
          <p:cNvPr id="86020" name="Slide Number Placeholder 3"/>
          <p:cNvSpPr>
            <a:spLocks noGrp="1"/>
          </p:cNvSpPr>
          <p:nvPr>
            <p:ph type="sldNum" sz="quarter" idx="5"/>
          </p:nvPr>
        </p:nvSpPr>
        <p:spPr>
          <a:noFill/>
        </p:spPr>
        <p:txBody>
          <a:bodyPr/>
          <a:lstStyle/>
          <a:p>
            <a:fld id="{9735D37C-C29D-4015-8CCB-1FFFA64ACBFB}" type="slidenum">
              <a:rPr lang="zh-CN" altLang="en-GB" smtClean="0"/>
              <a:pPr/>
              <a:t>10</a:t>
            </a:fld>
            <a:endParaRPr lang="en-GB"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68D620C2-7A12-4318-A3E5-7B9B6183CB55}" type="slidenum">
              <a:rPr lang="zh-CN" altLang="en-US" smtClean="0"/>
              <a:pPr/>
              <a:t>11</a:t>
            </a:fld>
            <a:endParaRPr lang="en-US" altLang="zh-CN"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endParaRPr lang="en-US"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1D5964-6CC0-4D78-B821-F3138B7AEBE4}" type="slidenum">
              <a:rPr lang="en-US"/>
              <a:pPr/>
              <a:t>12</a:t>
            </a:fld>
            <a:endParaRPr lang="en-US"/>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pPr marL="228600" indent="-228600">
              <a:buFontTx/>
              <a:buAutoNum type="arabicPeriod"/>
            </a:pPr>
            <a:r>
              <a:rPr lang="en-US"/>
              <a:t>The scientific message must be clear, useful, and exciting</a:t>
            </a:r>
          </a:p>
          <a:p>
            <a:pPr marL="228600" indent="-228600">
              <a:buFontTx/>
              <a:buAutoNum type="arabicPeriod"/>
            </a:pPr>
            <a:r>
              <a:rPr lang="en-US"/>
              <a:t>The author’s messages must be presented and constructed in a logical manner.  The reader should arrive at the same conclusions as the author.  The format chosen should best showcase the author’s material.</a:t>
            </a:r>
          </a:p>
          <a:p>
            <a:pPr marL="228600" indent="-228600">
              <a:buFontTx/>
              <a:buAutoNum type="arabicPeriod"/>
            </a:pPr>
            <a:r>
              <a:rPr lang="en-US"/>
              <a:t>Readers, reviewers, and editors should be able to easily grasp the scientific significance of the research</a:t>
            </a:r>
          </a:p>
          <a:p>
            <a:pPr marL="228600" indent="-228600">
              <a:buFontTx/>
              <a:buAutoNum type="arabicPeriod"/>
            </a:pPr>
            <a:endParaRPr lang="en-US"/>
          </a:p>
          <a:p>
            <a:pPr marL="228600" indent="-228600"/>
            <a:r>
              <a:rPr lang="en-US"/>
              <a:t>Editors, reviewers and readers all want to save time and not waste it.</a:t>
            </a:r>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98807" lvl="1" indent="-232936"/>
            <a:r>
              <a:rPr lang="en-US" altLang="zh-CN" dirty="0" smtClean="0">
                <a:latin typeface="Verdana" pitchFamily="34" charset="0"/>
              </a:rPr>
              <a:t>There are different types of manuscripts to suit different purposes:</a:t>
            </a:r>
          </a:p>
          <a:p>
            <a:pPr marL="698807" lvl="1" indent="-232936">
              <a:buFontTx/>
              <a:buAutoNum type="arabicPeriod"/>
            </a:pPr>
            <a:endParaRPr lang="en-US" altLang="zh-CN" dirty="0" smtClean="0">
              <a:latin typeface="Verdana" pitchFamily="34" charset="0"/>
            </a:endParaRPr>
          </a:p>
          <a:p>
            <a:pPr marL="698807" lvl="1" indent="-232936">
              <a:buFont typeface="+mj-lt"/>
              <a:buAutoNum type="arabicPeriod"/>
            </a:pPr>
            <a:r>
              <a:rPr lang="en-US" altLang="zh-CN" dirty="0" smtClean="0">
                <a:latin typeface="Verdana" pitchFamily="34" charset="0"/>
              </a:rPr>
              <a:t>Conference Papers</a:t>
            </a:r>
          </a:p>
          <a:p>
            <a:pPr marL="698807" lvl="1" indent="-232936">
              <a:buFont typeface="+mj-lt"/>
              <a:buAutoNum type="arabicPeriod"/>
            </a:pPr>
            <a:r>
              <a:rPr lang="en-US" altLang="zh-CN" dirty="0" smtClean="0">
                <a:latin typeface="Verdana" pitchFamily="34" charset="0"/>
              </a:rPr>
              <a:t>Full Articles – The most important and frequently used type.  Often substantial </a:t>
            </a:r>
            <a:r>
              <a:rPr lang="en-US" altLang="zh-CN" u="sng" dirty="0" smtClean="0">
                <a:latin typeface="Verdana" pitchFamily="34" charset="0"/>
              </a:rPr>
              <a:t>completed</a:t>
            </a:r>
            <a:r>
              <a:rPr lang="en-US" altLang="zh-CN" dirty="0" smtClean="0">
                <a:latin typeface="Verdana" pitchFamily="34" charset="0"/>
              </a:rPr>
              <a:t> pieces of research that are of significance.</a:t>
            </a:r>
          </a:p>
          <a:p>
            <a:pPr marL="698807" lvl="1" indent="-232936" defTabSz="931743">
              <a:buFontTx/>
              <a:buAutoNum type="arabicPeriod"/>
              <a:defRPr/>
            </a:pPr>
            <a:r>
              <a:rPr lang="en-US" altLang="zh-CN" dirty="0" smtClean="0">
                <a:latin typeface="Verdana" pitchFamily="34" charset="0"/>
              </a:rPr>
              <a:t>Short Communications– quick and early communications of significant, original advances.  Much shorter than full articles. </a:t>
            </a:r>
          </a:p>
          <a:p>
            <a:pPr marL="698807" lvl="1" indent="-232936">
              <a:buFontTx/>
              <a:buAutoNum type="arabicPeriod"/>
            </a:pPr>
            <a:r>
              <a:rPr lang="en-US" altLang="zh-CN" dirty="0" smtClean="0">
                <a:latin typeface="Verdana" pitchFamily="34" charset="0"/>
              </a:rPr>
              <a:t>Review papers – They summarize recent developments on a specific topic.  Highlighting important points that have been previously reported and introducing no new information.  Often submitted </a:t>
            </a:r>
            <a:r>
              <a:rPr lang="en-US" altLang="zh-CN" u="sng" dirty="0" smtClean="0">
                <a:latin typeface="Verdana" pitchFamily="34" charset="0"/>
              </a:rPr>
              <a:t>on invitation</a:t>
            </a:r>
            <a:r>
              <a:rPr lang="en-US" altLang="zh-CN" dirty="0" smtClean="0">
                <a:latin typeface="Verdana" pitchFamily="34" charset="0"/>
              </a:rPr>
              <a:t>.</a:t>
            </a:r>
          </a:p>
          <a:p>
            <a:pPr marL="698807" lvl="1" indent="-232936"/>
            <a:endParaRPr lang="en-US" altLang="zh-CN" dirty="0" smtClean="0">
              <a:latin typeface="Verdana" pitchFamily="34" charset="0"/>
            </a:endParaRPr>
          </a:p>
          <a:p>
            <a:pPr marL="698807" lvl="1" indent="-232936"/>
            <a:r>
              <a:rPr lang="en-US" altLang="zh-CN" dirty="0" smtClean="0">
                <a:latin typeface="Verdana" pitchFamily="34" charset="0"/>
              </a:rPr>
              <a:t>Self-evaluate your work. Is it sufficient for a full article? Or are your results so thrilling that they should be shown as soon as possible?</a:t>
            </a:r>
          </a:p>
          <a:p>
            <a:pPr marL="698807" lvl="1" indent="-232936"/>
            <a:r>
              <a:rPr lang="en-US" altLang="zh-CN" dirty="0" smtClean="0">
                <a:latin typeface="Verdana" pitchFamily="34" charset="0"/>
              </a:rPr>
              <a:t>Ask your supervisor and your colleagues for advice on manuscript type. Sometimes outsiders can see things more clearly than you.</a:t>
            </a:r>
            <a:r>
              <a:rPr lang="en-US" altLang="zh-CN" sz="1600" dirty="0">
                <a:latin typeface="Verdana" pitchFamily="34" charset="0"/>
              </a:rPr>
              <a:t> </a:t>
            </a:r>
          </a:p>
          <a:p>
            <a:pPr marL="232936" indent="-232936"/>
            <a:endParaRPr lang="en-US" dirty="0" smtClean="0"/>
          </a:p>
        </p:txBody>
      </p:sp>
      <p:sp>
        <p:nvSpPr>
          <p:cNvPr id="4" name="Slide Number Placeholder 3"/>
          <p:cNvSpPr>
            <a:spLocks noGrp="1"/>
          </p:cNvSpPr>
          <p:nvPr>
            <p:ph type="sldNum" sz="quarter" idx="10"/>
          </p:nvPr>
        </p:nvSpPr>
        <p:spPr/>
        <p:txBody>
          <a:bodyPr/>
          <a:lstStyle/>
          <a:p>
            <a:fld id="{67DE7223-426A-4018-BA23-F3B6A35AAA8C}" type="slidenum">
              <a:rPr lang="en-US" smtClean="0"/>
              <a:pPr/>
              <a:t>21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t>Conference Papers</a:t>
            </a:r>
          </a:p>
          <a:p>
            <a:pPr eaLnBrk="1" hangingPunct="1">
              <a:buSzPct val="130000"/>
            </a:pPr>
            <a:r>
              <a:rPr lang="en-GB" sz="1000" dirty="0"/>
              <a:t>1. Excellent for disseminating early or in-progress research findings</a:t>
            </a:r>
          </a:p>
          <a:p>
            <a:pPr eaLnBrk="1" hangingPunct="1">
              <a:buSzPct val="130000"/>
            </a:pPr>
            <a:r>
              <a:rPr lang="en-GB" sz="1000" dirty="0"/>
              <a:t>2. Typically 5-10 pages, 3 figures, 15 references</a:t>
            </a:r>
          </a:p>
          <a:p>
            <a:pPr eaLnBrk="1" hangingPunct="1">
              <a:buSzPct val="130000"/>
            </a:pPr>
            <a:r>
              <a:rPr lang="en-GB" sz="1000" dirty="0"/>
              <a:t>3. Draft and submit the paper to conference organisers</a:t>
            </a:r>
          </a:p>
          <a:p>
            <a:pPr eaLnBrk="1" hangingPunct="1">
              <a:buSzPct val="130000"/>
            </a:pPr>
            <a:r>
              <a:rPr lang="en-GB" sz="1000" dirty="0"/>
              <a:t>4. Good way to </a:t>
            </a:r>
            <a:r>
              <a:rPr lang="en-GB" sz="1000" u="sng" dirty="0"/>
              <a:t>start</a:t>
            </a:r>
            <a:r>
              <a:rPr lang="en-GB" sz="1000" dirty="0"/>
              <a:t> a scientific research career</a:t>
            </a:r>
          </a:p>
          <a:p>
            <a:pPr eaLnBrk="1" hangingPunct="1">
              <a:buSzPct val="130000"/>
            </a:pPr>
            <a:endParaRPr lang="en-US" sz="1000" dirty="0"/>
          </a:p>
          <a:p>
            <a:pPr eaLnBrk="1" hangingPunct="1">
              <a:buSzPct val="130000"/>
            </a:pPr>
            <a:r>
              <a:rPr lang="en-US" sz="1000" dirty="0"/>
              <a:t>Sample full article titles from ScienceDirect.</a:t>
            </a:r>
            <a:endParaRPr lang="en-GB" sz="1000" dirty="0"/>
          </a:p>
          <a:p>
            <a:pPr marL="232936" indent="-232936"/>
            <a:endParaRPr lang="en-US" dirty="0" smtClean="0"/>
          </a:p>
        </p:txBody>
      </p:sp>
      <p:sp>
        <p:nvSpPr>
          <p:cNvPr id="4" name="Slide Number Placeholder 3"/>
          <p:cNvSpPr>
            <a:spLocks noGrp="1"/>
          </p:cNvSpPr>
          <p:nvPr>
            <p:ph type="sldNum" sz="quarter" idx="10"/>
          </p:nvPr>
        </p:nvSpPr>
        <p:spPr/>
        <p:txBody>
          <a:bodyPr/>
          <a:lstStyle/>
          <a:p>
            <a:fld id="{67DE7223-426A-4018-BA23-F3B6A35AAA8C}" type="slidenum">
              <a:rPr lang="en-US" smtClean="0"/>
              <a:pPr/>
              <a:t>22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t>Full articles/Original</a:t>
            </a:r>
            <a:r>
              <a:rPr lang="en-US" baseline="0" dirty="0" smtClean="0"/>
              <a:t> articles</a:t>
            </a:r>
            <a:r>
              <a:rPr lang="en-US" dirty="0" smtClean="0"/>
              <a:t>:</a:t>
            </a:r>
          </a:p>
          <a:p>
            <a:pPr eaLnBrk="1" hangingPunct="1">
              <a:buSzPct val="130000"/>
            </a:pPr>
            <a:r>
              <a:rPr lang="en-GB" dirty="0"/>
              <a:t>1. Standard for disseminating completed research findings</a:t>
            </a:r>
          </a:p>
          <a:p>
            <a:pPr eaLnBrk="1" hangingPunct="1">
              <a:buSzPct val="130000"/>
            </a:pPr>
            <a:r>
              <a:rPr lang="en-GB" dirty="0"/>
              <a:t>2. Typically 8-10 pages, 5 figures, 25 references</a:t>
            </a:r>
          </a:p>
          <a:p>
            <a:pPr eaLnBrk="1" hangingPunct="1">
              <a:buSzPct val="130000"/>
            </a:pPr>
            <a:r>
              <a:rPr lang="en-GB" dirty="0"/>
              <a:t>3. Draft and submit the paper to appropriate journal</a:t>
            </a:r>
          </a:p>
          <a:p>
            <a:pPr eaLnBrk="1" hangingPunct="1">
              <a:buSzPct val="130000"/>
            </a:pPr>
            <a:r>
              <a:rPr lang="en-GB" dirty="0"/>
              <a:t>4. Good way to </a:t>
            </a:r>
            <a:r>
              <a:rPr lang="en-GB" u="sng" dirty="0"/>
              <a:t>build</a:t>
            </a:r>
            <a:r>
              <a:rPr lang="en-GB" dirty="0"/>
              <a:t> a scientific research career</a:t>
            </a:r>
          </a:p>
          <a:p>
            <a:pPr eaLnBrk="1" hangingPunct="1"/>
            <a:endParaRPr lang="en-US" dirty="0" smtClean="0"/>
          </a:p>
          <a:p>
            <a:pPr eaLnBrk="1" hangingPunct="1"/>
            <a:r>
              <a:rPr lang="en-US" dirty="0" smtClean="0"/>
              <a:t>Sample full article titles from </a:t>
            </a:r>
            <a:r>
              <a:rPr lang="en-US" dirty="0" err="1" smtClean="0"/>
              <a:t>ScienceDirect</a:t>
            </a:r>
            <a:r>
              <a:rPr lang="en-GB" dirty="0"/>
              <a:t>; generally more pointed and specific than conference papers or review papers.</a:t>
            </a:r>
          </a:p>
          <a:p>
            <a:pPr marL="232936" indent="-232936"/>
            <a:endParaRPr lang="en-US" dirty="0" smtClean="0"/>
          </a:p>
        </p:txBody>
      </p:sp>
      <p:sp>
        <p:nvSpPr>
          <p:cNvPr id="4" name="Slide Number Placeholder 3"/>
          <p:cNvSpPr>
            <a:spLocks noGrp="1"/>
          </p:cNvSpPr>
          <p:nvPr>
            <p:ph type="sldNum" sz="quarter" idx="10"/>
          </p:nvPr>
        </p:nvSpPr>
        <p:spPr/>
        <p:txBody>
          <a:bodyPr/>
          <a:lstStyle/>
          <a:p>
            <a:fld id="{67DE7223-426A-4018-BA23-F3B6A35AAA8C}" type="slidenum">
              <a:rPr lang="en-US" smtClean="0"/>
              <a:pPr/>
              <a:t>23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2936" indent="-232936"/>
            <a:r>
              <a:rPr lang="en-GB" dirty="0" smtClean="0"/>
              <a:t>Short</a:t>
            </a:r>
            <a:r>
              <a:rPr lang="en-GB" baseline="0" dirty="0" smtClean="0"/>
              <a:t> Communications</a:t>
            </a:r>
            <a:endParaRPr lang="en-US" dirty="0" smtClean="0"/>
          </a:p>
        </p:txBody>
      </p:sp>
      <p:sp>
        <p:nvSpPr>
          <p:cNvPr id="4" name="Slide Number Placeholder 3"/>
          <p:cNvSpPr>
            <a:spLocks noGrp="1"/>
          </p:cNvSpPr>
          <p:nvPr>
            <p:ph type="sldNum" sz="quarter" idx="10"/>
          </p:nvPr>
        </p:nvSpPr>
        <p:spPr/>
        <p:txBody>
          <a:bodyPr/>
          <a:lstStyle/>
          <a:p>
            <a:fld id="{67DE7223-426A-4018-BA23-F3B6A35AAA8C}" type="slidenum">
              <a:rPr lang="en-US" smtClean="0"/>
              <a:pPr/>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t>Review Papers/perspectives</a:t>
            </a:r>
          </a:p>
          <a:p>
            <a:pPr eaLnBrk="1" hangingPunct="1"/>
            <a:r>
              <a:rPr lang="en-US" dirty="0" smtClean="0"/>
              <a:t>1. </a:t>
            </a:r>
            <a:r>
              <a:rPr lang="en-GB" dirty="0"/>
              <a:t>Critical synthesis of a specific research topic</a:t>
            </a:r>
          </a:p>
          <a:p>
            <a:pPr eaLnBrk="1" hangingPunct="1">
              <a:buSzPct val="130000"/>
            </a:pPr>
            <a:r>
              <a:rPr lang="en-GB" dirty="0"/>
              <a:t>2. Typically 10+ pages, 5+ figures, 80 references</a:t>
            </a:r>
          </a:p>
          <a:p>
            <a:pPr eaLnBrk="1" hangingPunct="1">
              <a:buSzPct val="130000"/>
            </a:pPr>
            <a:r>
              <a:rPr lang="en-GB" dirty="0"/>
              <a:t>3. Typically solicited by journal editors</a:t>
            </a:r>
          </a:p>
          <a:p>
            <a:pPr eaLnBrk="1" hangingPunct="1">
              <a:buSzPct val="130000"/>
            </a:pPr>
            <a:r>
              <a:rPr lang="en-GB" dirty="0"/>
              <a:t>4. Good way to </a:t>
            </a:r>
            <a:r>
              <a:rPr lang="en-GB" u="sng" dirty="0"/>
              <a:t>consolidate</a:t>
            </a:r>
            <a:r>
              <a:rPr lang="en-GB" dirty="0"/>
              <a:t> a scientific research career</a:t>
            </a:r>
          </a:p>
          <a:p>
            <a:pPr eaLnBrk="1" hangingPunct="1">
              <a:buSzPct val="130000"/>
            </a:pPr>
            <a:endParaRPr lang="en-US" dirty="0"/>
          </a:p>
          <a:p>
            <a:pPr eaLnBrk="1" hangingPunct="1">
              <a:buSzPct val="130000"/>
            </a:pPr>
            <a:r>
              <a:rPr lang="en-US" dirty="0"/>
              <a:t>Sample review paper titles from </a:t>
            </a:r>
            <a:r>
              <a:rPr lang="en-US" dirty="0" err="1"/>
              <a:t>ScienceDirect</a:t>
            </a:r>
            <a:r>
              <a:rPr lang="en-US" dirty="0"/>
              <a:t> show how the topics are specific, but not as granular as those covered by full articles.</a:t>
            </a:r>
            <a:endParaRPr lang="en-GB" dirty="0"/>
          </a:p>
          <a:p>
            <a:pPr marL="232936" indent="-232936"/>
            <a:endParaRPr lang="en-US" dirty="0" smtClean="0"/>
          </a:p>
        </p:txBody>
      </p:sp>
      <p:sp>
        <p:nvSpPr>
          <p:cNvPr id="4" name="Slide Number Placeholder 3"/>
          <p:cNvSpPr>
            <a:spLocks noGrp="1"/>
          </p:cNvSpPr>
          <p:nvPr>
            <p:ph type="sldNum" sz="quarter" idx="10"/>
          </p:nvPr>
        </p:nvSpPr>
        <p:spPr/>
        <p:txBody>
          <a:bodyPr/>
          <a:lstStyle/>
          <a:p>
            <a:fld id="{67DE7223-426A-4018-BA23-F3B6A35AAA8C}" type="slidenum">
              <a:rPr lang="en-US" smtClean="0"/>
              <a:pPr/>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50000"/>
              </a:spcBef>
            </a:pPr>
            <a:r>
              <a:rPr lang="en-US" dirty="0" smtClean="0"/>
              <a:t>This chart shows how the different article types get treated and used differently with review articles being much more highly cited than full articles or conference papers.  </a:t>
            </a:r>
          </a:p>
          <a:p>
            <a:pPr eaLnBrk="1" hangingPunct="1">
              <a:spcBef>
                <a:spcPct val="50000"/>
              </a:spcBef>
            </a:pPr>
            <a:endParaRPr lang="en-GB" dirty="0" smtClean="0"/>
          </a:p>
          <a:p>
            <a:pPr eaLnBrk="1" hangingPunct="1">
              <a:spcBef>
                <a:spcPct val="50000"/>
              </a:spcBef>
            </a:pPr>
            <a:r>
              <a:rPr lang="en-GB" dirty="0" smtClean="0"/>
              <a:t>[Note: This data was based on articles published 1996 (in English) in Materials Science journals or conference proceedings]</a:t>
            </a:r>
          </a:p>
          <a:p>
            <a:pPr defTabSz="931743">
              <a:defRPr/>
            </a:pPr>
            <a:endParaRPr lang="en-GB" dirty="0" smtClean="0"/>
          </a:p>
        </p:txBody>
      </p:sp>
      <p:sp>
        <p:nvSpPr>
          <p:cNvPr id="4" name="Slide Number Placeholder 3"/>
          <p:cNvSpPr>
            <a:spLocks noGrp="1"/>
          </p:cNvSpPr>
          <p:nvPr>
            <p:ph type="sldNum" sz="quarter" idx="10"/>
          </p:nvPr>
        </p:nvSpPr>
        <p:spPr/>
        <p:txBody>
          <a:bodyPr/>
          <a:lstStyle/>
          <a:p>
            <a:fld id="{67DE7223-426A-4018-BA23-F3B6A35AAA8C}" type="slidenum">
              <a:rPr lang="en-US" smtClean="0"/>
              <a:pPr/>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9D623194-366E-4373-9123-49F8DA3D0AB6}" type="slidenum">
              <a:rPr lang="zh-CN" altLang="en-US" smtClean="0"/>
              <a:pPr/>
              <a:t>27</a:t>
            </a:fld>
            <a:endParaRPr lang="en-US" altLang="zh-CN"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r>
              <a:rPr lang="en-US" altLang="zh-CN" dirty="0" smtClean="0"/>
              <a:t>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5E6204FC-333C-454B-B7DA-5F7C17644343}" type="slidenum">
              <a:rPr lang="zh-CN" altLang="en-US" smtClean="0"/>
              <a:pPr/>
              <a:t>31</a:t>
            </a:fld>
            <a:endParaRPr lang="en-US" altLang="zh-CN"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r>
              <a:rPr lang="en-US" altLang="zh-CN" smtClean="0"/>
              <a:t>There are too many occasions that need your to consult the Guide for Authors. We will mention them later!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8F7077-42D9-4DB9-A646-F32EF8699DF7}" type="slidenum">
              <a:rPr lang="en-US"/>
              <a:pPr/>
              <a:t>33</a:t>
            </a:fld>
            <a:endParaRPr lang="en-US"/>
          </a:p>
        </p:txBody>
      </p:sp>
      <p:sp>
        <p:nvSpPr>
          <p:cNvPr id="348162" name="Rectangle 2"/>
          <p:cNvSpPr>
            <a:spLocks noGrp="1" noRot="1" noChangeAspect="1" noChangeArrowheads="1" noTextEdit="1"/>
          </p:cNvSpPr>
          <p:nvPr>
            <p:ph type="sldImg"/>
          </p:nvPr>
        </p:nvSpPr>
        <p:spPr>
          <a:xfrm>
            <a:off x="917575" y="746125"/>
            <a:ext cx="4962525" cy="3722688"/>
          </a:xfrm>
          <a:ln/>
        </p:spPr>
      </p:sp>
      <p:sp>
        <p:nvSpPr>
          <p:cNvPr id="348163" name="Rectangle 3"/>
          <p:cNvSpPr>
            <a:spLocks noGrp="1" noChangeArrowheads="1"/>
          </p:cNvSpPr>
          <p:nvPr>
            <p:ph type="body" idx="1"/>
          </p:nvPr>
        </p:nvSpPr>
        <p:spPr>
          <a:xfrm>
            <a:off x="908204" y="4715832"/>
            <a:ext cx="4981267" cy="4464953"/>
          </a:xfrm>
        </p:spPr>
        <p:txBody>
          <a:bodyPr/>
          <a:lstStyle/>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smtClean="0"/>
          </a:p>
        </p:txBody>
      </p:sp>
      <p:sp>
        <p:nvSpPr>
          <p:cNvPr id="93188" name="Slide Number Placeholder 3"/>
          <p:cNvSpPr>
            <a:spLocks noGrp="1"/>
          </p:cNvSpPr>
          <p:nvPr>
            <p:ph type="sldNum" sz="quarter" idx="5"/>
          </p:nvPr>
        </p:nvSpPr>
        <p:spPr>
          <a:noFill/>
        </p:spPr>
        <p:txBody>
          <a:bodyPr/>
          <a:lstStyle/>
          <a:p>
            <a:fld id="{8FD589F7-F17E-4E81-8D46-7A8C59D40E04}" type="slidenum">
              <a:rPr lang="zh-CN" altLang="en-GB" smtClean="0"/>
              <a:pPr/>
              <a:t>34</a:t>
            </a:fld>
            <a:endParaRPr lang="en-GB" altLang="zh-CN"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2071452E-C1FC-4940-9273-D1169E62A5A7}" type="slidenum">
              <a:rPr lang="zh-CN" altLang="en-GB" smtClean="0"/>
              <a:pPr/>
              <a:t>35</a:t>
            </a:fld>
            <a:endParaRPr lang="en-GB" altLang="zh-CN"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altLang="zh-CN" smtClean="0"/>
              <a:t>Haddad, JCA</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mtClean="0"/>
              <a:t>Thought question on scientific writing to gauge audience level’s experience and familiarity with scientific writing skills.</a:t>
            </a:r>
            <a:endParaRPr lang="en-GB" dirty="0" smtClean="0"/>
          </a:p>
        </p:txBody>
      </p:sp>
      <p:sp>
        <p:nvSpPr>
          <p:cNvPr id="4" name="Slide Number Placeholder 3"/>
          <p:cNvSpPr>
            <a:spLocks noGrp="1"/>
          </p:cNvSpPr>
          <p:nvPr>
            <p:ph type="sldNum" sz="quarter" idx="10"/>
          </p:nvPr>
        </p:nvSpPr>
        <p:spPr/>
        <p:txBody>
          <a:bodyPr/>
          <a:lstStyle/>
          <a:p>
            <a:fld id="{67DE7223-426A-4018-BA23-F3B6A35AAA8C}" type="slidenum">
              <a:rPr lang="en-US" smtClean="0"/>
              <a:pPr/>
              <a:t>37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360A87-C448-4B45-BACF-E06925014B5E}" type="slidenum">
              <a:rPr lang="en-US"/>
              <a:pPr/>
              <a:t>38</a:t>
            </a:fld>
            <a:endParaRPr lang="en-US"/>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r>
              <a:rPr lang="en-US"/>
              <a:t>Scientific language is a necessary and important consideration since it is one of the easiest ways for an editor or reviewer to not grasp the message of your work.</a:t>
            </a:r>
          </a:p>
          <a:p>
            <a:endParaRPr lang="en-US"/>
          </a:p>
          <a:p>
            <a:r>
              <a:rPr lang="en-US"/>
              <a:t>Actual editor complaint used for effect and as an example of how editors cannot afford to waste time on language deficiencies.</a:t>
            </a:r>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eaLnBrk="1" hangingPunct="1"/>
            <a:r>
              <a:rPr lang="en-US" sz="2800" dirty="0">
                <a:solidFill>
                  <a:schemeClr val="bg2"/>
                </a:solidFill>
              </a:rPr>
              <a:t>No. </a:t>
            </a:r>
            <a:r>
              <a:rPr lang="en-GB" sz="2800" dirty="0">
                <a:solidFill>
                  <a:schemeClr val="bg2"/>
                </a:solidFill>
              </a:rPr>
              <a:t>It is the author’s responsibility to make sure his paper is in its best possible form when submitted for publication</a:t>
            </a:r>
          </a:p>
          <a:p>
            <a:pPr eaLnBrk="1" hangingPunct="1"/>
            <a:r>
              <a:rPr lang="en-GB" sz="2800" dirty="0">
                <a:solidFill>
                  <a:schemeClr val="bg2"/>
                </a:solidFill>
              </a:rPr>
              <a:t>However: </a:t>
            </a:r>
            <a:endParaRPr lang="en-US" sz="2800" dirty="0">
              <a:solidFill>
                <a:schemeClr val="bg2"/>
              </a:solidFill>
            </a:endParaRPr>
          </a:p>
          <a:p>
            <a:pPr lvl="1" eaLnBrk="1" hangingPunct="1"/>
            <a:r>
              <a:rPr lang="en-US" sz="2400" dirty="0"/>
              <a:t>Publishers often provide resources for authors who are </a:t>
            </a:r>
            <a:r>
              <a:rPr lang="en-GB" sz="2400" dirty="0"/>
              <a:t>less familiar with the conventions of international journals</a:t>
            </a:r>
            <a:r>
              <a:rPr lang="en-US" sz="2400" dirty="0"/>
              <a:t> . Please check your publishers’ author website for more information. </a:t>
            </a:r>
          </a:p>
          <a:p>
            <a:pPr lvl="1" eaLnBrk="1" hangingPunct="1"/>
            <a:r>
              <a:rPr lang="en-US" sz="2400" dirty="0"/>
              <a:t>Some publishers may perform technical screening prior to peer review</a:t>
            </a:r>
          </a:p>
        </p:txBody>
      </p:sp>
      <p:sp>
        <p:nvSpPr>
          <p:cNvPr id="4" name="Slide Number Placeholder 3"/>
          <p:cNvSpPr>
            <a:spLocks noGrp="1"/>
          </p:cNvSpPr>
          <p:nvPr>
            <p:ph type="sldNum" sz="quarter" idx="10"/>
          </p:nvPr>
        </p:nvSpPr>
        <p:spPr/>
        <p:txBody>
          <a:bodyPr/>
          <a:lstStyle/>
          <a:p>
            <a:fld id="{67DE7223-426A-4018-BA23-F3B6A35AAA8C}" type="slidenum">
              <a:rPr lang="en-US" smtClean="0"/>
              <a:pPr/>
              <a:t>39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203F7E-B44A-4059-A7D3-D3C8F0FC4377}" type="slidenum">
              <a:rPr lang="en-US"/>
              <a:pPr/>
              <a:t>40</a:t>
            </a:fld>
            <a:endParaRPr lang="en-US"/>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xfrm>
            <a:off x="680383" y="4717527"/>
            <a:ext cx="5436909" cy="4464953"/>
          </a:xfrm>
        </p:spPr>
        <p:txBody>
          <a:bodyPr/>
          <a:lstStyle/>
          <a:p>
            <a:pPr marL="228600" indent="-228600"/>
            <a:r>
              <a:rPr lang="en-US" altLang="zh-CN">
                <a:latin typeface="Verdana" pitchFamily="34" charset="0"/>
              </a:rPr>
              <a:t>The key is to write clearly, objectively, accurately, and with brevity or concision.</a:t>
            </a:r>
          </a:p>
          <a:p>
            <a:pPr marL="228600" indent="-228600"/>
            <a:r>
              <a:rPr lang="en-US" altLang="zh-CN">
                <a:latin typeface="Verdana" pitchFamily="34" charset="0"/>
              </a:rPr>
              <a:t>The most common errors are as follows and I will go into each one of these in the subsequent slides.</a:t>
            </a:r>
          </a:p>
          <a:p>
            <a:pPr marL="228600" indent="-228600">
              <a:buFontTx/>
              <a:buAutoNum type="arabicPeriod"/>
            </a:pPr>
            <a:r>
              <a:rPr lang="en-US" altLang="zh-CN">
                <a:latin typeface="Verdana" pitchFamily="34" charset="0"/>
              </a:rPr>
              <a:t>Sentence construction</a:t>
            </a:r>
          </a:p>
          <a:p>
            <a:pPr marL="228600" indent="-228600">
              <a:buFontTx/>
              <a:buAutoNum type="arabicPeriod"/>
            </a:pPr>
            <a:r>
              <a:rPr lang="en-US" altLang="zh-CN">
                <a:latin typeface="Verdana" pitchFamily="34" charset="0"/>
              </a:rPr>
              <a:t>Incorrect tenses</a:t>
            </a:r>
          </a:p>
          <a:p>
            <a:pPr marL="228600" indent="-228600">
              <a:buFontTx/>
              <a:buAutoNum type="arabicPeriod"/>
            </a:pPr>
            <a:r>
              <a:rPr lang="en-US" altLang="zh-CN">
                <a:latin typeface="Verdana" pitchFamily="34" charset="0"/>
              </a:rPr>
              <a:t>Inaccurate grammar</a:t>
            </a:r>
          </a:p>
          <a:p>
            <a:pPr marL="228600" indent="-228600">
              <a:buFontTx/>
              <a:buAutoNum type="arabicPeriod"/>
            </a:pPr>
            <a:r>
              <a:rPr lang="en-US" altLang="zh-CN">
                <a:latin typeface="Verdana" pitchFamily="34" charset="0"/>
              </a:rPr>
              <a:t>Not consistent use of English throughout the paper.</a:t>
            </a:r>
          </a:p>
          <a:p>
            <a:pPr marL="228600" indent="-228600"/>
            <a:endParaRPr lang="en-US" altLang="zh-CN">
              <a:latin typeface="Verdana" pitchFamily="34" charset="0"/>
            </a:endParaRPr>
          </a:p>
          <a:p>
            <a:pPr marL="228600" indent="-228600"/>
            <a:r>
              <a:rPr lang="en-US" altLang="zh-CN">
                <a:latin typeface="Verdana" pitchFamily="34" charset="0"/>
              </a:rPr>
              <a:t>Once again, language specifications can also be referenced at the Guide for Authors.</a:t>
            </a:r>
          </a:p>
          <a:p>
            <a:pPr marL="228600" indent="-228600"/>
            <a:r>
              <a:rPr lang="en-US" altLang="zh-CN">
                <a:latin typeface="Verdana" pitchFamily="34" charset="0"/>
              </a:rPr>
              <a:t>Foreign language students should practice writing English at any moment they can. Maybe keep records in English during the research?</a:t>
            </a:r>
          </a:p>
          <a:p>
            <a:pPr marL="228600" indent="-228600"/>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DD5C14-394B-450B-99DB-53B1E7D36BB2}" type="slidenum">
              <a:rPr lang="en-US"/>
              <a:pPr/>
              <a:t>41</a:t>
            </a:fld>
            <a:endParaRPr lang="en-US"/>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xfrm>
            <a:off x="680383" y="4717527"/>
            <a:ext cx="5436909" cy="4464953"/>
          </a:xfrm>
        </p:spPr>
        <p:txBody>
          <a:bodyPr/>
          <a:lstStyle/>
          <a:p>
            <a:pPr marL="685800" lvl="1" indent="-228600"/>
            <a:r>
              <a:rPr lang="en-US" altLang="zh-CN">
                <a:latin typeface="Verdana" pitchFamily="34" charset="0"/>
              </a:rPr>
              <a:t>1. Sentences should be constructed in short, factual bursts.  Long sentences confuse readers.</a:t>
            </a:r>
          </a:p>
          <a:p>
            <a:pPr marL="685800" lvl="1" indent="-228600"/>
            <a:r>
              <a:rPr lang="en-US" altLang="zh-CN">
                <a:latin typeface="Verdana" pitchFamily="34" charset="0"/>
              </a:rPr>
              <a:t>Short sentences look more professional.  The average length of sentences in scientific writing is about 12-17 words.</a:t>
            </a:r>
          </a:p>
          <a:p>
            <a:pPr marL="228600" indent="-228600">
              <a:buFontTx/>
              <a:buAutoNum type="arabicPeriod" startAt="2"/>
            </a:pPr>
            <a:r>
              <a:rPr lang="en-US" altLang="zh-CN">
                <a:latin typeface="Verdana" pitchFamily="34" charset="0"/>
              </a:rPr>
              <a:t>Only one idea should be conveyed per sentence.</a:t>
            </a:r>
          </a:p>
          <a:p>
            <a:pPr marL="228600" indent="-228600"/>
            <a:endParaRPr lang="en-US" altLang="zh-CN">
              <a:latin typeface="Verdana" pitchFamily="34" charset="0"/>
            </a:endParaRPr>
          </a:p>
          <a:p>
            <a:pPr marL="228600" indent="-228600"/>
            <a:r>
              <a:rPr lang="en-US" altLang="zh-CN">
                <a:latin typeface="Verdana" pitchFamily="34" charset="0"/>
              </a:rPr>
              <a:t>The example given is an extreme case of a very long run-on sentence.  When read, the messages are easily lost.</a:t>
            </a:r>
          </a:p>
          <a:p>
            <a:pPr marL="228600" indent="-228600"/>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pPr defTabSz="946150"/>
            <a:fld id="{AB49D170-EFA2-4B67-98E1-25EB764F4E30}" type="slidenum">
              <a:rPr lang="en-US" smtClean="0"/>
              <a:pPr defTabSz="946150"/>
              <a:t>43</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xfrm>
            <a:off x="678355" y="4717589"/>
            <a:ext cx="5440967" cy="4464901"/>
          </a:xfrm>
          <a:noFill/>
          <a:ln/>
        </p:spPr>
        <p:txBody>
          <a:bodyPr/>
          <a:lstStyle/>
          <a:p>
            <a:pPr marL="236538" indent="-236538">
              <a:spcBef>
                <a:spcPct val="0"/>
              </a:spcBef>
            </a:pPr>
            <a:endParaRPr lang="en-US" altLang="zh-CN"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9D94C43B-68D1-4A4A-AF5A-D3019101D478}" type="slidenum">
              <a:rPr lang="zh-CN" altLang="en-GB" smtClean="0"/>
              <a:pPr/>
              <a:t>44</a:t>
            </a:fld>
            <a:endParaRPr lang="en-GB" altLang="zh-CN"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altLang="zh-CN"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pPr defTabSz="946150"/>
            <a:fld id="{98C17019-7CA8-4090-9881-37AB8CF2CD8C}" type="slidenum">
              <a:rPr lang="en-US" smtClean="0"/>
              <a:pPr defTabSz="946150"/>
              <a:t>45</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marL="236538" indent="-236538"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pPr defTabSz="946150"/>
            <a:fld id="{14689351-9D69-4FB5-AB4C-9B62F84BFCFE}" type="slidenum">
              <a:rPr lang="en-US" smtClean="0"/>
              <a:pPr defTabSz="946150"/>
              <a:t>46</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marL="236538" indent="-236538" eaLnBrk="1" hangingPunct="1">
              <a:buFontTx/>
              <a:buAutoNum type="arabicPeriod"/>
            </a:pPr>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83F3C129-C41E-4535-86B6-5BB681850397}" type="slidenum">
              <a:rPr lang="zh-CN" altLang="en-GB" smtClean="0">
                <a:cs typeface="宋体"/>
              </a:rPr>
              <a:pPr/>
              <a:t>48</a:t>
            </a:fld>
            <a:endParaRPr lang="en-GB" altLang="zh-CN" smtClean="0">
              <a:cs typeface="宋体"/>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678848" y="4715834"/>
            <a:ext cx="5439987" cy="4466649"/>
          </a:xfrm>
          <a:noFill/>
          <a:ln/>
        </p:spPr>
        <p:txBody>
          <a:bodyPr/>
          <a:lstStyle/>
          <a:p>
            <a:pPr eaLnBrk="1" hangingPunct="1"/>
            <a:r>
              <a:rPr lang="en-US" altLang="zh-CN" smtClean="0">
                <a:cs typeface="宋体"/>
              </a:rPr>
              <a:t>GB/T 16159-1996, Authors are suggested to indicate the surname and the first name in the author names.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smtClean="0"/>
          </a:p>
        </p:txBody>
      </p:sp>
      <p:sp>
        <p:nvSpPr>
          <p:cNvPr id="100356" name="Slide Number Placeholder 3"/>
          <p:cNvSpPr>
            <a:spLocks noGrp="1"/>
          </p:cNvSpPr>
          <p:nvPr>
            <p:ph type="sldNum" sz="quarter" idx="5"/>
          </p:nvPr>
        </p:nvSpPr>
        <p:spPr>
          <a:noFill/>
        </p:spPr>
        <p:txBody>
          <a:bodyPr/>
          <a:lstStyle/>
          <a:p>
            <a:fld id="{8E38FA50-6F56-44D2-93EF-FB86AAFFDC74}" type="slidenum">
              <a:rPr lang="zh-CN" altLang="en-GB" smtClean="0"/>
              <a:pPr/>
              <a:t>49</a:t>
            </a:fld>
            <a:endParaRPr lang="en-GB" altLang="zh-CN"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4292E3-2B42-4F34-8964-42797E60C662}" type="slidenum">
              <a:rPr lang="en-US"/>
              <a:pPr/>
              <a:t>50</a:t>
            </a:fld>
            <a:endParaRPr lang="en-US"/>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r>
              <a:rPr lang="en-US"/>
              <a:t>Actual examples of titles that have been revised.  </a:t>
            </a:r>
          </a:p>
          <a:p>
            <a:r>
              <a:rPr lang="en-US"/>
              <a:t>Blue titles are the original.  Green titles are the revised.   Remarks and comments are on the right.</a:t>
            </a:r>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0DBFD4-6950-47C8-A30F-55A7DD13CEF0}" type="slidenum">
              <a:rPr lang="en-US"/>
              <a:pPr/>
              <a:t>52</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xfrm>
            <a:off x="680383" y="4717527"/>
            <a:ext cx="5436909" cy="4464953"/>
          </a:xfrm>
        </p:spPr>
        <p:txBody>
          <a:bodyPr/>
          <a:lstStyle/>
          <a:p>
            <a:pPr marL="228600" indent="-228600">
              <a:buFontTx/>
              <a:buAutoNum type="arabicPeriod"/>
            </a:pPr>
            <a:r>
              <a:rPr lang="en-US" altLang="zh-CN"/>
              <a:t>The abstract should just be one paragraph and should summarize the problem, the method, the results, and the conclusions.</a:t>
            </a:r>
          </a:p>
          <a:p>
            <a:pPr marL="228600" indent="-228600">
              <a:buFontTx/>
              <a:buAutoNum type="arabicPeriod"/>
            </a:pPr>
            <a:r>
              <a:rPr lang="en-US" altLang="zh-CN"/>
              <a:t>The abstract acts as an advertisement for you article since it is freely viewable via search and indexing.  You want to make it as catchy and impactful as possible.</a:t>
            </a:r>
          </a:p>
          <a:p>
            <a:pPr marL="228600" indent="-228600">
              <a:buFontTx/>
              <a:buAutoNum type="arabicPeriod"/>
            </a:pPr>
            <a:r>
              <a:rPr lang="en-US" altLang="zh-CN"/>
              <a:t>An abstract written clearly will strongly encourage the reader to read the rest of your paper.</a:t>
            </a:r>
          </a:p>
          <a:p>
            <a:pPr marL="228600" indent="-228600"/>
            <a:endParaRPr lang="en-US" altLang="zh-CN"/>
          </a:p>
          <a:p>
            <a:pPr marL="228600" indent="-228600"/>
            <a:r>
              <a:rPr lang="en-US" altLang="zh-CN"/>
              <a:t>An example of an abstract is given here and is shown with the two distinct sections that are most important.  Different journals have different requirements for the content of abstract. (Again, consult the Guide for Authors. ) But the two </a:t>
            </a:r>
            <a:r>
              <a:rPr lang="en-US" altLang="zh-CN">
                <a:latin typeface="Times"/>
              </a:rPr>
              <a:t>“</a:t>
            </a:r>
            <a:r>
              <a:rPr lang="en-US" altLang="zh-CN"/>
              <a:t>whats</a:t>
            </a:r>
            <a:r>
              <a:rPr lang="en-US" altLang="zh-CN">
                <a:latin typeface="Times"/>
              </a:rPr>
              <a:t>”</a:t>
            </a:r>
            <a:r>
              <a:rPr lang="en-US" altLang="zh-CN"/>
              <a:t> are essential. </a:t>
            </a:r>
            <a:r>
              <a:rPr lang="en-US" altLang="zh-CN" sz="1000"/>
              <a:t>Make it interesting, and easy to understand without reading the whole article (avoid using jargon and uncommon abbreviations if possible)</a:t>
            </a:r>
          </a:p>
          <a:p>
            <a:pPr marL="228600" indent="-228600"/>
            <a:r>
              <a:rPr lang="en-US" altLang="zh-CN"/>
              <a:t>Note that some journals ask for a graphical abstract.</a:t>
            </a:r>
          </a:p>
          <a:p>
            <a:pPr marL="228600" indent="-228600"/>
            <a:endParaRPr lang="en-US" altLang="zh-CN"/>
          </a:p>
          <a:p>
            <a:pPr marL="228600" indent="-228600"/>
            <a:r>
              <a:rPr lang="en-US" altLang="zh-CN" sz="900">
                <a:solidFill>
                  <a:srgbClr val="292929"/>
                </a:solidFill>
              </a:rPr>
              <a:t>Many authors write the abstract last so that it accurately reflects the content of the paper.</a:t>
            </a:r>
          </a:p>
          <a:p>
            <a:pPr marL="228600" indent="-228600"/>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endParaRPr lang="en-US" smtClean="0"/>
          </a:p>
        </p:txBody>
      </p:sp>
      <p:sp>
        <p:nvSpPr>
          <p:cNvPr id="103428" name="Slide Number Placeholder 3"/>
          <p:cNvSpPr>
            <a:spLocks noGrp="1"/>
          </p:cNvSpPr>
          <p:nvPr>
            <p:ph type="sldNum" sz="quarter" idx="5"/>
          </p:nvPr>
        </p:nvSpPr>
        <p:spPr>
          <a:noFill/>
        </p:spPr>
        <p:txBody>
          <a:bodyPr/>
          <a:lstStyle/>
          <a:p>
            <a:fld id="{F3DB6C81-93EE-421D-9FF8-687806F3C00A}" type="slidenum">
              <a:rPr lang="zh-CN" altLang="en-GB" smtClean="0"/>
              <a:pPr/>
              <a:t>53</a:t>
            </a:fld>
            <a:endParaRPr lang="en-GB" altLang="zh-CN"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endParaRPr lang="en-US" smtClean="0"/>
          </a:p>
        </p:txBody>
      </p:sp>
      <p:sp>
        <p:nvSpPr>
          <p:cNvPr id="104452" name="Slide Number Placeholder 3"/>
          <p:cNvSpPr>
            <a:spLocks noGrp="1"/>
          </p:cNvSpPr>
          <p:nvPr>
            <p:ph type="sldNum" sz="quarter" idx="5"/>
          </p:nvPr>
        </p:nvSpPr>
        <p:spPr>
          <a:noFill/>
        </p:spPr>
        <p:txBody>
          <a:bodyPr/>
          <a:lstStyle/>
          <a:p>
            <a:fld id="{4FE5C913-017C-4E1A-825B-D1E92CA1D997}" type="slidenum">
              <a:rPr lang="zh-CN" altLang="en-GB" smtClean="0"/>
              <a:pPr/>
              <a:t>54</a:t>
            </a:fld>
            <a:endParaRPr lang="en-GB" altLang="zh-CN"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endParaRPr lang="en-US" smtClean="0"/>
          </a:p>
        </p:txBody>
      </p:sp>
      <p:sp>
        <p:nvSpPr>
          <p:cNvPr id="105476" name="Slide Number Placeholder 3"/>
          <p:cNvSpPr>
            <a:spLocks noGrp="1"/>
          </p:cNvSpPr>
          <p:nvPr>
            <p:ph type="sldNum" sz="quarter" idx="5"/>
          </p:nvPr>
        </p:nvSpPr>
        <p:spPr>
          <a:noFill/>
        </p:spPr>
        <p:txBody>
          <a:bodyPr/>
          <a:lstStyle/>
          <a:p>
            <a:fld id="{145697A2-B0CD-45D3-8343-4302A121E646}" type="slidenum">
              <a:rPr lang="zh-CN" altLang="en-GB" smtClean="0"/>
              <a:pPr/>
              <a:t>55</a:t>
            </a:fld>
            <a:endParaRPr lang="en-GB" altLang="zh-CN"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smtClean="0"/>
          </a:p>
        </p:txBody>
      </p:sp>
      <p:sp>
        <p:nvSpPr>
          <p:cNvPr id="106500" name="Slide Number Placeholder 3"/>
          <p:cNvSpPr>
            <a:spLocks noGrp="1"/>
          </p:cNvSpPr>
          <p:nvPr>
            <p:ph type="sldNum" sz="quarter" idx="5"/>
          </p:nvPr>
        </p:nvSpPr>
        <p:spPr>
          <a:noFill/>
        </p:spPr>
        <p:txBody>
          <a:bodyPr/>
          <a:lstStyle/>
          <a:p>
            <a:fld id="{D13773E0-F634-4602-8845-2ECCAE7BBA70}" type="slidenum">
              <a:rPr lang="zh-CN" altLang="en-GB" smtClean="0"/>
              <a:pPr/>
              <a:t>56</a:t>
            </a:fld>
            <a:endParaRPr lang="en-GB" altLang="zh-CN"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85A64628-B9DF-49D8-ACE1-5AFD58464640}" type="slidenum">
              <a:rPr lang="zh-CN" altLang="en-GB" smtClean="0"/>
              <a:pPr/>
              <a:t>57</a:t>
            </a:fld>
            <a:endParaRPr lang="en-GB" altLang="zh-CN"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pPr defTabSz="946150"/>
            <a:fld id="{53300F39-7515-4A76-B47A-8A1E9CCAC743}" type="slidenum">
              <a:rPr lang="zh-CN" altLang="en-GB" smtClean="0"/>
              <a:pPr defTabSz="946150"/>
              <a:t>58</a:t>
            </a:fld>
            <a:endParaRPr lang="en-GB" altLang="zh-CN"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pPr defTabSz="946150"/>
            <a:fld id="{2FAB41FC-78B3-4558-A8C7-39D2B927887F}" type="slidenum">
              <a:rPr lang="zh-CN" altLang="en-GB" smtClean="0"/>
              <a:pPr defTabSz="946150"/>
              <a:t>59</a:t>
            </a:fld>
            <a:endParaRPr lang="en-GB" altLang="zh-CN"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p>
        </p:txBody>
      </p:sp>
      <p:sp>
        <p:nvSpPr>
          <p:cNvPr id="110596" name="Slide Number Placeholder 3"/>
          <p:cNvSpPr>
            <a:spLocks noGrp="1"/>
          </p:cNvSpPr>
          <p:nvPr>
            <p:ph type="sldNum" sz="quarter" idx="5"/>
          </p:nvPr>
        </p:nvSpPr>
        <p:spPr>
          <a:noFill/>
        </p:spPr>
        <p:txBody>
          <a:bodyPr/>
          <a:lstStyle/>
          <a:p>
            <a:fld id="{58495B50-8F68-40F7-AE69-031202923E51}" type="slidenum">
              <a:rPr lang="zh-CN" altLang="en-GB" smtClean="0"/>
              <a:pPr/>
              <a:t>60</a:t>
            </a:fld>
            <a:endParaRPr lang="en-GB" altLang="zh-CN"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endParaRPr lang="en-US" smtClean="0"/>
          </a:p>
        </p:txBody>
      </p:sp>
      <p:sp>
        <p:nvSpPr>
          <p:cNvPr id="111620" name="Slide Number Placeholder 3"/>
          <p:cNvSpPr>
            <a:spLocks noGrp="1"/>
          </p:cNvSpPr>
          <p:nvPr>
            <p:ph type="sldNum" sz="quarter" idx="5"/>
          </p:nvPr>
        </p:nvSpPr>
        <p:spPr>
          <a:noFill/>
        </p:spPr>
        <p:txBody>
          <a:bodyPr/>
          <a:lstStyle/>
          <a:p>
            <a:fld id="{7007290E-C7FA-4CC7-B8BC-9102DE11CF01}" type="slidenum">
              <a:rPr lang="zh-CN" altLang="en-GB" smtClean="0"/>
              <a:pPr/>
              <a:t>61</a:t>
            </a:fld>
            <a:endParaRPr lang="en-GB" altLang="zh-CN"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7A8A91EC-E4AA-4868-9DE1-08F0DA6779AF}" type="slidenum">
              <a:rPr lang="zh-CN" altLang="en-GB" smtClean="0"/>
              <a:pPr/>
              <a:t>62</a:t>
            </a:fld>
            <a:endParaRPr lang="en-GB" altLang="zh-CN" smtClean="0"/>
          </a:p>
        </p:txBody>
      </p:sp>
      <p:sp>
        <p:nvSpPr>
          <p:cNvPr id="113667" name="Rectangle 2"/>
          <p:cNvSpPr>
            <a:spLocks noGrp="1" noRot="1" noChangeAspect="1" noChangeArrowheads="1" noTextEdit="1"/>
          </p:cNvSpPr>
          <p:nvPr>
            <p:ph type="sldImg"/>
          </p:nvPr>
        </p:nvSpPr>
        <p:spPr>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zh-CN"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endParaRPr lang="en-US" smtClean="0"/>
          </a:p>
        </p:txBody>
      </p:sp>
      <p:sp>
        <p:nvSpPr>
          <p:cNvPr id="114692" name="Slide Number Placeholder 3"/>
          <p:cNvSpPr>
            <a:spLocks noGrp="1"/>
          </p:cNvSpPr>
          <p:nvPr>
            <p:ph type="sldNum" sz="quarter" idx="5"/>
          </p:nvPr>
        </p:nvSpPr>
        <p:spPr>
          <a:noFill/>
        </p:spPr>
        <p:txBody>
          <a:bodyPr/>
          <a:lstStyle/>
          <a:p>
            <a:fld id="{D2163F87-C1A9-4142-B058-4BB95285F9DA}" type="slidenum">
              <a:rPr lang="zh-CN" altLang="en-GB" smtClean="0"/>
              <a:pPr/>
              <a:t>63</a:t>
            </a:fld>
            <a:endParaRPr lang="en-GB" altLang="zh-CN"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endParaRPr lang="en-US" smtClean="0"/>
          </a:p>
        </p:txBody>
      </p:sp>
      <p:sp>
        <p:nvSpPr>
          <p:cNvPr id="115716" name="Slide Number Placeholder 3"/>
          <p:cNvSpPr>
            <a:spLocks noGrp="1"/>
          </p:cNvSpPr>
          <p:nvPr>
            <p:ph type="sldNum" sz="quarter" idx="5"/>
          </p:nvPr>
        </p:nvSpPr>
        <p:spPr>
          <a:noFill/>
        </p:spPr>
        <p:txBody>
          <a:bodyPr/>
          <a:lstStyle/>
          <a:p>
            <a:fld id="{3516282D-6E1F-48E0-8986-BDCA02E90904}" type="slidenum">
              <a:rPr lang="zh-CN" altLang="en-GB" smtClean="0"/>
              <a:pPr/>
              <a:t>64</a:t>
            </a:fld>
            <a:endParaRPr lang="en-GB" altLang="zh-CN"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n-US" smtClean="0"/>
          </a:p>
        </p:txBody>
      </p:sp>
      <p:sp>
        <p:nvSpPr>
          <p:cNvPr id="116740" name="Slide Number Placeholder 3"/>
          <p:cNvSpPr>
            <a:spLocks noGrp="1"/>
          </p:cNvSpPr>
          <p:nvPr>
            <p:ph type="sldNum" sz="quarter" idx="5"/>
          </p:nvPr>
        </p:nvSpPr>
        <p:spPr>
          <a:noFill/>
        </p:spPr>
        <p:txBody>
          <a:bodyPr/>
          <a:lstStyle/>
          <a:p>
            <a:fld id="{BF16D0A1-0ED9-4FD5-A402-E9A2707668DB}" type="slidenum">
              <a:rPr lang="zh-CN" altLang="en-GB" smtClean="0"/>
              <a:pPr/>
              <a:t>65</a:t>
            </a:fld>
            <a:endParaRPr lang="en-GB" altLang="zh-CN"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54E90F-227B-400F-B8BB-23C1F5DD9C5F}" type="slidenum">
              <a:rPr lang="en-US"/>
              <a:pPr/>
              <a:t>66</a:t>
            </a:fld>
            <a:endParaRPr lang="en-US"/>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a:xfrm>
            <a:off x="680383" y="4717527"/>
            <a:ext cx="5436909" cy="4464953"/>
          </a:xfrm>
        </p:spPr>
        <p:txBody>
          <a:bodyPr/>
          <a:lstStyle/>
          <a:p>
            <a:pPr marL="228600" indent="-228600"/>
            <a:r>
              <a:rPr lang="en-US" altLang="zh-CN"/>
              <a:t>The cover letter offers you a chance to correspond directly with the journal editor.  Many editors won</a:t>
            </a:r>
            <a:r>
              <a:rPr lang="en-US" altLang="zh-CN">
                <a:latin typeface="Arial Narrow"/>
              </a:rPr>
              <a:t>’</a:t>
            </a:r>
            <a:r>
              <a:rPr lang="en-US" altLang="zh-CN"/>
              <a:t>t reject a manuscript only because the cover letter is bad. However, a good cover letter </a:t>
            </a:r>
            <a:r>
              <a:rPr lang="en-US" altLang="zh-CN" u="sng"/>
              <a:t>may accelerate the editorial process</a:t>
            </a:r>
            <a:r>
              <a:rPr lang="en-US" altLang="zh-CN"/>
              <a:t> of your paper.</a:t>
            </a:r>
          </a:p>
          <a:p>
            <a:pPr marL="228600" indent="-228600">
              <a:buFontTx/>
              <a:buAutoNum type="arabicPeriod"/>
            </a:pPr>
            <a:r>
              <a:rPr lang="en-US" altLang="zh-CN"/>
              <a:t>It is submitted along with your manuscript.</a:t>
            </a:r>
          </a:p>
          <a:p>
            <a:pPr marL="228600" indent="-228600">
              <a:buFontTx/>
              <a:buAutoNum type="arabicPeriod"/>
            </a:pPr>
            <a:r>
              <a:rPr lang="en-US" altLang="zh-CN"/>
              <a:t>You want to mention what would make your manuscript special or worthwhile to the journal.  Do not summarize your manuscript, or repeat the abstract. You should mention why your manuscript is original and what your purpose is. Your letter should also state the final approval of all co-authors as well as if your manuscript has been previously rejected.</a:t>
            </a:r>
          </a:p>
          <a:p>
            <a:pPr marL="228600" indent="-228600">
              <a:buFontTx/>
              <a:buAutoNum type="arabicPeriod"/>
            </a:pPr>
            <a:r>
              <a:rPr lang="en-US" altLang="zh-CN"/>
              <a:t>Consider mentioning other special requirements such as conflicts of interest, suggested reviewers, people who should not review.</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CC865303-13CE-435D-B38B-57D4AD4636CE}" type="slidenum">
              <a:rPr lang="zh-CN" altLang="en-GB" smtClean="0"/>
              <a:pPr/>
              <a:t>68</a:t>
            </a:fld>
            <a:endParaRPr lang="en-GB" altLang="zh-CN"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endParaRPr lang="en-US" smtClean="0"/>
          </a:p>
        </p:txBody>
      </p:sp>
      <p:sp>
        <p:nvSpPr>
          <p:cNvPr id="125956" name="Slide Number Placeholder 3"/>
          <p:cNvSpPr>
            <a:spLocks noGrp="1"/>
          </p:cNvSpPr>
          <p:nvPr>
            <p:ph type="sldNum" sz="quarter" idx="5"/>
          </p:nvPr>
        </p:nvSpPr>
        <p:spPr>
          <a:noFill/>
        </p:spPr>
        <p:txBody>
          <a:bodyPr/>
          <a:lstStyle/>
          <a:p>
            <a:fld id="{AEE2E6C6-08EF-4478-9319-D00B13CC9F31}" type="slidenum">
              <a:rPr lang="zh-CN" altLang="en-GB" smtClean="0"/>
              <a:pPr/>
              <a:t>69</a:t>
            </a:fld>
            <a:endParaRPr lang="en-GB" altLang="zh-CN"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p:spPr>
        <p:txBody>
          <a:bodyPr/>
          <a:lstStyle/>
          <a:p>
            <a:endParaRPr lang="en-US" smtClean="0"/>
          </a:p>
        </p:txBody>
      </p:sp>
      <p:sp>
        <p:nvSpPr>
          <p:cNvPr id="132100" name="Slide Number Placeholder 3"/>
          <p:cNvSpPr>
            <a:spLocks noGrp="1"/>
          </p:cNvSpPr>
          <p:nvPr>
            <p:ph type="sldNum" sz="quarter" idx="5"/>
          </p:nvPr>
        </p:nvSpPr>
        <p:spPr>
          <a:noFill/>
        </p:spPr>
        <p:txBody>
          <a:bodyPr/>
          <a:lstStyle/>
          <a:p>
            <a:fld id="{1498DAAB-2FD1-462D-A0F4-E10B03B75EF9}" type="slidenum">
              <a:rPr lang="en-US" smtClean="0"/>
              <a:pPr/>
              <a:t>70</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6084" name="Slide Number Placeholder 3"/>
          <p:cNvSpPr>
            <a:spLocks noGrp="1"/>
          </p:cNvSpPr>
          <p:nvPr>
            <p:ph type="sldNum" sz="quarter" idx="5"/>
          </p:nvPr>
        </p:nvSpPr>
        <p:spPr>
          <a:noFill/>
        </p:spPr>
        <p:txBody>
          <a:bodyPr/>
          <a:lstStyle/>
          <a:p>
            <a:fld id="{D8F773E0-9776-4FCA-9341-07C73463B11D}" type="slidenum">
              <a:rPr lang="en-US" smtClean="0"/>
              <a:pPr/>
              <a:t>71</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6A3DC69D-F51A-4F67-8AB4-65C6BD7923DF}" type="slidenum">
              <a:rPr lang="en-US" smtClean="0"/>
              <a:pPr/>
              <a:t>72</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n-GB"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p:spPr>
        <p:txBody>
          <a:bodyPr/>
          <a:lstStyle/>
          <a:p>
            <a:endParaRPr lang="en-US" smtClean="0"/>
          </a:p>
        </p:txBody>
      </p:sp>
      <p:sp>
        <p:nvSpPr>
          <p:cNvPr id="126980" name="Slide Number Placeholder 3"/>
          <p:cNvSpPr>
            <a:spLocks noGrp="1"/>
          </p:cNvSpPr>
          <p:nvPr>
            <p:ph type="sldNum" sz="quarter" idx="5"/>
          </p:nvPr>
        </p:nvSpPr>
        <p:spPr>
          <a:noFill/>
        </p:spPr>
        <p:txBody>
          <a:bodyPr/>
          <a:lstStyle/>
          <a:p>
            <a:fld id="{EF2E51C1-A4E5-47C4-9402-BD94D9E6FB30}" type="slidenum">
              <a:rPr lang="en-US" smtClean="0"/>
              <a:pPr/>
              <a:t>75</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smtClean="0"/>
          </a:p>
        </p:txBody>
      </p:sp>
      <p:sp>
        <p:nvSpPr>
          <p:cNvPr id="54276" name="Slide Number Placeholder 3"/>
          <p:cNvSpPr>
            <a:spLocks noGrp="1"/>
          </p:cNvSpPr>
          <p:nvPr>
            <p:ph type="sldNum" sz="quarter" idx="5"/>
          </p:nvPr>
        </p:nvSpPr>
        <p:spPr>
          <a:noFill/>
        </p:spPr>
        <p:txBody>
          <a:bodyPr/>
          <a:lstStyle/>
          <a:p>
            <a:fld id="{F7396C03-F951-4FE1-B1F9-EEDD6B6B33E0}" type="slidenum">
              <a:rPr lang="en-US" smtClean="0"/>
              <a:pPr/>
              <a:t>76</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4FE57CA1-9196-4EBB-B943-4FDE9A253F98}" type="slidenum">
              <a:rPr lang="zh-CN" altLang="en-GB" smtClean="0"/>
              <a:pPr/>
              <a:t>77</a:t>
            </a:fld>
            <a:endParaRPr lang="en-GB" altLang="zh-CN"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altLang="zh-CN"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en-US" smtClean="0"/>
          </a:p>
        </p:txBody>
      </p:sp>
      <p:sp>
        <p:nvSpPr>
          <p:cNvPr id="128004" name="Slide Number Placeholder 3"/>
          <p:cNvSpPr>
            <a:spLocks noGrp="1"/>
          </p:cNvSpPr>
          <p:nvPr>
            <p:ph type="sldNum" sz="quarter" idx="5"/>
          </p:nvPr>
        </p:nvSpPr>
        <p:spPr>
          <a:noFill/>
        </p:spPr>
        <p:txBody>
          <a:bodyPr/>
          <a:lstStyle/>
          <a:p>
            <a:fld id="{8DD0B01E-90F0-46A7-AEA2-0FDA77A22B57}" type="slidenum">
              <a:rPr lang="zh-CN" altLang="en-GB" smtClean="0"/>
              <a:pPr/>
              <a:t>78</a:t>
            </a:fld>
            <a:endParaRPr lang="en-GB" altLang="zh-CN"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p:spPr>
        <p:txBody>
          <a:bodyPr/>
          <a:lstStyle/>
          <a:p>
            <a:endParaRPr lang="en-US" smtClean="0"/>
          </a:p>
        </p:txBody>
      </p:sp>
      <p:sp>
        <p:nvSpPr>
          <p:cNvPr id="134148" name="Slide Number Placeholder 3"/>
          <p:cNvSpPr>
            <a:spLocks noGrp="1"/>
          </p:cNvSpPr>
          <p:nvPr>
            <p:ph type="sldNum" sz="quarter" idx="5"/>
          </p:nvPr>
        </p:nvSpPr>
        <p:spPr>
          <a:noFill/>
        </p:spPr>
        <p:txBody>
          <a:bodyPr/>
          <a:lstStyle/>
          <a:p>
            <a:fld id="{445D161C-240A-4199-B6CA-06B36EF0CBD1}" type="slidenum">
              <a:rPr lang="en-US" smtClean="0"/>
              <a:pPr/>
              <a:t>79</a:t>
            </a:fld>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p:spPr>
        <p:txBody>
          <a:bodyPr/>
          <a:lstStyle/>
          <a:p>
            <a:endParaRPr lang="en-US" smtClean="0"/>
          </a:p>
        </p:txBody>
      </p:sp>
      <p:sp>
        <p:nvSpPr>
          <p:cNvPr id="135172" name="Slide Number Placeholder 3"/>
          <p:cNvSpPr>
            <a:spLocks noGrp="1"/>
          </p:cNvSpPr>
          <p:nvPr>
            <p:ph type="sldNum" sz="quarter" idx="5"/>
          </p:nvPr>
        </p:nvSpPr>
        <p:spPr>
          <a:noFill/>
        </p:spPr>
        <p:txBody>
          <a:bodyPr/>
          <a:lstStyle/>
          <a:p>
            <a:fld id="{829C43D9-1E32-45AA-8518-FF6C003A768E}" type="slidenum">
              <a:rPr lang="en-US" smtClean="0"/>
              <a:pPr/>
              <a:t>80</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82</a:t>
            </a:fld>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endParaRPr lang="en-US" smtClean="0"/>
          </a:p>
        </p:txBody>
      </p:sp>
      <p:sp>
        <p:nvSpPr>
          <p:cNvPr id="118788" name="Slide Number Placeholder 3"/>
          <p:cNvSpPr>
            <a:spLocks noGrp="1"/>
          </p:cNvSpPr>
          <p:nvPr>
            <p:ph type="sldNum" sz="quarter" idx="5"/>
          </p:nvPr>
        </p:nvSpPr>
        <p:spPr>
          <a:noFill/>
        </p:spPr>
        <p:txBody>
          <a:bodyPr/>
          <a:lstStyle/>
          <a:p>
            <a:fld id="{62273A53-E0E2-43B1-8B2A-25BFFC99B13B}" type="slidenum">
              <a:rPr lang="zh-CN" altLang="en-GB" smtClean="0"/>
              <a:pPr/>
              <a:t>84</a:t>
            </a:fld>
            <a:endParaRPr lang="en-GB" altLang="zh-CN"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851401" y="9429968"/>
            <a:ext cx="2946275" cy="496670"/>
          </a:xfrm>
          <a:prstGeom prst="rect">
            <a:avLst/>
          </a:prstGeom>
          <a:noFill/>
          <a:ln w="9525">
            <a:noFill/>
            <a:miter lim="800000"/>
            <a:headEnd/>
            <a:tailEnd/>
          </a:ln>
        </p:spPr>
        <p:txBody>
          <a:bodyPr lIns="92345" tIns="46172" rIns="92345" bIns="46172" anchor="b"/>
          <a:lstStyle/>
          <a:p>
            <a:pPr algn="r" defTabSz="923925"/>
            <a:fld id="{4AE9BF6E-977F-4D43-ABE1-50DF0A835863}" type="slidenum">
              <a:rPr lang="zh-CN" altLang="en-GB" b="0"/>
              <a:pPr algn="r" defTabSz="923925"/>
              <a:t>85</a:t>
            </a:fld>
            <a:endParaRPr lang="en-GB" altLang="zh-CN" b="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r>
              <a:rPr lang="en-US" altLang="zh-CN" smtClean="0"/>
              <a:t>Do no hang on there too long. We will explain these three main points in the coming slides. </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86</a:t>
            </a:fld>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87</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88</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89</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INSERT DISCIPLINE-SPECIFIC CRITERIA HERE. EXAMPLE SHOWN HERE IS THE European </a:t>
            </a:r>
            <a:r>
              <a:rPr lang="en-US" dirty="0">
                <a:solidFill>
                  <a:srgbClr val="006699"/>
                </a:solidFill>
                <a:latin typeface="Arial Narrow" pitchFamily="34" charset="0"/>
              </a:rPr>
              <a:t>Journal of Pharmaceutics and </a:t>
            </a:r>
            <a:r>
              <a:rPr lang="en-US" dirty="0" err="1">
                <a:solidFill>
                  <a:srgbClr val="006699"/>
                </a:solidFill>
                <a:latin typeface="Arial Narrow" pitchFamily="34" charset="0"/>
              </a:rPr>
              <a:t>Biopharmaceutics</a:t>
            </a:r>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91</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pPr defTabSz="946150"/>
            <a:fld id="{5A766F7E-3EAB-4C04-BC00-0443BF79513F}" type="slidenum">
              <a:rPr lang="zh-CN" altLang="en-GB" smtClean="0"/>
              <a:pPr defTabSz="946150"/>
              <a:t>92</a:t>
            </a:fld>
            <a:endParaRPr lang="en-GB" altLang="zh-CN"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altLang="zh-CN"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93</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94</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95</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European Journal of Pharmaceutical Sciences Reviewer Checklist</a:t>
            </a:r>
          </a:p>
          <a:p>
            <a:endParaRPr lang="en-GB" dirty="0" smtClean="0"/>
          </a:p>
          <a:p>
            <a:r>
              <a:rPr lang="en-GB" dirty="0" smtClean="0"/>
              <a:t>INSERT CHECKLIST FOR</a:t>
            </a:r>
            <a:r>
              <a:rPr lang="en-GB" baseline="0" dirty="0" smtClean="0"/>
              <a:t> OWN DISCIPLINE IF PLANNING TO USE</a:t>
            </a:r>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96</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INSERT</a:t>
            </a:r>
            <a:r>
              <a:rPr lang="en-GB" baseline="0" dirty="0" smtClean="0"/>
              <a:t> CHECKLIST EXAMPLE FROM OWN DISCIPLINE IF PLANNING TO USE</a:t>
            </a:r>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97</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98</a:t>
            </a:fld>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DE7223-426A-4018-BA23-F3B6A35AAA8C}" type="slidenum">
              <a:rPr lang="en-US" smtClean="0"/>
              <a:pPr/>
              <a:t>99</a:t>
            </a:fld>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pPr defTabSz="946150"/>
            <a:fld id="{B5B691B0-50B3-413B-9AA9-C959E290919C}" type="slidenum">
              <a:rPr lang="zh-CN" altLang="en-GB" smtClean="0"/>
              <a:pPr defTabSz="946150"/>
              <a:t>100</a:t>
            </a:fld>
            <a:endParaRPr lang="en-GB" altLang="zh-CN"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altLang="zh-CN"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CC865303-13CE-435D-B38B-57D4AD4636CE}" type="slidenum">
              <a:rPr lang="zh-CN" altLang="en-GB" smtClean="0"/>
              <a:pPr/>
              <a:t>101</a:t>
            </a:fld>
            <a:endParaRPr lang="en-GB" altLang="zh-CN"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BD8EB60B-DC8C-4C34-924E-8FEECB1259C3}" type="slidenum">
              <a:rPr lang="zh-CN" altLang="en-GB" smtClean="0"/>
              <a:pPr/>
              <a:t>102</a:t>
            </a:fld>
            <a:endParaRPr lang="en-GB" altLang="zh-CN" smtClean="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ltLang="zh-CN"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F8C515-428C-4C55-B225-5EA853003289}" type="slidenum">
              <a:rPr lang="en-US"/>
              <a:pPr/>
              <a:t>105</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a:xfrm>
            <a:off x="678845" y="4715831"/>
            <a:ext cx="5439987" cy="4466649"/>
          </a:xfrm>
        </p:spPr>
        <p:txBody>
          <a:bodyPr/>
          <a:lstStyle/>
          <a:p>
            <a:r>
              <a:rPr lang="en-US" altLang="zh-CN"/>
              <a:t>This page will be finished after I revised the whole manuscript. In the first draft only names are provided. </a:t>
            </a:r>
          </a:p>
          <a:p>
            <a:endParaRPr lang="en-US" altLang="zh-CN"/>
          </a:p>
          <a:p>
            <a:r>
              <a:rPr lang="en-US" altLang="zh-CN"/>
              <a:t>Please help to copy edit this page</a:t>
            </a:r>
            <a:r>
              <a:rPr lang="en-US" altLang="zh-CN">
                <a:latin typeface="Times"/>
              </a:rPr>
              <a:t>…</a:t>
            </a:r>
            <a:r>
              <a:rPr lang="en-US" altLang="zh-CN"/>
              <a:t>Thanks!!!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26"/>
          <p:cNvSpPr>
            <a:spLocks noChangeArrowheads="1"/>
          </p:cNvSpPr>
          <p:nvPr/>
        </p:nvSpPr>
        <p:spPr bwMode="auto">
          <a:xfrm>
            <a:off x="0" y="4876800"/>
            <a:ext cx="9144000" cy="1981200"/>
          </a:xfrm>
          <a:prstGeom prst="rect">
            <a:avLst/>
          </a:prstGeom>
          <a:solidFill>
            <a:schemeClr val="bg1"/>
          </a:solidFill>
          <a:ln w="9525">
            <a:noFill/>
            <a:miter lim="800000"/>
            <a:headEnd/>
            <a:tailEnd/>
          </a:ln>
          <a:effectLst/>
        </p:spPr>
        <p:txBody>
          <a:bodyPr wrap="none" anchor="ctr"/>
          <a:lstStyle/>
          <a:p>
            <a:pPr algn="ctr" eaLnBrk="0" hangingPunct="0">
              <a:defRPr/>
            </a:pPr>
            <a:endParaRPr lang="en-US" sz="2400" b="0">
              <a:latin typeface="Arial Narrow" pitchFamily="34" charset="0"/>
            </a:endParaRPr>
          </a:p>
        </p:txBody>
      </p:sp>
      <p:pic>
        <p:nvPicPr>
          <p:cNvPr id="5" name="Picture 1027" descr="binarybgrd"/>
          <p:cNvPicPr>
            <a:picLocks noChangeAspect="1" noChangeArrowheads="1"/>
          </p:cNvPicPr>
          <p:nvPr/>
        </p:nvPicPr>
        <p:blipFill>
          <a:blip r:embed="rId2" cstate="print"/>
          <a:srcRect/>
          <a:stretch>
            <a:fillRect/>
          </a:stretch>
        </p:blipFill>
        <p:spPr bwMode="auto">
          <a:xfrm>
            <a:off x="0" y="0"/>
            <a:ext cx="9144000" cy="4953000"/>
          </a:xfrm>
          <a:prstGeom prst="rect">
            <a:avLst/>
          </a:prstGeom>
          <a:noFill/>
          <a:ln w="9525">
            <a:noFill/>
            <a:miter lim="800000"/>
            <a:headEnd/>
            <a:tailEnd/>
          </a:ln>
        </p:spPr>
      </p:pic>
      <p:sp>
        <p:nvSpPr>
          <p:cNvPr id="6" name="Line 1028"/>
          <p:cNvSpPr>
            <a:spLocks noChangeShapeType="1"/>
          </p:cNvSpPr>
          <p:nvPr/>
        </p:nvSpPr>
        <p:spPr bwMode="auto">
          <a:xfrm>
            <a:off x="0" y="4889500"/>
            <a:ext cx="9144000" cy="0"/>
          </a:xfrm>
          <a:prstGeom prst="line">
            <a:avLst/>
          </a:prstGeom>
          <a:noFill/>
          <a:ln w="152400">
            <a:solidFill>
              <a:srgbClr val="B2B2B4"/>
            </a:solidFill>
            <a:round/>
            <a:headEnd/>
            <a:tailEnd/>
          </a:ln>
          <a:effectLst/>
        </p:spPr>
        <p:txBody>
          <a:bodyPr wrap="none" anchor="ctr"/>
          <a:lstStyle/>
          <a:p>
            <a:pPr>
              <a:defRPr/>
            </a:pPr>
            <a:endParaRPr lang="en-GB"/>
          </a:p>
        </p:txBody>
      </p:sp>
      <p:pic>
        <p:nvPicPr>
          <p:cNvPr id="7" name="Picture 1029"/>
          <p:cNvPicPr>
            <a:picLocks noChangeAspect="1" noChangeArrowheads="1"/>
          </p:cNvPicPr>
          <p:nvPr/>
        </p:nvPicPr>
        <p:blipFill>
          <a:blip r:embed="rId3" cstate="print"/>
          <a:srcRect/>
          <a:stretch>
            <a:fillRect/>
          </a:stretch>
        </p:blipFill>
        <p:spPr bwMode="auto">
          <a:xfrm>
            <a:off x="7661275" y="5257800"/>
            <a:ext cx="1177925" cy="1295400"/>
          </a:xfrm>
          <a:prstGeom prst="rect">
            <a:avLst/>
          </a:prstGeom>
          <a:noFill/>
          <a:ln w="9525">
            <a:noFill/>
            <a:miter lim="800000"/>
            <a:headEnd/>
            <a:tailEnd/>
          </a:ln>
        </p:spPr>
      </p:pic>
      <p:sp>
        <p:nvSpPr>
          <p:cNvPr id="299014" name="Rectangle 1030"/>
          <p:cNvSpPr>
            <a:spLocks noGrp="1" noChangeArrowheads="1"/>
          </p:cNvSpPr>
          <p:nvPr>
            <p:ph type="ctrTitle"/>
          </p:nvPr>
        </p:nvSpPr>
        <p:spPr>
          <a:xfrm>
            <a:off x="685800" y="1524000"/>
            <a:ext cx="7772400" cy="990600"/>
          </a:xfrm>
          <a:effectLst/>
        </p:spPr>
        <p:txBody>
          <a:bodyPr/>
          <a:lstStyle>
            <a:lvl1pPr algn="ctr">
              <a:defRPr sz="4600">
                <a:latin typeface="Calibri" pitchFamily="34" charset="0"/>
              </a:defRPr>
            </a:lvl1pPr>
          </a:lstStyle>
          <a:p>
            <a:r>
              <a:rPr lang="en-GB" dirty="0"/>
              <a:t>Click to edit Master title style</a:t>
            </a:r>
          </a:p>
        </p:txBody>
      </p:sp>
      <p:sp>
        <p:nvSpPr>
          <p:cNvPr id="299015" name="Rectangle 1031"/>
          <p:cNvSpPr>
            <a:spLocks noGrp="1" noChangeArrowheads="1"/>
          </p:cNvSpPr>
          <p:nvPr>
            <p:ph type="subTitle" idx="1"/>
          </p:nvPr>
        </p:nvSpPr>
        <p:spPr>
          <a:xfrm>
            <a:off x="1371600" y="2438400"/>
            <a:ext cx="6400800" cy="685800"/>
          </a:xfrm>
          <a:effectLst/>
        </p:spPr>
        <p:txBody>
          <a:bodyPr/>
          <a:lstStyle>
            <a:lvl1pPr marL="0" indent="0" algn="ctr">
              <a:buFont typeface="Wingdings" pitchFamily="2" charset="2"/>
              <a:buNone/>
              <a:defRPr b="0">
                <a:solidFill>
                  <a:schemeClr val="bg1"/>
                </a:solidFill>
                <a:latin typeface="Calibri" pitchFamily="34" charset="0"/>
              </a:defRPr>
            </a:lvl1pPr>
          </a:lstStyle>
          <a:p>
            <a:r>
              <a:rPr lang="en-GB" dirty="0"/>
              <a:t>Click to edit Master subtitle style</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lstStyle>
            <a:lvl1pPr>
              <a:defRPr sz="3200">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lstStyle>
            <a:lvl1pPr>
              <a:defRPr sz="3200">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533400" y="1295400"/>
            <a:ext cx="3581400" cy="47244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267200" y="1295400"/>
            <a:ext cx="3581400" cy="47244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a:effectLst/>
        </p:spPr>
        <p:txBody>
          <a:bodyPr/>
          <a:lstStyle>
            <a:lvl1pPr>
              <a:defRPr sz="3200">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lstStyle>
            <a:lvl1pPr>
              <a:defRPr sz="3200">
                <a:latin typeface="Calibri" pitchFamily="34" charset="0"/>
              </a:defRPr>
            </a:lvl1pPr>
          </a:lstStyle>
          <a:p>
            <a:r>
              <a:rPr lang="en-US" dirty="0" smtClean="0"/>
              <a:t>Click to edit Master title style</a:t>
            </a:r>
            <a:endParaRPr lang="en-GB" dirty="0"/>
          </a:p>
        </p:txBody>
      </p:sp>
      <p:sp>
        <p:nvSpPr>
          <p:cNvPr id="3"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304800"/>
            <a:ext cx="2133600" cy="57150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3400" y="304800"/>
            <a:ext cx="62484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534400" cy="6858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533400" y="1295400"/>
            <a:ext cx="35814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267200" y="1295400"/>
            <a:ext cx="35814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534400" cy="6858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533400" y="1295400"/>
            <a:ext cx="7315200" cy="4724400"/>
          </a:xfrm>
        </p:spPr>
        <p:txBody>
          <a:bodyPr/>
          <a:lstStyle/>
          <a:p>
            <a:pPr lvl="0"/>
            <a:endParaRPr lang="en-GB" noProof="0" smtClean="0"/>
          </a:p>
        </p:txBody>
      </p:sp>
      <p:sp>
        <p:nvSpPr>
          <p:cNvPr id="4" name="Rectangle 19"/>
          <p:cNvSpPr>
            <a:spLocks noGrp="1" noChangeArrowheads="1"/>
          </p:cNvSpPr>
          <p:nvPr>
            <p:ph type="ftr" sz="quarter" idx="10"/>
          </p:nvPr>
        </p:nvSpPr>
        <p:spPr>
          <a:ln/>
        </p:spPr>
        <p:txBody>
          <a:bodyPr/>
          <a:lstStyle>
            <a:lvl1pPr>
              <a:defRPr/>
            </a:lvl1pPr>
          </a:lstStyle>
          <a:p>
            <a:pPr>
              <a:defRPr/>
            </a:pPr>
            <a:endParaRPr lang="en-GB"/>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9218"/>
        </a:solidFill>
        <a:effectLst/>
      </p:bgPr>
    </p:bg>
    <p:spTree>
      <p:nvGrpSpPr>
        <p:cNvPr id="1" name=""/>
        <p:cNvGrpSpPr/>
        <p:nvPr/>
      </p:nvGrpSpPr>
      <p:grpSpPr>
        <a:xfrm>
          <a:off x="0" y="0"/>
          <a:ext cx="0" cy="0"/>
          <a:chOff x="0" y="0"/>
          <a:chExt cx="0" cy="0"/>
        </a:xfrm>
      </p:grpSpPr>
      <p:sp>
        <p:nvSpPr>
          <p:cNvPr id="297986" name="Rectangle 2"/>
          <p:cNvSpPr>
            <a:spLocks noChangeArrowheads="1"/>
          </p:cNvSpPr>
          <p:nvPr/>
        </p:nvSpPr>
        <p:spPr bwMode="auto">
          <a:xfrm>
            <a:off x="0" y="0"/>
            <a:ext cx="9144000" cy="6858000"/>
          </a:xfrm>
          <a:prstGeom prst="rect">
            <a:avLst/>
          </a:prstGeom>
          <a:solidFill>
            <a:schemeClr val="bg1"/>
          </a:solidFill>
          <a:ln w="9525">
            <a:noFill/>
            <a:miter lim="800000"/>
            <a:headEnd/>
            <a:tailEnd/>
          </a:ln>
          <a:effectLst/>
        </p:spPr>
        <p:txBody>
          <a:bodyPr wrap="none" anchor="ctr"/>
          <a:lstStyle/>
          <a:p>
            <a:pPr algn="ctr" eaLnBrk="0" hangingPunct="0">
              <a:defRPr/>
            </a:pPr>
            <a:endParaRPr lang="en-US" sz="2400" b="0">
              <a:solidFill>
                <a:schemeClr val="bg1"/>
              </a:solidFill>
              <a:latin typeface="Times" pitchFamily="18" charset="0"/>
            </a:endParaRPr>
          </a:p>
        </p:txBody>
      </p:sp>
      <p:sp>
        <p:nvSpPr>
          <p:cNvPr id="297987" name="Rectangle 3"/>
          <p:cNvSpPr>
            <a:spLocks noChangeArrowheads="1"/>
          </p:cNvSpPr>
          <p:nvPr/>
        </p:nvSpPr>
        <p:spPr bwMode="auto">
          <a:xfrm>
            <a:off x="152400" y="457200"/>
            <a:ext cx="8991600" cy="609600"/>
          </a:xfrm>
          <a:prstGeom prst="rect">
            <a:avLst/>
          </a:prstGeom>
          <a:solidFill>
            <a:srgbClr val="B2B2B4"/>
          </a:solidFill>
          <a:ln w="9525">
            <a:noFill/>
            <a:miter lim="800000"/>
            <a:headEnd/>
            <a:tailEnd/>
          </a:ln>
          <a:effectLst/>
        </p:spPr>
        <p:txBody>
          <a:bodyPr wrap="none" anchor="ctr"/>
          <a:lstStyle/>
          <a:p>
            <a:pPr algn="ctr" eaLnBrk="0" hangingPunct="0">
              <a:defRPr/>
            </a:pPr>
            <a:endParaRPr lang="en-US" sz="2400" b="0">
              <a:latin typeface="Arial Narrow" pitchFamily="34" charset="0"/>
            </a:endParaRPr>
          </a:p>
        </p:txBody>
      </p:sp>
      <p:sp>
        <p:nvSpPr>
          <p:cNvPr id="297988" name="Rectangle 4"/>
          <p:cNvSpPr>
            <a:spLocks noChangeArrowheads="1"/>
          </p:cNvSpPr>
          <p:nvPr/>
        </p:nvSpPr>
        <p:spPr bwMode="auto">
          <a:xfrm>
            <a:off x="0" y="304800"/>
            <a:ext cx="8839200" cy="685800"/>
          </a:xfrm>
          <a:prstGeom prst="rect">
            <a:avLst/>
          </a:prstGeom>
          <a:solidFill>
            <a:srgbClr val="FF9900"/>
          </a:solidFill>
          <a:ln w="9525">
            <a:noFill/>
            <a:miter lim="800000"/>
            <a:headEnd/>
            <a:tailEnd/>
          </a:ln>
          <a:effectLst/>
        </p:spPr>
        <p:txBody>
          <a:bodyPr wrap="none" anchor="ctr"/>
          <a:lstStyle/>
          <a:p>
            <a:pPr algn="ctr" eaLnBrk="0" hangingPunct="0">
              <a:defRPr/>
            </a:pPr>
            <a:endParaRPr lang="en-US" sz="2400" b="0">
              <a:latin typeface="Arial Narrow" pitchFamily="34" charset="0"/>
            </a:endParaRPr>
          </a:p>
        </p:txBody>
      </p:sp>
      <p:grpSp>
        <p:nvGrpSpPr>
          <p:cNvPr id="1029" name="Group 5"/>
          <p:cNvGrpSpPr>
            <a:grpSpLocks/>
          </p:cNvGrpSpPr>
          <p:nvPr/>
        </p:nvGrpSpPr>
        <p:grpSpPr bwMode="auto">
          <a:xfrm>
            <a:off x="0" y="6705600"/>
            <a:ext cx="8001000" cy="152400"/>
            <a:chOff x="0" y="4224"/>
            <a:chExt cx="5040" cy="96"/>
          </a:xfrm>
        </p:grpSpPr>
        <p:sp>
          <p:nvSpPr>
            <p:cNvPr id="297990" name="Rectangle 6"/>
            <p:cNvSpPr>
              <a:spLocks noChangeArrowheads="1"/>
            </p:cNvSpPr>
            <p:nvPr userDrawn="1"/>
          </p:nvSpPr>
          <p:spPr bwMode="auto">
            <a:xfrm>
              <a:off x="4272" y="4224"/>
              <a:ext cx="768" cy="96"/>
            </a:xfrm>
            <a:prstGeom prst="rect">
              <a:avLst/>
            </a:prstGeom>
            <a:solidFill>
              <a:srgbClr val="F6B208"/>
            </a:solidFill>
            <a:ln w="9525">
              <a:noFill/>
              <a:miter lim="800000"/>
              <a:headEnd/>
              <a:tailEnd/>
            </a:ln>
            <a:effectLst/>
          </p:spPr>
          <p:txBody>
            <a:bodyPr wrap="none" anchor="ctr"/>
            <a:lstStyle/>
            <a:p>
              <a:pPr>
                <a:defRPr/>
              </a:pPr>
              <a:endParaRPr lang="en-GB"/>
            </a:p>
          </p:txBody>
        </p:sp>
        <p:sp>
          <p:nvSpPr>
            <p:cNvPr id="297991" name="Rectangle 7"/>
            <p:cNvSpPr>
              <a:spLocks noChangeArrowheads="1"/>
            </p:cNvSpPr>
            <p:nvPr userDrawn="1"/>
          </p:nvSpPr>
          <p:spPr bwMode="auto">
            <a:xfrm>
              <a:off x="0" y="4224"/>
              <a:ext cx="192" cy="96"/>
            </a:xfrm>
            <a:prstGeom prst="rect">
              <a:avLst/>
            </a:prstGeom>
            <a:solidFill>
              <a:srgbClr val="FF8939"/>
            </a:solidFill>
            <a:ln w="9525">
              <a:noFill/>
              <a:miter lim="800000"/>
              <a:headEnd/>
              <a:tailEnd/>
            </a:ln>
            <a:effectLst/>
          </p:spPr>
          <p:txBody>
            <a:bodyPr wrap="none" anchor="ctr"/>
            <a:lstStyle/>
            <a:p>
              <a:pPr>
                <a:defRPr/>
              </a:pPr>
              <a:endParaRPr lang="en-GB"/>
            </a:p>
          </p:txBody>
        </p:sp>
        <p:sp>
          <p:nvSpPr>
            <p:cNvPr id="297992" name="Rectangle 8"/>
            <p:cNvSpPr>
              <a:spLocks noChangeArrowheads="1"/>
            </p:cNvSpPr>
            <p:nvPr userDrawn="1"/>
          </p:nvSpPr>
          <p:spPr bwMode="auto">
            <a:xfrm>
              <a:off x="178" y="4224"/>
              <a:ext cx="158" cy="96"/>
            </a:xfrm>
            <a:prstGeom prst="rect">
              <a:avLst/>
            </a:prstGeom>
            <a:solidFill>
              <a:srgbClr val="D86700"/>
            </a:solidFill>
            <a:ln w="9525">
              <a:noFill/>
              <a:miter lim="800000"/>
              <a:headEnd/>
              <a:tailEnd/>
            </a:ln>
            <a:effectLst/>
          </p:spPr>
          <p:txBody>
            <a:bodyPr wrap="none" anchor="ctr"/>
            <a:lstStyle/>
            <a:p>
              <a:pPr>
                <a:defRPr/>
              </a:pPr>
              <a:endParaRPr lang="en-GB"/>
            </a:p>
          </p:txBody>
        </p:sp>
        <p:sp>
          <p:nvSpPr>
            <p:cNvPr id="297993" name="Rectangle 9"/>
            <p:cNvSpPr>
              <a:spLocks noChangeArrowheads="1"/>
            </p:cNvSpPr>
            <p:nvPr userDrawn="1"/>
          </p:nvSpPr>
          <p:spPr bwMode="auto">
            <a:xfrm>
              <a:off x="316" y="4224"/>
              <a:ext cx="1220" cy="96"/>
            </a:xfrm>
            <a:prstGeom prst="rect">
              <a:avLst/>
            </a:prstGeom>
            <a:solidFill>
              <a:srgbClr val="FDAA3B"/>
            </a:solidFill>
            <a:ln w="9525">
              <a:noFill/>
              <a:miter lim="800000"/>
              <a:headEnd/>
              <a:tailEnd/>
            </a:ln>
            <a:effectLst/>
          </p:spPr>
          <p:txBody>
            <a:bodyPr wrap="none" anchor="ctr"/>
            <a:lstStyle/>
            <a:p>
              <a:pPr>
                <a:defRPr/>
              </a:pPr>
              <a:endParaRPr lang="en-GB"/>
            </a:p>
          </p:txBody>
        </p:sp>
        <p:sp>
          <p:nvSpPr>
            <p:cNvPr id="297994" name="Rectangle 10"/>
            <p:cNvSpPr>
              <a:spLocks noChangeArrowheads="1"/>
            </p:cNvSpPr>
            <p:nvPr userDrawn="1"/>
          </p:nvSpPr>
          <p:spPr bwMode="auto">
            <a:xfrm>
              <a:off x="2304" y="4224"/>
              <a:ext cx="480" cy="96"/>
            </a:xfrm>
            <a:prstGeom prst="rect">
              <a:avLst/>
            </a:prstGeom>
            <a:solidFill>
              <a:srgbClr val="FE4F00"/>
            </a:solidFill>
            <a:ln w="9525">
              <a:noFill/>
              <a:miter lim="800000"/>
              <a:headEnd/>
              <a:tailEnd/>
            </a:ln>
            <a:effectLst/>
          </p:spPr>
          <p:txBody>
            <a:bodyPr wrap="none" anchor="ctr"/>
            <a:lstStyle/>
            <a:p>
              <a:pPr>
                <a:defRPr/>
              </a:pPr>
              <a:endParaRPr lang="en-GB"/>
            </a:p>
          </p:txBody>
        </p:sp>
        <p:sp>
          <p:nvSpPr>
            <p:cNvPr id="297995" name="Rectangle 11"/>
            <p:cNvSpPr>
              <a:spLocks noChangeArrowheads="1"/>
            </p:cNvSpPr>
            <p:nvPr userDrawn="1"/>
          </p:nvSpPr>
          <p:spPr bwMode="auto">
            <a:xfrm>
              <a:off x="2702" y="4224"/>
              <a:ext cx="1570" cy="96"/>
            </a:xfrm>
            <a:prstGeom prst="rect">
              <a:avLst/>
            </a:prstGeom>
            <a:solidFill>
              <a:srgbClr val="FD8533"/>
            </a:solidFill>
            <a:ln w="9525">
              <a:noFill/>
              <a:miter lim="800000"/>
              <a:headEnd/>
              <a:tailEnd/>
            </a:ln>
            <a:effectLst/>
          </p:spPr>
          <p:txBody>
            <a:bodyPr wrap="none" anchor="ctr"/>
            <a:lstStyle/>
            <a:p>
              <a:pPr>
                <a:defRPr/>
              </a:pPr>
              <a:endParaRPr lang="en-GB"/>
            </a:p>
          </p:txBody>
        </p:sp>
        <p:sp>
          <p:nvSpPr>
            <p:cNvPr id="297996" name="Rectangle 12"/>
            <p:cNvSpPr>
              <a:spLocks noChangeArrowheads="1"/>
            </p:cNvSpPr>
            <p:nvPr userDrawn="1"/>
          </p:nvSpPr>
          <p:spPr bwMode="auto">
            <a:xfrm>
              <a:off x="4272" y="4224"/>
              <a:ext cx="25" cy="96"/>
            </a:xfrm>
            <a:prstGeom prst="rect">
              <a:avLst/>
            </a:prstGeom>
            <a:solidFill>
              <a:srgbClr val="EC7000"/>
            </a:solidFill>
            <a:ln w="9525">
              <a:noFill/>
              <a:miter lim="800000"/>
              <a:headEnd/>
              <a:tailEnd/>
            </a:ln>
            <a:effectLst/>
          </p:spPr>
          <p:txBody>
            <a:bodyPr wrap="none" anchor="ctr"/>
            <a:lstStyle/>
            <a:p>
              <a:pPr>
                <a:defRPr/>
              </a:pPr>
              <a:endParaRPr lang="en-GB"/>
            </a:p>
          </p:txBody>
        </p:sp>
        <p:sp>
          <p:nvSpPr>
            <p:cNvPr id="297997" name="Rectangle 13"/>
            <p:cNvSpPr>
              <a:spLocks noChangeArrowheads="1"/>
            </p:cNvSpPr>
            <p:nvPr userDrawn="1"/>
          </p:nvSpPr>
          <p:spPr bwMode="auto">
            <a:xfrm>
              <a:off x="1472" y="4224"/>
              <a:ext cx="852" cy="96"/>
            </a:xfrm>
            <a:prstGeom prst="rect">
              <a:avLst/>
            </a:prstGeom>
            <a:solidFill>
              <a:srgbClr val="EC7000"/>
            </a:solidFill>
            <a:ln w="9525">
              <a:noFill/>
              <a:miter lim="800000"/>
              <a:headEnd/>
              <a:tailEnd/>
            </a:ln>
            <a:effectLst/>
          </p:spPr>
          <p:txBody>
            <a:bodyPr wrap="none" anchor="ctr"/>
            <a:lstStyle/>
            <a:p>
              <a:pPr>
                <a:defRPr/>
              </a:pPr>
              <a:endParaRPr lang="en-GB"/>
            </a:p>
          </p:txBody>
        </p:sp>
      </p:grpSp>
      <p:pic>
        <p:nvPicPr>
          <p:cNvPr id="1030" name="Picture 14"/>
          <p:cNvPicPr>
            <a:picLocks noChangeAspect="1" noChangeArrowheads="1"/>
          </p:cNvPicPr>
          <p:nvPr/>
        </p:nvPicPr>
        <p:blipFill>
          <a:blip r:embed="rId15" cstate="print"/>
          <a:srcRect/>
          <a:stretch>
            <a:fillRect/>
          </a:stretch>
        </p:blipFill>
        <p:spPr bwMode="auto">
          <a:xfrm>
            <a:off x="8139113" y="5791200"/>
            <a:ext cx="838200" cy="922338"/>
          </a:xfrm>
          <a:prstGeom prst="rect">
            <a:avLst/>
          </a:prstGeom>
          <a:noFill/>
          <a:ln w="9525">
            <a:noFill/>
            <a:miter lim="800000"/>
            <a:headEnd/>
            <a:tailEnd/>
          </a:ln>
        </p:spPr>
      </p:pic>
      <p:sp>
        <p:nvSpPr>
          <p:cNvPr id="1031" name="Rectangle 15"/>
          <p:cNvSpPr>
            <a:spLocks noGrp="1" noChangeArrowheads="1"/>
          </p:cNvSpPr>
          <p:nvPr>
            <p:ph type="title"/>
          </p:nvPr>
        </p:nvSpPr>
        <p:spPr bwMode="auto">
          <a:xfrm>
            <a:off x="533400" y="304800"/>
            <a:ext cx="85344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32" name="Rectangle 16"/>
          <p:cNvSpPr>
            <a:spLocks noGrp="1" noChangeArrowheads="1"/>
          </p:cNvSpPr>
          <p:nvPr>
            <p:ph type="body" idx="1"/>
          </p:nvPr>
        </p:nvSpPr>
        <p:spPr bwMode="auto">
          <a:xfrm>
            <a:off x="533400" y="1295400"/>
            <a:ext cx="73152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98001" name="Line 17"/>
          <p:cNvSpPr>
            <a:spLocks noChangeShapeType="1"/>
          </p:cNvSpPr>
          <p:nvPr/>
        </p:nvSpPr>
        <p:spPr bwMode="auto">
          <a:xfrm>
            <a:off x="533400" y="6400800"/>
            <a:ext cx="0" cy="228600"/>
          </a:xfrm>
          <a:prstGeom prst="line">
            <a:avLst/>
          </a:prstGeom>
          <a:noFill/>
          <a:ln w="9525">
            <a:solidFill>
              <a:schemeClr val="bg2"/>
            </a:solidFill>
            <a:round/>
            <a:headEnd/>
            <a:tailEnd/>
          </a:ln>
          <a:effectLst/>
        </p:spPr>
        <p:txBody>
          <a:bodyPr wrap="none" anchor="ctr"/>
          <a:lstStyle/>
          <a:p>
            <a:pPr>
              <a:defRPr/>
            </a:pPr>
            <a:endParaRPr lang="en-GB"/>
          </a:p>
        </p:txBody>
      </p:sp>
      <p:sp>
        <p:nvSpPr>
          <p:cNvPr id="298002" name="Rectangle 18"/>
          <p:cNvSpPr>
            <a:spLocks noChangeArrowheads="1"/>
          </p:cNvSpPr>
          <p:nvPr/>
        </p:nvSpPr>
        <p:spPr bwMode="auto">
          <a:xfrm>
            <a:off x="152400" y="6400800"/>
            <a:ext cx="458788" cy="457200"/>
          </a:xfrm>
          <a:prstGeom prst="rect">
            <a:avLst/>
          </a:prstGeom>
          <a:noFill/>
          <a:ln w="9525">
            <a:noFill/>
            <a:miter lim="800000"/>
            <a:headEnd/>
            <a:tailEnd/>
          </a:ln>
          <a:effectLst/>
        </p:spPr>
        <p:txBody>
          <a:bodyPr/>
          <a:lstStyle/>
          <a:p>
            <a:pPr eaLnBrk="0" hangingPunct="0">
              <a:defRPr/>
            </a:pPr>
            <a:fld id="{0384B164-A4B8-4ED0-AFFA-3BA8EB7526D2}" type="slidenum">
              <a:rPr lang="en-GB" sz="1000" b="0">
                <a:solidFill>
                  <a:schemeClr val="bg2"/>
                </a:solidFill>
                <a:latin typeface="Arial Narrow" pitchFamily="34" charset="0"/>
              </a:rPr>
              <a:pPr eaLnBrk="0" hangingPunct="0">
                <a:defRPr/>
              </a:pPr>
              <a:t>‹#›</a:t>
            </a:fld>
            <a:endParaRPr lang="en-GB" sz="1000" b="0">
              <a:solidFill>
                <a:schemeClr val="bg2"/>
              </a:solidFill>
              <a:latin typeface="Arial Narrow" pitchFamily="34" charset="0"/>
            </a:endParaRPr>
          </a:p>
        </p:txBody>
      </p:sp>
      <p:sp>
        <p:nvSpPr>
          <p:cNvPr id="298003" name="Rectangle 19"/>
          <p:cNvSpPr>
            <a:spLocks noGrp="1" noChangeArrowheads="1"/>
          </p:cNvSpPr>
          <p:nvPr>
            <p:ph type="ftr" sz="quarter" idx="3"/>
          </p:nvPr>
        </p:nvSpPr>
        <p:spPr bwMode="auto">
          <a:xfrm>
            <a:off x="685800" y="6400800"/>
            <a:ext cx="5334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000" b="0">
                <a:solidFill>
                  <a:srgbClr val="FF9218"/>
                </a:solidFill>
                <a:latin typeface="+mn-lt"/>
              </a:defRPr>
            </a:lvl1pPr>
          </a:lstStyle>
          <a:p>
            <a:pPr>
              <a:defRPr/>
            </a:pPr>
            <a:endParaRPr lang="en-GB"/>
          </a:p>
        </p:txBody>
      </p:sp>
    </p:spTree>
  </p:cSld>
  <p:clrMap bg1="lt1" tx1="dk1" bg2="lt2" tx2="dk2" accent1="accent1" accent2="accent2" accent3="accent3" accent4="accent4" accent5="accent5" accent6="accent6" hlink="hlink" folHlink="folHlink"/>
  <p:sldLayoutIdLst>
    <p:sldLayoutId id="2147483704"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Lst>
  <p:transition>
    <p:fade/>
  </p:transition>
  <p:txStyles>
    <p:titleStyle>
      <a:lvl1pPr algn="l" rtl="0" eaLnBrk="0" fontAlgn="base" hangingPunct="0">
        <a:spcBef>
          <a:spcPct val="0"/>
        </a:spcBef>
        <a:spcAft>
          <a:spcPct val="0"/>
        </a:spcAft>
        <a:defRPr sz="3200" b="1">
          <a:solidFill>
            <a:schemeClr val="bg1"/>
          </a:solidFill>
          <a:latin typeface="Calibri" pitchFamily="34" charset="0"/>
          <a:ea typeface="+mj-ea"/>
          <a:cs typeface="+mj-cs"/>
        </a:defRPr>
      </a:lvl1pPr>
      <a:lvl2pPr algn="l" rtl="0" eaLnBrk="0" fontAlgn="base" hangingPunct="0">
        <a:spcBef>
          <a:spcPct val="0"/>
        </a:spcBef>
        <a:spcAft>
          <a:spcPct val="0"/>
        </a:spcAft>
        <a:defRPr sz="3200" b="1">
          <a:solidFill>
            <a:schemeClr val="bg1"/>
          </a:solidFill>
          <a:latin typeface="Calibri" pitchFamily="34" charset="0"/>
        </a:defRPr>
      </a:lvl2pPr>
      <a:lvl3pPr algn="l" rtl="0" eaLnBrk="0" fontAlgn="base" hangingPunct="0">
        <a:spcBef>
          <a:spcPct val="0"/>
        </a:spcBef>
        <a:spcAft>
          <a:spcPct val="0"/>
        </a:spcAft>
        <a:defRPr sz="3200" b="1">
          <a:solidFill>
            <a:schemeClr val="bg1"/>
          </a:solidFill>
          <a:latin typeface="Calibri" pitchFamily="34" charset="0"/>
        </a:defRPr>
      </a:lvl3pPr>
      <a:lvl4pPr algn="l" rtl="0" eaLnBrk="0" fontAlgn="base" hangingPunct="0">
        <a:spcBef>
          <a:spcPct val="0"/>
        </a:spcBef>
        <a:spcAft>
          <a:spcPct val="0"/>
        </a:spcAft>
        <a:defRPr sz="3200" b="1">
          <a:solidFill>
            <a:schemeClr val="bg1"/>
          </a:solidFill>
          <a:latin typeface="Calibri" pitchFamily="34" charset="0"/>
        </a:defRPr>
      </a:lvl4pPr>
      <a:lvl5pPr algn="l" rtl="0" eaLnBrk="0" fontAlgn="base" hangingPunct="0">
        <a:spcBef>
          <a:spcPct val="0"/>
        </a:spcBef>
        <a:spcAft>
          <a:spcPct val="0"/>
        </a:spcAft>
        <a:defRPr sz="3200" b="1">
          <a:solidFill>
            <a:schemeClr val="bg1"/>
          </a:solidFill>
          <a:latin typeface="Calibri" pitchFamily="34" charset="0"/>
        </a:defRPr>
      </a:lvl5pPr>
      <a:lvl6pPr marL="457200" algn="l" rtl="0" fontAlgn="base">
        <a:spcBef>
          <a:spcPct val="0"/>
        </a:spcBef>
        <a:spcAft>
          <a:spcPct val="0"/>
        </a:spcAft>
        <a:defRPr sz="4000" b="1">
          <a:solidFill>
            <a:schemeClr val="bg1"/>
          </a:solidFill>
          <a:latin typeface="Arial Narrow" pitchFamily="34" charset="0"/>
        </a:defRPr>
      </a:lvl6pPr>
      <a:lvl7pPr marL="914400" algn="l" rtl="0" fontAlgn="base">
        <a:spcBef>
          <a:spcPct val="0"/>
        </a:spcBef>
        <a:spcAft>
          <a:spcPct val="0"/>
        </a:spcAft>
        <a:defRPr sz="4000" b="1">
          <a:solidFill>
            <a:schemeClr val="bg1"/>
          </a:solidFill>
          <a:latin typeface="Arial Narrow" pitchFamily="34" charset="0"/>
        </a:defRPr>
      </a:lvl7pPr>
      <a:lvl8pPr marL="1371600" algn="l" rtl="0" fontAlgn="base">
        <a:spcBef>
          <a:spcPct val="0"/>
        </a:spcBef>
        <a:spcAft>
          <a:spcPct val="0"/>
        </a:spcAft>
        <a:defRPr sz="4000" b="1">
          <a:solidFill>
            <a:schemeClr val="bg1"/>
          </a:solidFill>
          <a:latin typeface="Arial Narrow" pitchFamily="34" charset="0"/>
        </a:defRPr>
      </a:lvl8pPr>
      <a:lvl9pPr marL="1828800" algn="l" rtl="0" fontAlgn="base">
        <a:spcBef>
          <a:spcPct val="0"/>
        </a:spcBef>
        <a:spcAft>
          <a:spcPct val="0"/>
        </a:spcAft>
        <a:defRPr sz="4000" b="1">
          <a:solidFill>
            <a:schemeClr val="bg1"/>
          </a:solidFill>
          <a:latin typeface="Arial Narrow" pitchFamily="34" charset="0"/>
        </a:defRPr>
      </a:lvl9pPr>
    </p:titleStyle>
    <p:bodyStyle>
      <a:lvl1pPr marL="342900" indent="-342900" algn="l" rtl="0" eaLnBrk="0" fontAlgn="base" hangingPunct="0">
        <a:spcBef>
          <a:spcPct val="20000"/>
        </a:spcBef>
        <a:spcAft>
          <a:spcPct val="0"/>
        </a:spcAft>
        <a:buClr>
          <a:srgbClr val="000066"/>
        </a:buClr>
        <a:buSzPct val="70000"/>
        <a:buFont typeface="Wingdings" pitchFamily="2" charset="2"/>
        <a:buChar char="§"/>
        <a:defRPr sz="3200" b="1">
          <a:solidFill>
            <a:srgbClr val="32323D"/>
          </a:solidFill>
          <a:latin typeface="Calibri" pitchFamily="34" charset="0"/>
          <a:ea typeface="+mn-ea"/>
          <a:cs typeface="+mn-cs"/>
        </a:defRPr>
      </a:lvl1pPr>
      <a:lvl2pPr marL="742950" indent="-285750" algn="l" rtl="0" eaLnBrk="0" fontAlgn="base" hangingPunct="0">
        <a:spcBef>
          <a:spcPct val="20000"/>
        </a:spcBef>
        <a:spcAft>
          <a:spcPct val="0"/>
        </a:spcAft>
        <a:buClr>
          <a:srgbClr val="000066"/>
        </a:buClr>
        <a:buSzPct val="70000"/>
        <a:buFont typeface="Wingdings" pitchFamily="2" charset="2"/>
        <a:buChar char="§"/>
        <a:defRPr sz="2800">
          <a:solidFill>
            <a:srgbClr val="32323D"/>
          </a:solidFill>
          <a:latin typeface="Calibri" pitchFamily="34" charset="0"/>
        </a:defRPr>
      </a:lvl2pPr>
      <a:lvl3pPr marL="1143000" indent="-228600" algn="l" rtl="0" eaLnBrk="0" fontAlgn="base" hangingPunct="0">
        <a:spcBef>
          <a:spcPct val="20000"/>
        </a:spcBef>
        <a:spcAft>
          <a:spcPct val="0"/>
        </a:spcAft>
        <a:buClr>
          <a:srgbClr val="000066"/>
        </a:buClr>
        <a:buSzPct val="70000"/>
        <a:buFont typeface="Wingdings" pitchFamily="2" charset="2"/>
        <a:buChar char="§"/>
        <a:defRPr sz="2400">
          <a:solidFill>
            <a:srgbClr val="32323D"/>
          </a:solidFill>
          <a:latin typeface="Calibri" pitchFamily="34" charset="0"/>
        </a:defRPr>
      </a:lvl3pPr>
      <a:lvl4pPr marL="1600200" indent="-228600" algn="l" rtl="0" eaLnBrk="0" fontAlgn="base" hangingPunct="0">
        <a:spcBef>
          <a:spcPct val="20000"/>
        </a:spcBef>
        <a:spcAft>
          <a:spcPct val="0"/>
        </a:spcAft>
        <a:buClr>
          <a:srgbClr val="000066"/>
        </a:buClr>
        <a:buSzPct val="70000"/>
        <a:buFont typeface="Wingdings" pitchFamily="2" charset="2"/>
        <a:buChar char="§"/>
        <a:defRPr sz="2000">
          <a:solidFill>
            <a:srgbClr val="32323D"/>
          </a:solidFill>
          <a:latin typeface="Calibri" pitchFamily="34" charset="0"/>
        </a:defRPr>
      </a:lvl4pPr>
      <a:lvl5pPr marL="2057400" indent="-228600" algn="l" rtl="0" eaLnBrk="0" fontAlgn="base" hangingPunct="0">
        <a:spcBef>
          <a:spcPct val="20000"/>
        </a:spcBef>
        <a:spcAft>
          <a:spcPct val="0"/>
        </a:spcAft>
        <a:buClr>
          <a:srgbClr val="000066"/>
        </a:buClr>
        <a:buSzPct val="70000"/>
        <a:buFont typeface="Wingdings" pitchFamily="2" charset="2"/>
        <a:buChar char="§"/>
        <a:defRPr sz="2000">
          <a:solidFill>
            <a:srgbClr val="32323D"/>
          </a:solidFill>
          <a:latin typeface="Calibri" pitchFamily="34" charset="0"/>
        </a:defRPr>
      </a:lvl5pPr>
      <a:lvl6pPr marL="2514600" indent="-228600" algn="l" rtl="0" fontAlgn="base">
        <a:spcBef>
          <a:spcPct val="20000"/>
        </a:spcBef>
        <a:spcAft>
          <a:spcPct val="0"/>
        </a:spcAft>
        <a:buClr>
          <a:srgbClr val="000066"/>
        </a:buClr>
        <a:buSzPct val="70000"/>
        <a:buFont typeface="Wingdings" pitchFamily="2" charset="2"/>
        <a:buChar char="§"/>
        <a:defRPr sz="2000">
          <a:solidFill>
            <a:srgbClr val="32323D"/>
          </a:solidFill>
          <a:latin typeface="+mn-lt"/>
        </a:defRPr>
      </a:lvl6pPr>
      <a:lvl7pPr marL="2971800" indent="-228600" algn="l" rtl="0" fontAlgn="base">
        <a:spcBef>
          <a:spcPct val="20000"/>
        </a:spcBef>
        <a:spcAft>
          <a:spcPct val="0"/>
        </a:spcAft>
        <a:buClr>
          <a:srgbClr val="000066"/>
        </a:buClr>
        <a:buSzPct val="70000"/>
        <a:buFont typeface="Wingdings" pitchFamily="2" charset="2"/>
        <a:buChar char="§"/>
        <a:defRPr sz="2000">
          <a:solidFill>
            <a:srgbClr val="32323D"/>
          </a:solidFill>
          <a:latin typeface="+mn-lt"/>
        </a:defRPr>
      </a:lvl7pPr>
      <a:lvl8pPr marL="3429000" indent="-228600" algn="l" rtl="0" fontAlgn="base">
        <a:spcBef>
          <a:spcPct val="20000"/>
        </a:spcBef>
        <a:spcAft>
          <a:spcPct val="0"/>
        </a:spcAft>
        <a:buClr>
          <a:srgbClr val="000066"/>
        </a:buClr>
        <a:buSzPct val="70000"/>
        <a:buFont typeface="Wingdings" pitchFamily="2" charset="2"/>
        <a:buChar char="§"/>
        <a:defRPr sz="2000">
          <a:solidFill>
            <a:srgbClr val="32323D"/>
          </a:solidFill>
          <a:latin typeface="+mn-lt"/>
        </a:defRPr>
      </a:lvl8pPr>
      <a:lvl9pPr marL="3886200" indent="-228600" algn="l" rtl="0" fontAlgn="base">
        <a:spcBef>
          <a:spcPct val="20000"/>
        </a:spcBef>
        <a:spcAft>
          <a:spcPct val="0"/>
        </a:spcAft>
        <a:buClr>
          <a:srgbClr val="000066"/>
        </a:buClr>
        <a:buSzPct val="70000"/>
        <a:buFont typeface="Wingdings" pitchFamily="2" charset="2"/>
        <a:buChar char="§"/>
        <a:defRPr sz="2000">
          <a:solidFill>
            <a:srgbClr val="32323D"/>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elsevier_animation_25Jan2011.mov" TargetMode="External"/><Relationship Id="rId1" Type="http://schemas.openxmlformats.org/officeDocument/2006/relationships/slideLayout" Target="../slideLayouts/slideLayout2.xml"/><Relationship Id="rId4" Type="http://schemas.openxmlformats.org/officeDocument/2006/relationships/hyperlink" Target="http://www.youtube.com/watch?v=vZnzRZAJBwU"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nl.sitestat.com/elsevier/elsevier-com/s?ScienceDirect&amp;ns_type=clickout&amp;ns_url=http://www.sciencedirect.com/science/journal/22115463" TargetMode="External"/><Relationship Id="rId13" Type="http://schemas.openxmlformats.org/officeDocument/2006/relationships/image" Target="../media/image14.jpeg"/><Relationship Id="rId18" Type="http://schemas.openxmlformats.org/officeDocument/2006/relationships/hyperlink" Target="http://www.google.co.uk/imgres?imgurl=http://www.math.tugraz.at/DSNT/pictures/fwf.jpg&amp;imgrefurl=http://www.math.tugraz.at/DSNT/&amp;usg=__LOtUYZNOVD1yYAXQJw3VgH7bMEs=&amp;h=500&amp;w=1640&amp;sz=25&amp;hl=en&amp;start=2&amp;sig2=BT5W8EN983N4GijGPInTig&amp;zoom=1&amp;um=1&amp;itbs=1&amp;tbnid=qnirPz2OTghzwM:&amp;tbnh=46&amp;tbnw=150&amp;prev=/images?q=fwf&amp;um=1&amp;hl=en&amp;rlz=1T4GZEZ_en-GBGB327GB327&amp;tbs=isch:1&amp;ei=-JScTK35OoP48AbV0KGTDQ" TargetMode="External"/><Relationship Id="rId26" Type="http://schemas.openxmlformats.org/officeDocument/2006/relationships/image" Target="../media/image23.png"/><Relationship Id="rId3" Type="http://schemas.openxmlformats.org/officeDocument/2006/relationships/diagramLayout" Target="../diagrams/layout1.xml"/><Relationship Id="rId21" Type="http://schemas.openxmlformats.org/officeDocument/2006/relationships/image" Target="../media/image18.jpeg"/><Relationship Id="rId7" Type="http://schemas.openxmlformats.org/officeDocument/2006/relationships/image" Target="../media/image10.png"/><Relationship Id="rId12" Type="http://schemas.openxmlformats.org/officeDocument/2006/relationships/hyperlink" Target="http://www.google.co.uk/imgres?imgurl=http://www.theherbert.org/resources/images/img/WellcomeTrust1.jpg&amp;imgrefurl=http://www.theherbert.org/index.php/home/image:880/herbert-media/digital-experiences/samantha-moore&amp;usg=__Q4D2PEe-2yGYCas-_nA5PGDkkw0=&amp;h=280&amp;w=360&amp;sz=15&amp;hl=en&amp;start=3&amp;sig2=KXttlhnGs31d1uIVY7PpvQ&amp;zoom=1&amp;um=1&amp;itbs=1&amp;tbnid=Seu4phC4z4MvdM:&amp;tbnh=94&amp;tbnw=121&amp;prev=/images?q=wellcome+trust&amp;um=1&amp;hl=en&amp;sa=N&amp;rlz=1T4GZEZ_en-GBGB327GB327&amp;tbs=isch:1&amp;ei=lZScTKuGMoP_8AaDk_CBDQ" TargetMode="External"/><Relationship Id="rId17" Type="http://schemas.openxmlformats.org/officeDocument/2006/relationships/image" Target="../media/image16.jpeg"/><Relationship Id="rId25" Type="http://schemas.openxmlformats.org/officeDocument/2006/relationships/image" Target="../media/image22.png"/><Relationship Id="rId33" Type="http://schemas.openxmlformats.org/officeDocument/2006/relationships/image" Target="../media/image28.jpeg"/><Relationship Id="rId2" Type="http://schemas.openxmlformats.org/officeDocument/2006/relationships/diagramData" Target="../diagrams/data1.xml"/><Relationship Id="rId16" Type="http://schemas.openxmlformats.org/officeDocument/2006/relationships/hyperlink" Target="http://www.google.co.uk/imgres?imgurl=http://www.ccp4.ac.uk/images/MRC_Logo.gif&amp;imgrefurl=http://www.ccp4.ac.uk/&amp;usg=__-hBTp_R2imZOBMRgFVinNi4fomU=&amp;h=300&amp;w=684&amp;sz=13&amp;hl=en&amp;start=1&amp;sig2=LSQbeYMOMlDZGxjuU_HRHg&amp;zoom=1&amp;um=1&amp;itbs=1&amp;tbnid=YmciwIjzRnePIM:&amp;tbnh=61&amp;tbnw=139&amp;prev=/images?q=medical+research+council&amp;um=1&amp;hl=en&amp;rlz=1T4GZEZ_en-GBGB327GB327&amp;tbs=isch:1&amp;ei=45ScTPqqFoH78AbIl7D-DA" TargetMode="External"/><Relationship Id="rId20" Type="http://schemas.openxmlformats.org/officeDocument/2006/relationships/hyperlink" Target="http://www.google.co.uk/imgres?imgurl=http://futura.usc.edu/anton/figures/cover_FEBSLett.jpg&amp;imgrefurl=http://futura.usc.edu/anton/ion_channel.html&amp;usg=__fe9PWQ_tqnazxc-rhF1mw4ygURM=&amp;h=1086&amp;w=800&amp;sz=47&amp;hl=en&amp;start=3&amp;sig2=TZHqwFm06YkWhtHUSQ9ZJg&amp;zoom=1&amp;um=1&amp;itbs=1&amp;tbnid=jPgNt25_9gYYNM:&amp;tbnh=150&amp;tbnw=110&amp;prev=/images?q=febs+letters&amp;um=1&amp;hl=en&amp;tbs=isch:1&amp;ei=WZicTJ_JM4KB8gbfn72GDQ" TargetMode="External"/><Relationship Id="rId29" Type="http://schemas.openxmlformats.org/officeDocument/2006/relationships/image" Target="../media/image26.pn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13.png"/><Relationship Id="rId24" Type="http://schemas.openxmlformats.org/officeDocument/2006/relationships/image" Target="../media/image21.png"/><Relationship Id="rId32" Type="http://schemas.openxmlformats.org/officeDocument/2006/relationships/hyperlink" Target="http://www.google.co.uk/imgres?imgurl=http://www.cancerbiomed.net/wordpress/wp-content/uploads/2009/08/cover-mol-oncol-2009.jpg&amp;imgrefurl=http://www.cancerbiomed.net/joint-ccb-review-presented-on-the-cover-of-molecular-oncology/&amp;usg=__9WxtUYz3fUA6lHLeZNEheta1kPw=&amp;h=1108&amp;w=837&amp;sz=336&amp;hl=en&amp;start=5&amp;sig2=LBBpvfx3mo_zEuogvWiJXQ&amp;zoom=1&amp;um=1&amp;itbs=1&amp;tbnid=BkZzj8-iCVmyMM:&amp;tbnh=150&amp;tbnw=113&amp;prev=/images?q=Molecular+Oncology&amp;um=1&amp;hl=en&amp;tbs=isch:1&amp;ei=tpicTPH6NoH88Ab8xemSDQ" TargetMode="External"/><Relationship Id="rId5" Type="http://schemas.openxmlformats.org/officeDocument/2006/relationships/diagramColors" Target="../diagrams/colors1.xml"/><Relationship Id="rId15" Type="http://schemas.openxmlformats.org/officeDocument/2006/relationships/image" Target="../media/image15.jpeg"/><Relationship Id="rId23" Type="http://schemas.openxmlformats.org/officeDocument/2006/relationships/image" Target="../media/image20.png"/><Relationship Id="rId28" Type="http://schemas.openxmlformats.org/officeDocument/2006/relationships/image" Target="../media/image25.png"/><Relationship Id="rId10" Type="http://schemas.openxmlformats.org/officeDocument/2006/relationships/image" Target="../media/image12.png"/><Relationship Id="rId19" Type="http://schemas.openxmlformats.org/officeDocument/2006/relationships/image" Target="../media/image17.jpeg"/><Relationship Id="rId31" Type="http://schemas.openxmlformats.org/officeDocument/2006/relationships/image" Target="../media/image27.jpeg"/><Relationship Id="rId4" Type="http://schemas.openxmlformats.org/officeDocument/2006/relationships/diagramQuickStyle" Target="../diagrams/quickStyle1.xml"/><Relationship Id="rId9" Type="http://schemas.openxmlformats.org/officeDocument/2006/relationships/image" Target="../media/image11.png"/><Relationship Id="rId14" Type="http://schemas.openxmlformats.org/officeDocument/2006/relationships/hyperlink" Target="http://www.google.co.uk/imgres?imgurl=http://www.jumpruk.com/images/british_heart_foundation.jpg&amp;imgrefurl=http://www.jumpruk.com/partners.html&amp;usg=__1tXgYnn8eFJJygVvVNiiuoanBIA=&amp;h=361&amp;w=278&amp;sz=29&amp;hl=en&amp;start=1&amp;sig2=Rd-5No_Ha3WG-5wjL1YK2Q&amp;zoom=1&amp;um=1&amp;itbs=1&amp;tbnid=tVbbjcWJCy2hfM:&amp;tbnh=121&amp;tbnw=93&amp;prev=/images?q=british+heart+foundation&amp;um=1&amp;hl=en&amp;rlz=1T4GZEZ_en-GBGB327GB327&amp;tbs=isch:1&amp;ei=vpScTNfcK8O78gaxp8SZDQ" TargetMode="External"/><Relationship Id="rId22" Type="http://schemas.openxmlformats.org/officeDocument/2006/relationships/image" Target="../media/image19.png"/><Relationship Id="rId27" Type="http://schemas.openxmlformats.org/officeDocument/2006/relationships/image" Target="../media/image24.png"/><Relationship Id="rId30" Type="http://schemas.openxmlformats.org/officeDocument/2006/relationships/hyperlink" Target="http://www.google.co.uk/imgres?imgurl=http://iis-db.stanford.edu/pubs/11467/11467-small_journal_of_the_american_college_of_cardiology_(JACC).jpg&amp;imgrefurl=http://healthpolicy.stanford.edu/publications/quantification_of_mitral_regurgitation_by_velocityencoded_cine_nuclear_magnetic_resonance_imaging/&amp;usg=__N2UV91dSYwH-5HZ_cMVFZlUBKR0=&amp;h=160&amp;w=120&amp;sz=10&amp;hl=en&amp;start=1&amp;sig2=TB8heUan8OfZZ8wQCgCjxQ&amp;zoom=1&amp;um=1&amp;itbs=1&amp;tbnid=jdy7LY2-2-VhqM:&amp;tbnh=98&amp;tbnw=74&amp;prev=/images?q=Journal+of+the+American+College+of+Cardiology&amp;um=1&amp;hl=en&amp;tbs=isch:1&amp;ei=mJicTPr0F8O78gb9qcSZDQ"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2.wmf"/><Relationship Id="rId4" Type="http://schemas.openxmlformats.org/officeDocument/2006/relationships/image" Target="../media/image31.wmf"/></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top25.sciencedirect.com/" TargetMode="External"/><Relationship Id="rId7" Type="http://schemas.openxmlformats.org/officeDocument/2006/relationships/image" Target="../media/image37.jpeg"/><Relationship Id="rId2" Type="http://schemas.openxmlformats.org/officeDocument/2006/relationships/hyperlink" Target="http://info.scopus.com/topcited/" TargetMode="Externa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hyperlink" Target="http://scimagojr.com/" TargetMode="External"/><Relationship Id="rId4" Type="http://schemas.openxmlformats.org/officeDocument/2006/relationships/hyperlink" Target="http://www.scitopics.com/"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52.emf"/><Relationship Id="rId4" Type="http://schemas.openxmlformats.org/officeDocument/2006/relationships/oleObject" Target="../embeddings/Microsoft_Excel_97-2003_Worksheet1.xls"/></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http://webshop.elsevier.co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7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7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7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8.xml"/><Relationship Id="rId1" Type="http://schemas.openxmlformats.org/officeDocument/2006/relationships/slideLayout" Target="../slideLayouts/slideLayout6.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59.xml"/><Relationship Id="rId4"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61.xml"/><Relationship Id="rId7" Type="http://schemas.openxmlformats.org/officeDocument/2006/relationships/image" Target="../media/image88.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hyperlink" Target="http://www.pri.univie.ac.at/~derntl/papers/meth-se.pdf" TargetMode="External"/><Relationship Id="rId5" Type="http://schemas.openxmlformats.org/officeDocument/2006/relationships/image" Target="../media/image87.emf"/><Relationship Id="rId4" Type="http://schemas.openxmlformats.org/officeDocument/2006/relationships/oleObject" Target="../embeddings/oleObject1.bin"/></Relationships>
</file>

<file path=ppt/slides/_rels/slide86.xml.rels><?xml version="1.0" encoding="UTF-8" standalone="yes"?>
<Relationships xmlns="http://schemas.openxmlformats.org/package/2006/relationships"><Relationship Id="rId8" Type="http://schemas.openxmlformats.org/officeDocument/2006/relationships/tags" Target="../tags/tag11.xml"/><Relationship Id="rId3" Type="http://schemas.openxmlformats.org/officeDocument/2006/relationships/tags" Target="../tags/tag6.xml"/><Relationship Id="rId7" Type="http://schemas.openxmlformats.org/officeDocument/2006/relationships/tags" Target="../tags/tag10.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notesSlide" Target="../notesSlides/notesSlide62.xml"/><Relationship Id="rId5" Type="http://schemas.openxmlformats.org/officeDocument/2006/relationships/tags" Target="../tags/tag8.xml"/><Relationship Id="rId10" Type="http://schemas.openxmlformats.org/officeDocument/2006/relationships/slideLayout" Target="../slideLayouts/slideLayout2.xml"/><Relationship Id="rId4" Type="http://schemas.openxmlformats.org/officeDocument/2006/relationships/tags" Target="../tags/tag7.xml"/><Relationship Id="rId9" Type="http://schemas.openxmlformats.org/officeDocument/2006/relationships/tags" Target="../tags/tag12.xml"/></Relationships>
</file>

<file path=ppt/slides/_rels/slide87.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tags" Target="../tags/tag25.xml"/><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notesSlide" Target="../notesSlides/notesSlide63.xml"/><Relationship Id="rId2" Type="http://schemas.openxmlformats.org/officeDocument/2006/relationships/tags" Target="../tags/tag14.xml"/><Relationship Id="rId16"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5" Type="http://schemas.openxmlformats.org/officeDocument/2006/relationships/tags" Target="../tags/tag27.xml"/><Relationship Id="rId10" Type="http://schemas.openxmlformats.org/officeDocument/2006/relationships/tags" Target="../tags/tag22.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s>
</file>

<file path=ppt/slides/_rels/slide88.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notesSlide" Target="../notesSlides/notesSlide64.xml"/><Relationship Id="rId5" Type="http://schemas.openxmlformats.org/officeDocument/2006/relationships/tags" Target="../tags/tag32.xml"/><Relationship Id="rId10" Type="http://schemas.openxmlformats.org/officeDocument/2006/relationships/slideLayout" Target="../slideLayouts/slideLayout2.xml"/><Relationship Id="rId4" Type="http://schemas.openxmlformats.org/officeDocument/2006/relationships/tags" Target="../tags/tag31.xml"/><Relationship Id="rId9" Type="http://schemas.openxmlformats.org/officeDocument/2006/relationships/tags" Target="../tags/tag36.xml"/></Relationships>
</file>

<file path=ppt/slides/_rels/slide89.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tags" Target="../tags/tag49.xml"/><Relationship Id="rId18" Type="http://schemas.openxmlformats.org/officeDocument/2006/relationships/slideLayout" Target="../slideLayouts/slideLayout2.xml"/><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tags" Target="../tags/tag48.xml"/><Relationship Id="rId17" Type="http://schemas.openxmlformats.org/officeDocument/2006/relationships/tags" Target="../tags/tag53.xml"/><Relationship Id="rId2" Type="http://schemas.openxmlformats.org/officeDocument/2006/relationships/tags" Target="../tags/tag38.xml"/><Relationship Id="rId16" Type="http://schemas.openxmlformats.org/officeDocument/2006/relationships/tags" Target="../tags/tag52.xml"/><Relationship Id="rId20" Type="http://schemas.openxmlformats.org/officeDocument/2006/relationships/image" Target="../media/image89.jpeg"/><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5" Type="http://schemas.openxmlformats.org/officeDocument/2006/relationships/tags" Target="../tags/tag51.xml"/><Relationship Id="rId10" Type="http://schemas.openxmlformats.org/officeDocument/2006/relationships/tags" Target="../tags/tag46.xml"/><Relationship Id="rId19" Type="http://schemas.openxmlformats.org/officeDocument/2006/relationships/notesSlide" Target="../notesSlides/notesSlide65.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tags" Target="../tags/tag50.xml"/></Relationships>
</file>

<file path=ppt/slides/_rels/slide9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8" Type="http://schemas.openxmlformats.org/officeDocument/2006/relationships/notesSlide" Target="../notesSlides/notesSlide66.xml"/><Relationship Id="rId3" Type="http://schemas.openxmlformats.org/officeDocument/2006/relationships/tags" Target="../tags/tag56.xml"/><Relationship Id="rId7"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7.xml"/><Relationship Id="rId1" Type="http://schemas.openxmlformats.org/officeDocument/2006/relationships/slideLayout" Target="../slideLayouts/slideLayout4.xml"/><Relationship Id="rId5" Type="http://schemas.openxmlformats.org/officeDocument/2006/relationships/image" Target="../media/image93.emf"/><Relationship Id="rId4" Type="http://schemas.openxmlformats.org/officeDocument/2006/relationships/image" Target="../media/image92.jpeg"/></Relationships>
</file>

<file path=ppt/slides/_rels/slide93.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image" Target="../media/image96.png"/><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95.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94.png"/><Relationship Id="rId5" Type="http://schemas.openxmlformats.org/officeDocument/2006/relationships/tags" Target="../tags/tag64.xml"/><Relationship Id="rId10" Type="http://schemas.openxmlformats.org/officeDocument/2006/relationships/notesSlide" Target="../notesSlides/notesSlide68.xml"/><Relationship Id="rId4" Type="http://schemas.openxmlformats.org/officeDocument/2006/relationships/tags" Target="../tags/tag63.xml"/><Relationship Id="rId9"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8" Type="http://schemas.openxmlformats.org/officeDocument/2006/relationships/tags" Target="../tags/tag75.xml"/><Relationship Id="rId13" Type="http://schemas.openxmlformats.org/officeDocument/2006/relationships/notesSlide" Target="../notesSlides/notesSlide69.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slideLayout" Target="../slideLayouts/slideLayout2.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tags" Target="../tags/tag78.xml"/><Relationship Id="rId5" Type="http://schemas.openxmlformats.org/officeDocument/2006/relationships/tags" Target="../tags/tag72.xml"/><Relationship Id="rId10" Type="http://schemas.openxmlformats.org/officeDocument/2006/relationships/tags" Target="../tags/tag77.xml"/><Relationship Id="rId4" Type="http://schemas.openxmlformats.org/officeDocument/2006/relationships/tags" Target="../tags/tag71.xml"/><Relationship Id="rId9" Type="http://schemas.openxmlformats.org/officeDocument/2006/relationships/tags" Target="../tags/tag76.xml"/></Relationships>
</file>

<file path=ppt/slides/_rels/slide95.xml.rels><?xml version="1.0" encoding="UTF-8" standalone="yes"?>
<Relationships xmlns="http://schemas.openxmlformats.org/package/2006/relationships"><Relationship Id="rId8" Type="http://schemas.openxmlformats.org/officeDocument/2006/relationships/tags" Target="../tags/tag86.xml"/><Relationship Id="rId13" Type="http://schemas.openxmlformats.org/officeDocument/2006/relationships/notesSlide" Target="../notesSlides/notesSlide70.xml"/><Relationship Id="rId3" Type="http://schemas.openxmlformats.org/officeDocument/2006/relationships/tags" Target="../tags/tag81.xml"/><Relationship Id="rId7" Type="http://schemas.openxmlformats.org/officeDocument/2006/relationships/tags" Target="../tags/tag85.xml"/><Relationship Id="rId12" Type="http://schemas.openxmlformats.org/officeDocument/2006/relationships/slideLayout" Target="../slideLayouts/slideLayout2.xml"/><Relationship Id="rId2" Type="http://schemas.openxmlformats.org/officeDocument/2006/relationships/tags" Target="../tags/tag80.xml"/><Relationship Id="rId16" Type="http://schemas.openxmlformats.org/officeDocument/2006/relationships/image" Target="../media/image99.jpeg"/><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tags" Target="../tags/tag89.xml"/><Relationship Id="rId5" Type="http://schemas.openxmlformats.org/officeDocument/2006/relationships/tags" Target="../tags/tag83.xml"/><Relationship Id="rId15" Type="http://schemas.openxmlformats.org/officeDocument/2006/relationships/image" Target="../media/image98.jpeg"/><Relationship Id="rId10" Type="http://schemas.openxmlformats.org/officeDocument/2006/relationships/tags" Target="../tags/tag88.xml"/><Relationship Id="rId4" Type="http://schemas.openxmlformats.org/officeDocument/2006/relationships/tags" Target="../tags/tag82.xml"/><Relationship Id="rId9" Type="http://schemas.openxmlformats.org/officeDocument/2006/relationships/tags" Target="../tags/tag87.xml"/><Relationship Id="rId14" Type="http://schemas.openxmlformats.org/officeDocument/2006/relationships/image" Target="../media/image97.jpeg"/></Relationships>
</file>

<file path=ppt/slides/_rels/slide96.xml.rels><?xml version="1.0" encoding="UTF-8" standalone="yes"?>
<Relationships xmlns="http://schemas.openxmlformats.org/package/2006/relationships"><Relationship Id="rId8" Type="http://schemas.openxmlformats.org/officeDocument/2006/relationships/tags" Target="../tags/tag97.xml"/><Relationship Id="rId3" Type="http://schemas.openxmlformats.org/officeDocument/2006/relationships/tags" Target="../tags/tag92.xml"/><Relationship Id="rId7" Type="http://schemas.openxmlformats.org/officeDocument/2006/relationships/tags" Target="../tags/tag96.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11" Type="http://schemas.openxmlformats.org/officeDocument/2006/relationships/notesSlide" Target="../notesSlides/notesSlide71.xml"/><Relationship Id="rId5" Type="http://schemas.openxmlformats.org/officeDocument/2006/relationships/tags" Target="../tags/tag94.xml"/><Relationship Id="rId10" Type="http://schemas.openxmlformats.org/officeDocument/2006/relationships/slideLayout" Target="../slideLayouts/slideLayout2.xml"/><Relationship Id="rId4" Type="http://schemas.openxmlformats.org/officeDocument/2006/relationships/tags" Target="../tags/tag93.xml"/><Relationship Id="rId9" Type="http://schemas.openxmlformats.org/officeDocument/2006/relationships/tags" Target="../tags/tag98.xml"/></Relationships>
</file>

<file path=ppt/slides/_rels/slide97.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tags" Target="../tags/tag111.xml"/><Relationship Id="rId18" Type="http://schemas.openxmlformats.org/officeDocument/2006/relationships/tags" Target="../tags/tag116.xml"/><Relationship Id="rId3" Type="http://schemas.openxmlformats.org/officeDocument/2006/relationships/tags" Target="../tags/tag101.xml"/><Relationship Id="rId21" Type="http://schemas.openxmlformats.org/officeDocument/2006/relationships/tags" Target="../tags/tag119.xml"/><Relationship Id="rId7" Type="http://schemas.openxmlformats.org/officeDocument/2006/relationships/tags" Target="../tags/tag105.xml"/><Relationship Id="rId12" Type="http://schemas.openxmlformats.org/officeDocument/2006/relationships/tags" Target="../tags/tag110.xml"/><Relationship Id="rId17" Type="http://schemas.openxmlformats.org/officeDocument/2006/relationships/tags" Target="../tags/tag115.xml"/><Relationship Id="rId2" Type="http://schemas.openxmlformats.org/officeDocument/2006/relationships/tags" Target="../tags/tag100.xml"/><Relationship Id="rId16" Type="http://schemas.openxmlformats.org/officeDocument/2006/relationships/tags" Target="../tags/tag114.xml"/><Relationship Id="rId20" Type="http://schemas.openxmlformats.org/officeDocument/2006/relationships/tags" Target="../tags/tag118.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tags" Target="../tags/tag109.xml"/><Relationship Id="rId24" Type="http://schemas.openxmlformats.org/officeDocument/2006/relationships/notesSlide" Target="../notesSlides/notesSlide72.xml"/><Relationship Id="rId5" Type="http://schemas.openxmlformats.org/officeDocument/2006/relationships/tags" Target="../tags/tag103.xml"/><Relationship Id="rId15" Type="http://schemas.openxmlformats.org/officeDocument/2006/relationships/tags" Target="../tags/tag113.xml"/><Relationship Id="rId23" Type="http://schemas.openxmlformats.org/officeDocument/2006/relationships/slideLayout" Target="../slideLayouts/slideLayout2.xml"/><Relationship Id="rId10" Type="http://schemas.openxmlformats.org/officeDocument/2006/relationships/tags" Target="../tags/tag108.xml"/><Relationship Id="rId19" Type="http://schemas.openxmlformats.org/officeDocument/2006/relationships/tags" Target="../tags/tag117.xml"/><Relationship Id="rId4" Type="http://schemas.openxmlformats.org/officeDocument/2006/relationships/tags" Target="../tags/tag102.xml"/><Relationship Id="rId9" Type="http://schemas.openxmlformats.org/officeDocument/2006/relationships/tags" Target="../tags/tag107.xml"/><Relationship Id="rId14" Type="http://schemas.openxmlformats.org/officeDocument/2006/relationships/tags" Target="../tags/tag112.xml"/><Relationship Id="rId22" Type="http://schemas.openxmlformats.org/officeDocument/2006/relationships/tags" Target="../tags/tag12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youtu.be/1dXkmgkYuEg"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owl.english.purdue.edu/owl/"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hyperlink" Target="http://www.physics.ohio-state.edu/~wilkins/writing/index.html" TargetMode="External"/></Relationships>
</file>

<file path=ppt/slides/_rels/slide106.xml.rels><?xml version="1.0" encoding="UTF-8" standalone="yes"?>
<Relationships xmlns="http://schemas.openxmlformats.org/package/2006/relationships"><Relationship Id="rId8" Type="http://schemas.openxmlformats.org/officeDocument/2006/relationships/hyperlink" Target="http://www.physics.ohio-state.edu/~wilkins/writing/index.html" TargetMode="External"/><Relationship Id="rId13" Type="http://schemas.openxmlformats.org/officeDocument/2006/relationships/hyperlink" Target="http://liwenbianji.com/" TargetMode="External"/><Relationship Id="rId3" Type="http://schemas.openxmlformats.org/officeDocument/2006/relationships/hyperlink" Target="http://www.elsevier.com/wps/find/intro.cws_home/ethical_guidelines" TargetMode="External"/><Relationship Id="rId7" Type="http://schemas.openxmlformats.org/officeDocument/2006/relationships/hyperlink" Target="http://owl.english.purdue.edu/owl/" TargetMode="External"/><Relationship Id="rId12" Type="http://schemas.openxmlformats.org/officeDocument/2006/relationships/hyperlink" Target="http://sparks.informatics.iupui.edu/" TargetMode="External"/><Relationship Id="rId2" Type="http://schemas.openxmlformats.org/officeDocument/2006/relationships/hyperlink" Target="http://www.stm-assoc.org/storage/Scientific_Publishing_in_Transition_White_Paper.pdf" TargetMode="External"/><Relationship Id="rId1" Type="http://schemas.openxmlformats.org/officeDocument/2006/relationships/slideLayout" Target="../slideLayouts/slideLayout7.xml"/><Relationship Id="rId6" Type="http://schemas.openxmlformats.org/officeDocument/2006/relationships/hyperlink" Target="http://www.onlineethics.org/" TargetMode="External"/><Relationship Id="rId11" Type="http://schemas.openxmlformats.org/officeDocument/2006/relationships/hyperlink" Target="http://www.gly.uga.edu/railsback/11111misc/ResearchEthics.html" TargetMode="External"/><Relationship Id="rId5" Type="http://schemas.openxmlformats.org/officeDocument/2006/relationships/hyperlink" Target="http://www.icmje.org/index.html" TargetMode="External"/><Relationship Id="rId15" Type="http://schemas.openxmlformats.org/officeDocument/2006/relationships/hyperlink" Target="http://www.ifcc.org/media/161822/IFCC%20Ethics%20in%20Science.pdf" TargetMode="External"/><Relationship Id="rId10" Type="http://schemas.openxmlformats.org/officeDocument/2006/relationships/hyperlink" Target="http://dor.umc.edu/ARCHIVES/WritingandpublishingaresearcharticleAdair.ppt" TargetMode="External"/><Relationship Id="rId4" Type="http://schemas.openxmlformats.org/officeDocument/2006/relationships/hyperlink" Target="http://www.publicationethics.org.uk/guidelines" TargetMode="External"/><Relationship Id="rId9" Type="http://schemas.openxmlformats.org/officeDocument/2006/relationships/hyperlink" Target="http://www.pri.univie.ac.at/~derntl/papers/meth-se.pdf" TargetMode="External"/><Relationship Id="rId14" Type="http://schemas.openxmlformats.org/officeDocument/2006/relationships/hyperlink" Target="http://www.edanzediting.com/english.html" TargetMode="External"/></Relationships>
</file>

<file path=ppt/slides/_rels/slide10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13" name="Picture 9" descr="cell"/>
          <p:cNvPicPr>
            <a:picLocks noChangeAspect="1" noChangeArrowheads="1"/>
          </p:cNvPicPr>
          <p:nvPr/>
        </p:nvPicPr>
        <p:blipFill>
          <a:blip r:embed="rId3" cstate="print"/>
          <a:srcRect/>
          <a:stretch>
            <a:fillRect/>
          </a:stretch>
        </p:blipFill>
        <p:spPr bwMode="auto">
          <a:xfrm>
            <a:off x="5352350" y="3824666"/>
            <a:ext cx="969361" cy="1261683"/>
          </a:xfrm>
          <a:prstGeom prst="rect">
            <a:avLst/>
          </a:prstGeom>
          <a:noFill/>
        </p:spPr>
      </p:pic>
      <p:sp>
        <p:nvSpPr>
          <p:cNvPr id="123908" name="Rectangle 2"/>
          <p:cNvSpPr>
            <a:spLocks noGrp="1" noChangeArrowheads="1"/>
          </p:cNvSpPr>
          <p:nvPr>
            <p:ph type="ctrTitle" idx="4294967295"/>
          </p:nvPr>
        </p:nvSpPr>
        <p:spPr>
          <a:xfrm>
            <a:off x="539750" y="1001713"/>
            <a:ext cx="8077200" cy="2516187"/>
          </a:xfrm>
        </p:spPr>
        <p:txBody>
          <a:bodyPr/>
          <a:lstStyle/>
          <a:p>
            <a:pPr algn="ctr" eaLnBrk="1" hangingPunct="1"/>
            <a:r>
              <a:rPr lang="en-US" sz="3800" dirty="0" smtClean="0">
                <a:solidFill>
                  <a:srgbClr val="FFFFFF"/>
                </a:solidFill>
                <a:effectLst>
                  <a:outerShdw blurRad="38100" dist="38100" dir="2700000" algn="tl">
                    <a:srgbClr val="000000">
                      <a:alpha val="43137"/>
                    </a:srgbClr>
                  </a:outerShdw>
                </a:effectLst>
              </a:rPr>
              <a:t>How to Write Great Papers</a:t>
            </a:r>
            <a:br>
              <a:rPr lang="en-US" sz="3800" dirty="0" smtClean="0">
                <a:solidFill>
                  <a:srgbClr val="FFFFFF"/>
                </a:solidFill>
                <a:effectLst>
                  <a:outerShdw blurRad="38100" dist="38100" dir="2700000" algn="tl">
                    <a:srgbClr val="000000">
                      <a:alpha val="43137"/>
                    </a:srgbClr>
                  </a:outerShdw>
                </a:effectLst>
              </a:rPr>
            </a:br>
            <a:r>
              <a:rPr lang="en-US" sz="1800" dirty="0" smtClean="0">
                <a:solidFill>
                  <a:srgbClr val="FFFFFF"/>
                </a:solidFill>
                <a:effectLst>
                  <a:outerShdw blurRad="38100" dist="38100" dir="2700000" algn="tl">
                    <a:srgbClr val="000000">
                      <a:alpha val="43137"/>
                    </a:srgbClr>
                  </a:outerShdw>
                </a:effectLst>
              </a:rPr>
              <a:t>     </a:t>
            </a:r>
            <a:br>
              <a:rPr lang="en-US" sz="1800" dirty="0" smtClean="0">
                <a:solidFill>
                  <a:srgbClr val="FFFFFF"/>
                </a:solidFill>
                <a:effectLst>
                  <a:outerShdw blurRad="38100" dist="38100" dir="2700000" algn="tl">
                    <a:srgbClr val="000000">
                      <a:alpha val="43137"/>
                    </a:srgbClr>
                  </a:outerShdw>
                </a:effectLst>
              </a:rPr>
            </a:br>
            <a:r>
              <a:rPr lang="en-US" sz="3000" i="1" dirty="0" smtClean="0">
                <a:solidFill>
                  <a:srgbClr val="FFFFFF"/>
                </a:solidFill>
                <a:effectLst>
                  <a:outerShdw blurRad="38100" dist="38100" dir="2700000" algn="tl">
                    <a:srgbClr val="000000">
                      <a:alpha val="43137"/>
                    </a:srgbClr>
                  </a:outerShdw>
                </a:effectLst>
              </a:rPr>
              <a:t>From title to references</a:t>
            </a:r>
            <a:br>
              <a:rPr lang="en-US" sz="3000" i="1" dirty="0" smtClean="0">
                <a:solidFill>
                  <a:srgbClr val="FFFFFF"/>
                </a:solidFill>
                <a:effectLst>
                  <a:outerShdw blurRad="38100" dist="38100" dir="2700000" algn="tl">
                    <a:srgbClr val="000000">
                      <a:alpha val="43137"/>
                    </a:srgbClr>
                  </a:outerShdw>
                </a:effectLst>
              </a:rPr>
            </a:br>
            <a:r>
              <a:rPr lang="en-US" sz="3000" i="1" dirty="0" smtClean="0">
                <a:solidFill>
                  <a:srgbClr val="FFFFFF"/>
                </a:solidFill>
                <a:effectLst>
                  <a:outerShdw blurRad="38100" dist="38100" dir="2700000" algn="tl">
                    <a:srgbClr val="000000">
                      <a:alpha val="43137"/>
                    </a:srgbClr>
                  </a:outerShdw>
                </a:effectLst>
              </a:rPr>
              <a:t>From</a:t>
            </a:r>
            <a:r>
              <a:rPr lang="en-US" sz="3800" i="1" dirty="0" smtClean="0">
                <a:solidFill>
                  <a:srgbClr val="FFFFFF"/>
                </a:solidFill>
                <a:effectLst>
                  <a:outerShdw blurRad="38100" dist="38100" dir="2700000" algn="tl">
                    <a:srgbClr val="000000">
                      <a:alpha val="43137"/>
                    </a:srgbClr>
                  </a:outerShdw>
                </a:effectLst>
              </a:rPr>
              <a:t> </a:t>
            </a:r>
            <a:r>
              <a:rPr lang="en-US" sz="3000" i="1" dirty="0" smtClean="0">
                <a:solidFill>
                  <a:srgbClr val="FFFFFF"/>
                </a:solidFill>
                <a:effectLst>
                  <a:outerShdw blurRad="38100" dist="38100" dir="2700000" algn="tl">
                    <a:srgbClr val="000000">
                      <a:alpha val="43137"/>
                    </a:srgbClr>
                  </a:outerShdw>
                </a:effectLst>
              </a:rPr>
              <a:t>submission to acceptance</a:t>
            </a:r>
            <a:r>
              <a:rPr lang="en-US" sz="3800" dirty="0" smtClean="0">
                <a:solidFill>
                  <a:srgbClr val="FFFFFF"/>
                </a:solidFill>
                <a:effectLst>
                  <a:outerShdw blurRad="38100" dist="38100" dir="2700000" algn="tl">
                    <a:srgbClr val="000000">
                      <a:alpha val="43137"/>
                    </a:srgbClr>
                  </a:outerShdw>
                </a:effectLst>
              </a:rPr>
              <a:t> </a:t>
            </a:r>
          </a:p>
        </p:txBody>
      </p:sp>
      <p:sp>
        <p:nvSpPr>
          <p:cNvPr id="123909" name="Text Box 3"/>
          <p:cNvSpPr txBox="1">
            <a:spLocks noChangeArrowheads="1"/>
          </p:cNvSpPr>
          <p:nvPr/>
        </p:nvSpPr>
        <p:spPr bwMode="auto">
          <a:xfrm>
            <a:off x="163773" y="5086349"/>
            <a:ext cx="7432415" cy="1513107"/>
          </a:xfrm>
          <a:prstGeom prst="rect">
            <a:avLst/>
          </a:prstGeom>
          <a:noFill/>
          <a:ln w="9525">
            <a:noFill/>
            <a:miter lim="800000"/>
            <a:headEnd/>
            <a:tailEnd/>
          </a:ln>
        </p:spPr>
        <p:txBody>
          <a:bodyPr/>
          <a:lstStyle/>
          <a:p>
            <a:pPr>
              <a:tabLst>
                <a:tab pos="1527175" algn="l"/>
              </a:tabLst>
            </a:pPr>
            <a:r>
              <a:rPr lang="en-GB" sz="1600" dirty="0">
                <a:solidFill>
                  <a:srgbClr val="32323D"/>
                </a:solidFill>
                <a:latin typeface="Calibri" pitchFamily="34" charset="0"/>
                <a:cs typeface="Calibri" pitchFamily="34" charset="0"/>
              </a:rPr>
              <a:t>Presented by</a:t>
            </a:r>
            <a:r>
              <a:rPr lang="en-GB" sz="1600" dirty="0" smtClean="0">
                <a:solidFill>
                  <a:srgbClr val="32323D"/>
                </a:solidFill>
                <a:latin typeface="Calibri" pitchFamily="34" charset="0"/>
                <a:cs typeface="Calibri" pitchFamily="34" charset="0"/>
              </a:rPr>
              <a:t>:  	</a:t>
            </a:r>
            <a:r>
              <a:rPr lang="en-GB" sz="1600" b="0" dirty="0" smtClean="0">
                <a:solidFill>
                  <a:srgbClr val="32323D"/>
                </a:solidFill>
                <a:latin typeface="Calibri" pitchFamily="34" charset="0"/>
                <a:cs typeface="Calibri" pitchFamily="34" charset="0"/>
              </a:rPr>
              <a:t>Monique Lamine</a:t>
            </a:r>
          </a:p>
          <a:p>
            <a:pPr>
              <a:tabLst>
                <a:tab pos="1527175" algn="l"/>
              </a:tabLst>
            </a:pPr>
            <a:r>
              <a:rPr lang="en-GB" sz="1600" b="0" dirty="0" smtClean="0">
                <a:solidFill>
                  <a:srgbClr val="32323D"/>
                </a:solidFill>
                <a:latin typeface="Calibri" pitchFamily="34" charset="0"/>
                <a:cs typeface="Calibri" pitchFamily="34" charset="0"/>
              </a:rPr>
              <a:t>	Director Contract Publishing</a:t>
            </a:r>
          </a:p>
          <a:p>
            <a:pPr>
              <a:tabLst>
                <a:tab pos="1527175" algn="l"/>
              </a:tabLst>
            </a:pPr>
            <a:r>
              <a:rPr lang="en-GB" sz="1600" b="0" dirty="0">
                <a:solidFill>
                  <a:srgbClr val="32323D"/>
                </a:solidFill>
                <a:latin typeface="Calibri" pitchFamily="34" charset="0"/>
                <a:cs typeface="Calibri" pitchFamily="34" charset="0"/>
              </a:rPr>
              <a:t>	</a:t>
            </a:r>
            <a:r>
              <a:rPr lang="en-GB" sz="1600" b="0" dirty="0" smtClean="0">
                <a:solidFill>
                  <a:srgbClr val="32323D"/>
                </a:solidFill>
                <a:latin typeface="Calibri" pitchFamily="34" charset="0"/>
                <a:cs typeface="Calibri" pitchFamily="34" charset="0"/>
              </a:rPr>
              <a:t>Innovation &amp; Publishing Development</a:t>
            </a:r>
          </a:p>
          <a:p>
            <a:pPr>
              <a:tabLst>
                <a:tab pos="1527175" algn="l"/>
              </a:tabLst>
            </a:pPr>
            <a:r>
              <a:rPr lang="en-GB" sz="1600" b="0" dirty="0" smtClean="0">
                <a:solidFill>
                  <a:srgbClr val="32323D"/>
                </a:solidFill>
                <a:latin typeface="Calibri" pitchFamily="34" charset="0"/>
                <a:cs typeface="Calibri" pitchFamily="34" charset="0"/>
              </a:rPr>
              <a:t>	</a:t>
            </a:r>
            <a:r>
              <a:rPr lang="en-GB" sz="1600" b="0" dirty="0" err="1" smtClean="0">
                <a:solidFill>
                  <a:srgbClr val="32323D"/>
                </a:solidFill>
                <a:latin typeface="Calibri" pitchFamily="34" charset="0"/>
                <a:cs typeface="Calibri" pitchFamily="34" charset="0"/>
              </a:rPr>
              <a:t>STMjournals</a:t>
            </a:r>
            <a:r>
              <a:rPr lang="en-GB" sz="1600" b="0" dirty="0" smtClean="0">
                <a:solidFill>
                  <a:srgbClr val="32323D"/>
                </a:solidFill>
                <a:latin typeface="Calibri" pitchFamily="34" charset="0"/>
                <a:cs typeface="Calibri" pitchFamily="34" charset="0"/>
              </a:rPr>
              <a:t>	</a:t>
            </a:r>
          </a:p>
          <a:p>
            <a:pPr>
              <a:tabLst>
                <a:tab pos="1527175" algn="l"/>
              </a:tabLst>
            </a:pPr>
            <a:r>
              <a:rPr lang="en-GB" sz="1600" b="0" dirty="0">
                <a:solidFill>
                  <a:srgbClr val="32323D"/>
                </a:solidFill>
                <a:latin typeface="Calibri" pitchFamily="34" charset="0"/>
                <a:cs typeface="Calibri" pitchFamily="34" charset="0"/>
              </a:rPr>
              <a:t>	</a:t>
            </a:r>
            <a:r>
              <a:rPr lang="en-GB" sz="1600" b="0" dirty="0" smtClean="0">
                <a:solidFill>
                  <a:srgbClr val="32323D"/>
                </a:solidFill>
                <a:latin typeface="Calibri" pitchFamily="34" charset="0"/>
                <a:cs typeface="Calibri" pitchFamily="34" charset="0"/>
              </a:rPr>
              <a:t>	</a:t>
            </a:r>
            <a:endParaRPr lang="en-GB" sz="1600" b="0" dirty="0">
              <a:solidFill>
                <a:srgbClr val="32323D"/>
              </a:solidFill>
              <a:latin typeface="Calibri" pitchFamily="34" charset="0"/>
              <a:cs typeface="Calibri" pitchFamily="34" charset="0"/>
            </a:endParaRPr>
          </a:p>
        </p:txBody>
      </p:sp>
      <p:pic>
        <p:nvPicPr>
          <p:cNvPr id="15" name="Picture 14" descr="science.gif"/>
          <p:cNvPicPr>
            <a:picLocks noChangeAspect="1"/>
          </p:cNvPicPr>
          <p:nvPr/>
        </p:nvPicPr>
        <p:blipFill>
          <a:blip r:embed="rId4" cstate="print"/>
          <a:stretch>
            <a:fillRect/>
          </a:stretch>
        </p:blipFill>
        <p:spPr>
          <a:xfrm>
            <a:off x="5954652" y="4455507"/>
            <a:ext cx="951170" cy="1209821"/>
          </a:xfrm>
          <a:prstGeom prst="rect">
            <a:avLst/>
          </a:prstGeom>
        </p:spPr>
      </p:pic>
      <p:pic>
        <p:nvPicPr>
          <p:cNvPr id="16" name="Picture 7" descr="cover_nature"/>
          <p:cNvPicPr>
            <a:picLocks noChangeAspect="1" noChangeArrowheads="1"/>
          </p:cNvPicPr>
          <p:nvPr/>
        </p:nvPicPr>
        <p:blipFill>
          <a:blip r:embed="rId5" cstate="print"/>
          <a:srcRect/>
          <a:stretch>
            <a:fillRect/>
          </a:stretch>
        </p:blipFill>
        <p:spPr bwMode="auto">
          <a:xfrm>
            <a:off x="6356547" y="5274588"/>
            <a:ext cx="1098550" cy="1465262"/>
          </a:xfrm>
          <a:prstGeom prst="rect">
            <a:avLst/>
          </a:prstGeom>
          <a:noFill/>
          <a:ln w="9525">
            <a:solidFill>
              <a:schemeClr val="tx1"/>
            </a:solidFill>
            <a:miter lim="800000"/>
            <a:headEnd/>
            <a:tailEnd/>
          </a:ln>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dirty="0" smtClean="0">
                <a:effectLst>
                  <a:outerShdw blurRad="38100" dist="38100" dir="2700000" algn="tl">
                    <a:srgbClr val="000000">
                      <a:alpha val="43137"/>
                    </a:srgbClr>
                  </a:outerShdw>
                </a:effectLst>
              </a:rPr>
              <a:t>Workshop Outline</a:t>
            </a:r>
          </a:p>
        </p:txBody>
      </p:sp>
      <p:sp>
        <p:nvSpPr>
          <p:cNvPr id="4099" name="Content Placeholder 2"/>
          <p:cNvSpPr>
            <a:spLocks noGrp="1"/>
          </p:cNvSpPr>
          <p:nvPr>
            <p:ph idx="1"/>
          </p:nvPr>
        </p:nvSpPr>
        <p:spPr>
          <a:xfrm>
            <a:off x="779060" y="1459173"/>
            <a:ext cx="7315200" cy="4724400"/>
          </a:xfrm>
        </p:spPr>
        <p:txBody>
          <a:bodyPr/>
          <a:lstStyle/>
          <a:p>
            <a:pPr>
              <a:buClr>
                <a:srgbClr val="FF9900"/>
              </a:buClr>
            </a:pPr>
            <a:r>
              <a:rPr lang="en-GB" dirty="0" smtClean="0"/>
              <a:t>Trends in publishing</a:t>
            </a:r>
          </a:p>
          <a:p>
            <a:pPr>
              <a:buClr>
                <a:srgbClr val="FF9900"/>
              </a:buClr>
            </a:pPr>
            <a:r>
              <a:rPr lang="en-GB" dirty="0" smtClean="0"/>
              <a:t>How to </a:t>
            </a:r>
            <a:r>
              <a:rPr lang="en-GB" dirty="0"/>
              <a:t>get published</a:t>
            </a:r>
          </a:p>
          <a:p>
            <a:pPr lvl="1">
              <a:buClr>
                <a:srgbClr val="FF9900"/>
              </a:buClr>
            </a:pPr>
            <a:r>
              <a:rPr lang="en-GB" sz="2400" dirty="0" smtClean="0"/>
              <a:t>Before you start</a:t>
            </a:r>
          </a:p>
          <a:p>
            <a:pPr lvl="1">
              <a:buClr>
                <a:srgbClr val="FF9900"/>
              </a:buClr>
            </a:pPr>
            <a:r>
              <a:rPr lang="en-GB" sz="2400" dirty="0" smtClean="0"/>
              <a:t>Select your audience</a:t>
            </a:r>
          </a:p>
          <a:p>
            <a:pPr lvl="1">
              <a:buClr>
                <a:srgbClr val="FF9900"/>
              </a:buClr>
            </a:pPr>
            <a:r>
              <a:rPr lang="en-GB" sz="2400" dirty="0" smtClean="0"/>
              <a:t>Tips for language</a:t>
            </a:r>
          </a:p>
          <a:p>
            <a:pPr lvl="1">
              <a:buClr>
                <a:srgbClr val="FF9900"/>
              </a:buClr>
            </a:pPr>
            <a:r>
              <a:rPr lang="en-GB" sz="2400" dirty="0" smtClean="0"/>
              <a:t>The article structure</a:t>
            </a:r>
          </a:p>
          <a:p>
            <a:pPr>
              <a:buClr>
                <a:srgbClr val="FF9900"/>
              </a:buClr>
            </a:pPr>
            <a:r>
              <a:rPr lang="en-GB" dirty="0" smtClean="0"/>
              <a:t>The review and editorial process</a:t>
            </a:r>
          </a:p>
          <a:p>
            <a:pPr>
              <a:buClr>
                <a:srgbClr val="FF9900"/>
              </a:buClr>
            </a:pPr>
            <a:r>
              <a:rPr lang="en-GB" dirty="0" smtClean="0"/>
              <a:t>What not to do... (author ethics)</a:t>
            </a:r>
          </a:p>
          <a:p>
            <a:pPr>
              <a:buClr>
                <a:srgbClr val="FF9900"/>
              </a:buClr>
            </a:pPr>
            <a:endParaRPr lang="en-GB" sz="2400" dirty="0" smtClean="0"/>
          </a:p>
          <a:p>
            <a:endParaRPr lang="en-GB" sz="2400" dirty="0" smtClean="0"/>
          </a:p>
          <a:p>
            <a:endParaRPr lang="en-GB" sz="2400" dirty="0" smtClean="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510363" y="304799"/>
            <a:ext cx="11805684" cy="685800"/>
          </a:xfrm>
        </p:spPr>
        <p:txBody>
          <a:bodyPr/>
          <a:lstStyle/>
          <a:p>
            <a:r>
              <a:rPr lang="en-GB" dirty="0">
                <a:effectLst>
                  <a:outerShdw blurRad="38100" dist="38100" dir="2700000" algn="tl">
                    <a:srgbClr val="000000">
                      <a:alpha val="43137"/>
                    </a:srgbClr>
                  </a:outerShdw>
                </a:effectLst>
                <a:ea typeface="宋体" pitchFamily="2" charset="-122"/>
              </a:rPr>
              <a:t>Today’s research environment</a:t>
            </a:r>
            <a:endParaRPr lang="en-US" dirty="0">
              <a:effectLst>
                <a:outerShdw blurRad="38100" dist="38100" dir="2700000" algn="tl">
                  <a:srgbClr val="000000">
                    <a:alpha val="43137"/>
                  </a:srgbClr>
                </a:outerShdw>
              </a:effectLst>
              <a:ea typeface="宋体" pitchFamily="2" charset="-122"/>
            </a:endParaRPr>
          </a:p>
        </p:txBody>
      </p:sp>
      <p:pic>
        <p:nvPicPr>
          <p:cNvPr id="75780" name="Picture 5">
            <a:hlinkClick r:id="rId2" action="ppaction://hlinkfile"/>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2738" y="1235870"/>
            <a:ext cx="6908871" cy="4523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Isosceles Triangle 5">
            <a:hlinkClick r:id="rId4"/>
          </p:cNvPr>
          <p:cNvSpPr/>
          <p:nvPr/>
        </p:nvSpPr>
        <p:spPr>
          <a:xfrm rot="5400000">
            <a:off x="4266567" y="2985551"/>
            <a:ext cx="726081" cy="604867"/>
          </a:xfrm>
          <a:prstGeom prst="triangle">
            <a:avLst/>
          </a:prstGeom>
          <a:ln/>
        </p:spPr>
        <p:style>
          <a:lnRef idx="0">
            <a:schemeClr val="accent6"/>
          </a:lnRef>
          <a:fillRef idx="3">
            <a:schemeClr val="accent6"/>
          </a:fillRef>
          <a:effectRef idx="3">
            <a:schemeClr val="accent6"/>
          </a:effectRef>
          <a:fontRef idx="minor">
            <a:schemeClr val="lt1"/>
          </a:fontRef>
        </p:style>
        <p:txBody>
          <a:bodyPr anchor="ctr"/>
          <a:lstStyle/>
          <a:p>
            <a:pPr>
              <a:defRPr/>
            </a:pPr>
            <a:endParaRPr lang="en-US" sz="1100" dirty="0" err="1">
              <a:solidFill>
                <a:schemeClr val="tx1"/>
              </a:solidFill>
            </a:endParaRPr>
          </a:p>
        </p:txBody>
      </p:sp>
      <p:sp>
        <p:nvSpPr>
          <p:cNvPr id="7" name="TextBox 6"/>
          <p:cNvSpPr txBox="1"/>
          <p:nvPr/>
        </p:nvSpPr>
        <p:spPr>
          <a:xfrm>
            <a:off x="1361672" y="5887216"/>
            <a:ext cx="5184775" cy="830262"/>
          </a:xfrm>
          <a:prstGeom prst="rect">
            <a:avLst/>
          </a:prstGeom>
          <a:noFill/>
        </p:spPr>
        <p:txBody>
          <a:bodyPr>
            <a:spAutoFit/>
          </a:bodyPr>
          <a:lstStyle/>
          <a:p>
            <a:pPr algn="r">
              <a:defRPr/>
            </a:pPr>
            <a:r>
              <a:rPr lang="en-GB" sz="1600" dirty="0">
                <a:latin typeface="Calibri" pitchFamily="34" charset="0"/>
                <a:cs typeface="Calibri" pitchFamily="34" charset="0"/>
              </a:rPr>
              <a:t>...where the young researchers need guidance.</a:t>
            </a:r>
          </a:p>
          <a:p>
            <a:pPr algn="r">
              <a:defRPr/>
            </a:pPr>
            <a:endParaRPr lang="en-GB" sz="1600" dirty="0">
              <a:latin typeface="Calibri" pitchFamily="34" charset="0"/>
              <a:cs typeface="Calibri" pitchFamily="34" charset="0"/>
            </a:endParaRPr>
          </a:p>
          <a:p>
            <a:pPr algn="r">
              <a:defRPr/>
            </a:pPr>
            <a:endParaRPr lang="en-US" sz="1600" dirty="0">
              <a:latin typeface="Calibri" pitchFamily="34" charset="0"/>
              <a:cs typeface="Calibri" pitchFamily="34" charset="0"/>
            </a:endParaRPr>
          </a:p>
        </p:txBody>
      </p:sp>
    </p:spTree>
    <p:extLst>
      <p:ext uri="{BB962C8B-B14F-4D97-AF65-F5344CB8AC3E}">
        <p14:creationId xmlns:p14="http://schemas.microsoft.com/office/powerpoint/2010/main" val="2837553135"/>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p:cNvGrpSpPr>
            <a:grpSpLocks noChangeAspect="1"/>
          </p:cNvGrpSpPr>
          <p:nvPr/>
        </p:nvGrpSpPr>
        <p:grpSpPr bwMode="auto">
          <a:xfrm>
            <a:off x="273468" y="1141358"/>
            <a:ext cx="8136318" cy="5153934"/>
            <a:chOff x="398" y="953"/>
            <a:chExt cx="4822" cy="2794"/>
          </a:xfrm>
        </p:grpSpPr>
        <p:grpSp>
          <p:nvGrpSpPr>
            <p:cNvPr id="7" name="Group 4"/>
            <p:cNvGrpSpPr>
              <a:grpSpLocks/>
            </p:cNvGrpSpPr>
            <p:nvPr/>
          </p:nvGrpSpPr>
          <p:grpSpPr bwMode="auto">
            <a:xfrm>
              <a:off x="987" y="953"/>
              <a:ext cx="4233" cy="2362"/>
              <a:chOff x="987" y="953"/>
              <a:chExt cx="4233" cy="2362"/>
            </a:xfrm>
          </p:grpSpPr>
          <p:sp>
            <p:nvSpPr>
              <p:cNvPr id="37" name="Rectangle 5"/>
              <p:cNvSpPr>
                <a:spLocks noChangeArrowheads="1"/>
              </p:cNvSpPr>
              <p:nvPr/>
            </p:nvSpPr>
            <p:spPr bwMode="auto">
              <a:xfrm>
                <a:off x="1023" y="953"/>
                <a:ext cx="4179" cy="2326"/>
              </a:xfrm>
              <a:prstGeom prst="rect">
                <a:avLst/>
              </a:prstGeom>
              <a:solidFill>
                <a:srgbClr val="CCFFFF"/>
              </a:solidFill>
              <a:ln w="9525">
                <a:noFill/>
                <a:miter lim="800000"/>
                <a:headEnd/>
                <a:tailEnd/>
              </a:ln>
            </p:spPr>
            <p:txBody>
              <a:bodyPr/>
              <a:lstStyle/>
              <a:p>
                <a:endParaRPr lang="en-US"/>
              </a:p>
            </p:txBody>
          </p:sp>
          <p:sp>
            <p:nvSpPr>
              <p:cNvPr id="38" name="Line 6"/>
              <p:cNvSpPr>
                <a:spLocks noChangeShapeType="1"/>
              </p:cNvSpPr>
              <p:nvPr/>
            </p:nvSpPr>
            <p:spPr bwMode="auto">
              <a:xfrm>
                <a:off x="1023" y="2347"/>
                <a:ext cx="4179" cy="0"/>
              </a:xfrm>
              <a:prstGeom prst="line">
                <a:avLst/>
              </a:prstGeom>
              <a:noFill/>
              <a:ln w="0">
                <a:solidFill>
                  <a:srgbClr val="000000"/>
                </a:solidFill>
                <a:round/>
                <a:headEnd/>
                <a:tailEnd/>
              </a:ln>
            </p:spPr>
            <p:txBody>
              <a:bodyPr/>
              <a:lstStyle/>
              <a:p>
                <a:endParaRPr lang="en-GB"/>
              </a:p>
            </p:txBody>
          </p:sp>
          <p:sp>
            <p:nvSpPr>
              <p:cNvPr id="39" name="Line 7"/>
              <p:cNvSpPr>
                <a:spLocks noChangeShapeType="1"/>
              </p:cNvSpPr>
              <p:nvPr/>
            </p:nvSpPr>
            <p:spPr bwMode="auto">
              <a:xfrm>
                <a:off x="1023" y="1415"/>
                <a:ext cx="4179" cy="0"/>
              </a:xfrm>
              <a:prstGeom prst="line">
                <a:avLst/>
              </a:prstGeom>
              <a:noFill/>
              <a:ln w="0">
                <a:solidFill>
                  <a:srgbClr val="000000"/>
                </a:solidFill>
                <a:round/>
                <a:headEnd/>
                <a:tailEnd/>
              </a:ln>
            </p:spPr>
            <p:txBody>
              <a:bodyPr/>
              <a:lstStyle/>
              <a:p>
                <a:endParaRPr lang="en-GB"/>
              </a:p>
            </p:txBody>
          </p:sp>
          <p:sp>
            <p:nvSpPr>
              <p:cNvPr id="40" name="Rectangle 8"/>
              <p:cNvSpPr>
                <a:spLocks noChangeArrowheads="1"/>
              </p:cNvSpPr>
              <p:nvPr/>
            </p:nvSpPr>
            <p:spPr bwMode="auto">
              <a:xfrm>
                <a:off x="1023" y="953"/>
                <a:ext cx="4179" cy="2326"/>
              </a:xfrm>
              <a:prstGeom prst="rect">
                <a:avLst/>
              </a:prstGeom>
              <a:noFill/>
              <a:ln w="0">
                <a:solidFill>
                  <a:srgbClr val="000000"/>
                </a:solidFill>
                <a:miter lim="800000"/>
                <a:headEnd/>
                <a:tailEnd/>
              </a:ln>
            </p:spPr>
            <p:txBody>
              <a:bodyPr/>
              <a:lstStyle/>
              <a:p>
                <a:endParaRPr lang="en-US"/>
              </a:p>
            </p:txBody>
          </p:sp>
          <p:sp>
            <p:nvSpPr>
              <p:cNvPr id="41" name="Line 9"/>
              <p:cNvSpPr>
                <a:spLocks noChangeShapeType="1"/>
              </p:cNvSpPr>
              <p:nvPr/>
            </p:nvSpPr>
            <p:spPr bwMode="auto">
              <a:xfrm>
                <a:off x="1023" y="953"/>
                <a:ext cx="0" cy="2326"/>
              </a:xfrm>
              <a:prstGeom prst="line">
                <a:avLst/>
              </a:prstGeom>
              <a:noFill/>
              <a:ln w="0">
                <a:solidFill>
                  <a:srgbClr val="000000"/>
                </a:solidFill>
                <a:round/>
                <a:headEnd/>
                <a:tailEnd/>
              </a:ln>
            </p:spPr>
            <p:txBody>
              <a:bodyPr/>
              <a:lstStyle/>
              <a:p>
                <a:endParaRPr lang="en-GB"/>
              </a:p>
            </p:txBody>
          </p:sp>
          <p:sp>
            <p:nvSpPr>
              <p:cNvPr id="42" name="Line 10"/>
              <p:cNvSpPr>
                <a:spLocks noChangeShapeType="1"/>
              </p:cNvSpPr>
              <p:nvPr/>
            </p:nvSpPr>
            <p:spPr bwMode="auto">
              <a:xfrm>
                <a:off x="987" y="3279"/>
                <a:ext cx="36" cy="0"/>
              </a:xfrm>
              <a:prstGeom prst="line">
                <a:avLst/>
              </a:prstGeom>
              <a:noFill/>
              <a:ln w="0">
                <a:solidFill>
                  <a:srgbClr val="000000"/>
                </a:solidFill>
                <a:round/>
                <a:headEnd/>
                <a:tailEnd/>
              </a:ln>
            </p:spPr>
            <p:txBody>
              <a:bodyPr/>
              <a:lstStyle/>
              <a:p>
                <a:endParaRPr lang="en-GB"/>
              </a:p>
            </p:txBody>
          </p:sp>
          <p:sp>
            <p:nvSpPr>
              <p:cNvPr id="43" name="Line 11"/>
              <p:cNvSpPr>
                <a:spLocks noChangeShapeType="1"/>
              </p:cNvSpPr>
              <p:nvPr/>
            </p:nvSpPr>
            <p:spPr bwMode="auto">
              <a:xfrm>
                <a:off x="987" y="2347"/>
                <a:ext cx="36" cy="0"/>
              </a:xfrm>
              <a:prstGeom prst="line">
                <a:avLst/>
              </a:prstGeom>
              <a:noFill/>
              <a:ln w="0">
                <a:solidFill>
                  <a:srgbClr val="000000"/>
                </a:solidFill>
                <a:round/>
                <a:headEnd/>
                <a:tailEnd/>
              </a:ln>
            </p:spPr>
            <p:txBody>
              <a:bodyPr/>
              <a:lstStyle/>
              <a:p>
                <a:endParaRPr lang="en-GB"/>
              </a:p>
            </p:txBody>
          </p:sp>
          <p:sp>
            <p:nvSpPr>
              <p:cNvPr id="44" name="Line 12"/>
              <p:cNvSpPr>
                <a:spLocks noChangeShapeType="1"/>
              </p:cNvSpPr>
              <p:nvPr/>
            </p:nvSpPr>
            <p:spPr bwMode="auto">
              <a:xfrm>
                <a:off x="987" y="1415"/>
                <a:ext cx="36" cy="0"/>
              </a:xfrm>
              <a:prstGeom prst="line">
                <a:avLst/>
              </a:prstGeom>
              <a:noFill/>
              <a:ln w="0">
                <a:solidFill>
                  <a:srgbClr val="000000"/>
                </a:solidFill>
                <a:round/>
                <a:headEnd/>
                <a:tailEnd/>
              </a:ln>
            </p:spPr>
            <p:txBody>
              <a:bodyPr/>
              <a:lstStyle/>
              <a:p>
                <a:endParaRPr lang="en-GB"/>
              </a:p>
            </p:txBody>
          </p:sp>
          <p:sp>
            <p:nvSpPr>
              <p:cNvPr id="45" name="Line 13"/>
              <p:cNvSpPr>
                <a:spLocks noChangeShapeType="1"/>
              </p:cNvSpPr>
              <p:nvPr/>
            </p:nvSpPr>
            <p:spPr bwMode="auto">
              <a:xfrm>
                <a:off x="1023" y="3279"/>
                <a:ext cx="4179" cy="0"/>
              </a:xfrm>
              <a:prstGeom prst="line">
                <a:avLst/>
              </a:prstGeom>
              <a:noFill/>
              <a:ln w="0">
                <a:solidFill>
                  <a:srgbClr val="000000"/>
                </a:solidFill>
                <a:round/>
                <a:headEnd/>
                <a:tailEnd/>
              </a:ln>
            </p:spPr>
            <p:txBody>
              <a:bodyPr/>
              <a:lstStyle/>
              <a:p>
                <a:endParaRPr lang="en-GB"/>
              </a:p>
            </p:txBody>
          </p:sp>
          <p:sp>
            <p:nvSpPr>
              <p:cNvPr id="46" name="Line 14"/>
              <p:cNvSpPr>
                <a:spLocks noChangeShapeType="1"/>
              </p:cNvSpPr>
              <p:nvPr/>
            </p:nvSpPr>
            <p:spPr bwMode="auto">
              <a:xfrm flipV="1">
                <a:off x="1023" y="3279"/>
                <a:ext cx="0" cy="36"/>
              </a:xfrm>
              <a:prstGeom prst="line">
                <a:avLst/>
              </a:prstGeom>
              <a:noFill/>
              <a:ln w="0">
                <a:solidFill>
                  <a:srgbClr val="000000"/>
                </a:solidFill>
                <a:round/>
                <a:headEnd/>
                <a:tailEnd/>
              </a:ln>
            </p:spPr>
            <p:txBody>
              <a:bodyPr/>
              <a:lstStyle/>
              <a:p>
                <a:endParaRPr lang="en-GB"/>
              </a:p>
            </p:txBody>
          </p:sp>
          <p:sp>
            <p:nvSpPr>
              <p:cNvPr id="47" name="Line 15"/>
              <p:cNvSpPr>
                <a:spLocks noChangeShapeType="1"/>
              </p:cNvSpPr>
              <p:nvPr/>
            </p:nvSpPr>
            <p:spPr bwMode="auto">
              <a:xfrm flipV="1">
                <a:off x="2272" y="3279"/>
                <a:ext cx="0" cy="36"/>
              </a:xfrm>
              <a:prstGeom prst="line">
                <a:avLst/>
              </a:prstGeom>
              <a:noFill/>
              <a:ln w="0">
                <a:solidFill>
                  <a:srgbClr val="000000"/>
                </a:solidFill>
                <a:round/>
                <a:headEnd/>
                <a:tailEnd/>
              </a:ln>
            </p:spPr>
            <p:txBody>
              <a:bodyPr/>
              <a:lstStyle/>
              <a:p>
                <a:endParaRPr lang="en-GB"/>
              </a:p>
            </p:txBody>
          </p:sp>
          <p:sp>
            <p:nvSpPr>
              <p:cNvPr id="48" name="Line 16"/>
              <p:cNvSpPr>
                <a:spLocks noChangeShapeType="1"/>
              </p:cNvSpPr>
              <p:nvPr/>
            </p:nvSpPr>
            <p:spPr bwMode="auto">
              <a:xfrm flipV="1">
                <a:off x="3521" y="3279"/>
                <a:ext cx="0" cy="36"/>
              </a:xfrm>
              <a:prstGeom prst="line">
                <a:avLst/>
              </a:prstGeom>
              <a:noFill/>
              <a:ln w="0">
                <a:solidFill>
                  <a:srgbClr val="000000"/>
                </a:solidFill>
                <a:round/>
                <a:headEnd/>
                <a:tailEnd/>
              </a:ln>
            </p:spPr>
            <p:txBody>
              <a:bodyPr/>
              <a:lstStyle/>
              <a:p>
                <a:endParaRPr lang="en-GB"/>
              </a:p>
            </p:txBody>
          </p:sp>
          <p:sp>
            <p:nvSpPr>
              <p:cNvPr id="49" name="Line 17"/>
              <p:cNvSpPr>
                <a:spLocks noChangeShapeType="1"/>
              </p:cNvSpPr>
              <p:nvPr/>
            </p:nvSpPr>
            <p:spPr bwMode="auto">
              <a:xfrm flipV="1">
                <a:off x="4764" y="3279"/>
                <a:ext cx="0" cy="36"/>
              </a:xfrm>
              <a:prstGeom prst="line">
                <a:avLst/>
              </a:prstGeom>
              <a:noFill/>
              <a:ln w="0">
                <a:solidFill>
                  <a:srgbClr val="000000"/>
                </a:solidFill>
                <a:round/>
                <a:headEnd/>
                <a:tailEnd/>
              </a:ln>
            </p:spPr>
            <p:txBody>
              <a:bodyPr/>
              <a:lstStyle/>
              <a:p>
                <a:endParaRPr lang="en-GB"/>
              </a:p>
            </p:txBody>
          </p:sp>
          <p:sp>
            <p:nvSpPr>
              <p:cNvPr id="50" name="Freeform 18"/>
              <p:cNvSpPr>
                <a:spLocks/>
              </p:cNvSpPr>
              <p:nvPr/>
            </p:nvSpPr>
            <p:spPr bwMode="auto">
              <a:xfrm>
                <a:off x="1005" y="326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51" name="Freeform 19"/>
              <p:cNvSpPr>
                <a:spLocks/>
              </p:cNvSpPr>
              <p:nvPr/>
            </p:nvSpPr>
            <p:spPr bwMode="auto">
              <a:xfrm>
                <a:off x="1444" y="326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52" name="Freeform 20"/>
              <p:cNvSpPr>
                <a:spLocks/>
              </p:cNvSpPr>
              <p:nvPr/>
            </p:nvSpPr>
            <p:spPr bwMode="auto">
              <a:xfrm>
                <a:off x="2254" y="304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53" name="Freeform 21"/>
              <p:cNvSpPr>
                <a:spLocks/>
              </p:cNvSpPr>
              <p:nvPr/>
            </p:nvSpPr>
            <p:spPr bwMode="auto">
              <a:xfrm>
                <a:off x="2380" y="304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54" name="Freeform 22"/>
              <p:cNvSpPr>
                <a:spLocks/>
              </p:cNvSpPr>
              <p:nvPr/>
            </p:nvSpPr>
            <p:spPr bwMode="auto">
              <a:xfrm>
                <a:off x="2500" y="298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55" name="Freeform 23"/>
              <p:cNvSpPr>
                <a:spLocks/>
              </p:cNvSpPr>
              <p:nvPr/>
            </p:nvSpPr>
            <p:spPr bwMode="auto">
              <a:xfrm>
                <a:off x="2566" y="286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56" name="Freeform 24"/>
              <p:cNvSpPr>
                <a:spLocks/>
              </p:cNvSpPr>
              <p:nvPr/>
            </p:nvSpPr>
            <p:spPr bwMode="auto">
              <a:xfrm>
                <a:off x="2626" y="2816"/>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57" name="Freeform 25"/>
              <p:cNvSpPr>
                <a:spLocks/>
              </p:cNvSpPr>
              <p:nvPr/>
            </p:nvSpPr>
            <p:spPr bwMode="auto">
              <a:xfrm>
                <a:off x="2686" y="2773"/>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58" name="Freeform 26"/>
              <p:cNvSpPr>
                <a:spLocks/>
              </p:cNvSpPr>
              <p:nvPr/>
            </p:nvSpPr>
            <p:spPr bwMode="auto">
              <a:xfrm>
                <a:off x="2752" y="276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59" name="Freeform 27"/>
              <p:cNvSpPr>
                <a:spLocks/>
              </p:cNvSpPr>
              <p:nvPr/>
            </p:nvSpPr>
            <p:spPr bwMode="auto">
              <a:xfrm>
                <a:off x="2812" y="274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60" name="Freeform 28"/>
              <p:cNvSpPr>
                <a:spLocks/>
              </p:cNvSpPr>
              <p:nvPr/>
            </p:nvSpPr>
            <p:spPr bwMode="auto">
              <a:xfrm>
                <a:off x="2879" y="271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61" name="Freeform 29"/>
              <p:cNvSpPr>
                <a:spLocks/>
              </p:cNvSpPr>
              <p:nvPr/>
            </p:nvSpPr>
            <p:spPr bwMode="auto">
              <a:xfrm>
                <a:off x="2939" y="2676"/>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62" name="Freeform 30"/>
              <p:cNvSpPr>
                <a:spLocks/>
              </p:cNvSpPr>
              <p:nvPr/>
            </p:nvSpPr>
            <p:spPr bwMode="auto">
              <a:xfrm>
                <a:off x="2999" y="262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63" name="Freeform 31"/>
              <p:cNvSpPr>
                <a:spLocks/>
              </p:cNvSpPr>
              <p:nvPr/>
            </p:nvSpPr>
            <p:spPr bwMode="auto">
              <a:xfrm>
                <a:off x="3065" y="2560"/>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64" name="Freeform 32"/>
              <p:cNvSpPr>
                <a:spLocks/>
              </p:cNvSpPr>
              <p:nvPr/>
            </p:nvSpPr>
            <p:spPr bwMode="auto">
              <a:xfrm>
                <a:off x="3125" y="2493"/>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65" name="Freeform 33"/>
              <p:cNvSpPr>
                <a:spLocks/>
              </p:cNvSpPr>
              <p:nvPr/>
            </p:nvSpPr>
            <p:spPr bwMode="auto">
              <a:xfrm>
                <a:off x="3191" y="245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66" name="Freeform 34"/>
              <p:cNvSpPr>
                <a:spLocks/>
              </p:cNvSpPr>
              <p:nvPr/>
            </p:nvSpPr>
            <p:spPr bwMode="auto">
              <a:xfrm>
                <a:off x="3251" y="240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67" name="Freeform 35"/>
              <p:cNvSpPr>
                <a:spLocks/>
              </p:cNvSpPr>
              <p:nvPr/>
            </p:nvSpPr>
            <p:spPr bwMode="auto">
              <a:xfrm>
                <a:off x="3311" y="2365"/>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68" name="Freeform 36"/>
              <p:cNvSpPr>
                <a:spLocks/>
              </p:cNvSpPr>
              <p:nvPr/>
            </p:nvSpPr>
            <p:spPr bwMode="auto">
              <a:xfrm>
                <a:off x="3377" y="233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69" name="Freeform 37"/>
              <p:cNvSpPr>
                <a:spLocks/>
              </p:cNvSpPr>
              <p:nvPr/>
            </p:nvSpPr>
            <p:spPr bwMode="auto">
              <a:xfrm>
                <a:off x="3437" y="231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70" name="Freeform 38"/>
              <p:cNvSpPr>
                <a:spLocks/>
              </p:cNvSpPr>
              <p:nvPr/>
            </p:nvSpPr>
            <p:spPr bwMode="auto">
              <a:xfrm>
                <a:off x="3503" y="2286"/>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71" name="Freeform 39"/>
              <p:cNvSpPr>
                <a:spLocks/>
              </p:cNvSpPr>
              <p:nvPr/>
            </p:nvSpPr>
            <p:spPr bwMode="auto">
              <a:xfrm>
                <a:off x="3563" y="224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72" name="Freeform 40"/>
              <p:cNvSpPr>
                <a:spLocks/>
              </p:cNvSpPr>
              <p:nvPr/>
            </p:nvSpPr>
            <p:spPr bwMode="auto">
              <a:xfrm>
                <a:off x="3623" y="2213"/>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73" name="Freeform 41"/>
              <p:cNvSpPr>
                <a:spLocks/>
              </p:cNvSpPr>
              <p:nvPr/>
            </p:nvSpPr>
            <p:spPr bwMode="auto">
              <a:xfrm>
                <a:off x="3689" y="217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74" name="Freeform 42"/>
              <p:cNvSpPr>
                <a:spLocks/>
              </p:cNvSpPr>
              <p:nvPr/>
            </p:nvSpPr>
            <p:spPr bwMode="auto">
              <a:xfrm>
                <a:off x="3749" y="2134"/>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75" name="Freeform 43"/>
              <p:cNvSpPr>
                <a:spLocks/>
              </p:cNvSpPr>
              <p:nvPr/>
            </p:nvSpPr>
            <p:spPr bwMode="auto">
              <a:xfrm>
                <a:off x="3809" y="2091"/>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76" name="Freeform 44"/>
              <p:cNvSpPr>
                <a:spLocks/>
              </p:cNvSpPr>
              <p:nvPr/>
            </p:nvSpPr>
            <p:spPr bwMode="auto">
              <a:xfrm>
                <a:off x="3875" y="205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77" name="Freeform 45"/>
              <p:cNvSpPr>
                <a:spLocks/>
              </p:cNvSpPr>
              <p:nvPr/>
            </p:nvSpPr>
            <p:spPr bwMode="auto">
              <a:xfrm>
                <a:off x="3935" y="2018"/>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78" name="Freeform 46"/>
              <p:cNvSpPr>
                <a:spLocks/>
              </p:cNvSpPr>
              <p:nvPr/>
            </p:nvSpPr>
            <p:spPr bwMode="auto">
              <a:xfrm>
                <a:off x="4001" y="198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79" name="Freeform 47"/>
              <p:cNvSpPr>
                <a:spLocks/>
              </p:cNvSpPr>
              <p:nvPr/>
            </p:nvSpPr>
            <p:spPr bwMode="auto">
              <a:xfrm>
                <a:off x="4061" y="196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80" name="Freeform 48"/>
              <p:cNvSpPr>
                <a:spLocks/>
              </p:cNvSpPr>
              <p:nvPr/>
            </p:nvSpPr>
            <p:spPr bwMode="auto">
              <a:xfrm>
                <a:off x="4109" y="1939"/>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81" name="Freeform 49"/>
              <p:cNvSpPr>
                <a:spLocks/>
              </p:cNvSpPr>
              <p:nvPr/>
            </p:nvSpPr>
            <p:spPr bwMode="auto">
              <a:xfrm>
                <a:off x="4163" y="192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82" name="Freeform 50"/>
              <p:cNvSpPr>
                <a:spLocks/>
              </p:cNvSpPr>
              <p:nvPr/>
            </p:nvSpPr>
            <p:spPr bwMode="auto">
              <a:xfrm>
                <a:off x="4187" y="1896"/>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83" name="Freeform 51"/>
              <p:cNvSpPr>
                <a:spLocks/>
              </p:cNvSpPr>
              <p:nvPr/>
            </p:nvSpPr>
            <p:spPr bwMode="auto">
              <a:xfrm>
                <a:off x="4211" y="1884"/>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84" name="Freeform 52"/>
              <p:cNvSpPr>
                <a:spLocks/>
              </p:cNvSpPr>
              <p:nvPr/>
            </p:nvSpPr>
            <p:spPr bwMode="auto">
              <a:xfrm>
                <a:off x="4247" y="186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85" name="Freeform 53"/>
              <p:cNvSpPr>
                <a:spLocks/>
              </p:cNvSpPr>
              <p:nvPr/>
            </p:nvSpPr>
            <p:spPr bwMode="auto">
              <a:xfrm>
                <a:off x="4283" y="184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86" name="Freeform 54"/>
              <p:cNvSpPr>
                <a:spLocks/>
              </p:cNvSpPr>
              <p:nvPr/>
            </p:nvSpPr>
            <p:spPr bwMode="auto">
              <a:xfrm>
                <a:off x="4313" y="182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87" name="Freeform 55"/>
              <p:cNvSpPr>
                <a:spLocks/>
              </p:cNvSpPr>
              <p:nvPr/>
            </p:nvSpPr>
            <p:spPr bwMode="auto">
              <a:xfrm>
                <a:off x="4349" y="180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88" name="Freeform 56"/>
              <p:cNvSpPr>
                <a:spLocks/>
              </p:cNvSpPr>
              <p:nvPr/>
            </p:nvSpPr>
            <p:spPr bwMode="auto">
              <a:xfrm>
                <a:off x="4373" y="1799"/>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89" name="Freeform 57"/>
              <p:cNvSpPr>
                <a:spLocks/>
              </p:cNvSpPr>
              <p:nvPr/>
            </p:nvSpPr>
            <p:spPr bwMode="auto">
              <a:xfrm>
                <a:off x="4397" y="178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90" name="Freeform 58"/>
              <p:cNvSpPr>
                <a:spLocks/>
              </p:cNvSpPr>
              <p:nvPr/>
            </p:nvSpPr>
            <p:spPr bwMode="auto">
              <a:xfrm>
                <a:off x="4433" y="176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91" name="Freeform 59"/>
              <p:cNvSpPr>
                <a:spLocks/>
              </p:cNvSpPr>
              <p:nvPr/>
            </p:nvSpPr>
            <p:spPr bwMode="auto">
              <a:xfrm>
                <a:off x="4445" y="17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92" name="Freeform 60"/>
              <p:cNvSpPr>
                <a:spLocks/>
              </p:cNvSpPr>
              <p:nvPr/>
            </p:nvSpPr>
            <p:spPr bwMode="auto">
              <a:xfrm>
                <a:off x="4457" y="17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93" name="Freeform 61"/>
              <p:cNvSpPr>
                <a:spLocks/>
              </p:cNvSpPr>
              <p:nvPr/>
            </p:nvSpPr>
            <p:spPr bwMode="auto">
              <a:xfrm>
                <a:off x="4475" y="1756"/>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94" name="Freeform 62"/>
              <p:cNvSpPr>
                <a:spLocks/>
              </p:cNvSpPr>
              <p:nvPr/>
            </p:nvSpPr>
            <p:spPr bwMode="auto">
              <a:xfrm>
                <a:off x="4487" y="175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95" name="Freeform 63"/>
              <p:cNvSpPr>
                <a:spLocks/>
              </p:cNvSpPr>
              <p:nvPr/>
            </p:nvSpPr>
            <p:spPr bwMode="auto">
              <a:xfrm>
                <a:off x="4499" y="175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96" name="Freeform 64"/>
              <p:cNvSpPr>
                <a:spLocks/>
              </p:cNvSpPr>
              <p:nvPr/>
            </p:nvSpPr>
            <p:spPr bwMode="auto">
              <a:xfrm>
                <a:off x="4511" y="1738"/>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97" name="Freeform 65"/>
              <p:cNvSpPr>
                <a:spLocks/>
              </p:cNvSpPr>
              <p:nvPr/>
            </p:nvSpPr>
            <p:spPr bwMode="auto">
              <a:xfrm>
                <a:off x="4523" y="1732"/>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98" name="Freeform 66"/>
              <p:cNvSpPr>
                <a:spLocks/>
              </p:cNvSpPr>
              <p:nvPr/>
            </p:nvSpPr>
            <p:spPr bwMode="auto">
              <a:xfrm>
                <a:off x="4535" y="172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99" name="Freeform 67"/>
              <p:cNvSpPr>
                <a:spLocks/>
              </p:cNvSpPr>
              <p:nvPr/>
            </p:nvSpPr>
            <p:spPr bwMode="auto">
              <a:xfrm>
                <a:off x="4547" y="1714"/>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00" name="Freeform 68"/>
              <p:cNvSpPr>
                <a:spLocks/>
              </p:cNvSpPr>
              <p:nvPr/>
            </p:nvSpPr>
            <p:spPr bwMode="auto">
              <a:xfrm>
                <a:off x="4559" y="170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01" name="Freeform 69"/>
              <p:cNvSpPr>
                <a:spLocks/>
              </p:cNvSpPr>
              <p:nvPr/>
            </p:nvSpPr>
            <p:spPr bwMode="auto">
              <a:xfrm>
                <a:off x="4571" y="1695"/>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 name="T15" fmla="*/ 0 w 37"/>
                  <a:gd name="T16" fmla="*/ 0 h 37"/>
                  <a:gd name="T17" fmla="*/ 37 w 37"/>
                  <a:gd name="T18" fmla="*/ 37 h 37"/>
                </a:gdLst>
                <a:ahLst/>
                <a:cxnLst>
                  <a:cxn ang="T10">
                    <a:pos x="T0" y="T1"/>
                  </a:cxn>
                  <a:cxn ang="T11">
                    <a:pos x="T2" y="T3"/>
                  </a:cxn>
                  <a:cxn ang="T12">
                    <a:pos x="T4" y="T5"/>
                  </a:cxn>
                  <a:cxn ang="T13">
                    <a:pos x="T6" y="T7"/>
                  </a:cxn>
                  <a:cxn ang="T14">
                    <a:pos x="T8" y="T9"/>
                  </a:cxn>
                </a:cxnLst>
                <a:rect l="T15" t="T16" r="T17" b="T18"/>
                <a:pathLst>
                  <a:path w="37" h="37">
                    <a:moveTo>
                      <a:pt x="18" y="0"/>
                    </a:moveTo>
                    <a:lnTo>
                      <a:pt x="37"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02" name="Freeform 70"/>
              <p:cNvSpPr>
                <a:spLocks/>
              </p:cNvSpPr>
              <p:nvPr/>
            </p:nvSpPr>
            <p:spPr bwMode="auto">
              <a:xfrm>
                <a:off x="4583" y="1683"/>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 name="T15" fmla="*/ 0 w 37"/>
                  <a:gd name="T16" fmla="*/ 0 h 37"/>
                  <a:gd name="T17" fmla="*/ 37 w 37"/>
                  <a:gd name="T18" fmla="*/ 37 h 37"/>
                </a:gdLst>
                <a:ahLst/>
                <a:cxnLst>
                  <a:cxn ang="T10">
                    <a:pos x="T0" y="T1"/>
                  </a:cxn>
                  <a:cxn ang="T11">
                    <a:pos x="T2" y="T3"/>
                  </a:cxn>
                  <a:cxn ang="T12">
                    <a:pos x="T4" y="T5"/>
                  </a:cxn>
                  <a:cxn ang="T13">
                    <a:pos x="T6" y="T7"/>
                  </a:cxn>
                  <a:cxn ang="T14">
                    <a:pos x="T8" y="T9"/>
                  </a:cxn>
                </a:cxnLst>
                <a:rect l="T15" t="T16" r="T17" b="T18"/>
                <a:pathLst>
                  <a:path w="37" h="37">
                    <a:moveTo>
                      <a:pt x="19" y="0"/>
                    </a:moveTo>
                    <a:lnTo>
                      <a:pt x="37" y="19"/>
                    </a:lnTo>
                    <a:lnTo>
                      <a:pt x="19" y="37"/>
                    </a:lnTo>
                    <a:lnTo>
                      <a:pt x="0" y="19"/>
                    </a:lnTo>
                    <a:lnTo>
                      <a:pt x="19" y="0"/>
                    </a:lnTo>
                    <a:close/>
                  </a:path>
                </a:pathLst>
              </a:custGeom>
              <a:solidFill>
                <a:srgbClr val="000080"/>
              </a:solidFill>
              <a:ln w="9525">
                <a:solidFill>
                  <a:srgbClr val="000080"/>
                </a:solidFill>
                <a:round/>
                <a:headEnd/>
                <a:tailEnd/>
              </a:ln>
            </p:spPr>
            <p:txBody>
              <a:bodyPr/>
              <a:lstStyle/>
              <a:p>
                <a:endParaRPr lang="en-GB"/>
              </a:p>
            </p:txBody>
          </p:sp>
          <p:sp>
            <p:nvSpPr>
              <p:cNvPr id="103" name="Freeform 71"/>
              <p:cNvSpPr>
                <a:spLocks/>
              </p:cNvSpPr>
              <p:nvPr/>
            </p:nvSpPr>
            <p:spPr bwMode="auto">
              <a:xfrm>
                <a:off x="4595" y="1677"/>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 name="T15" fmla="*/ 0 w 37"/>
                  <a:gd name="T16" fmla="*/ 0 h 37"/>
                  <a:gd name="T17" fmla="*/ 37 w 37"/>
                  <a:gd name="T18" fmla="*/ 37 h 37"/>
                </a:gdLst>
                <a:ahLst/>
                <a:cxnLst>
                  <a:cxn ang="T10">
                    <a:pos x="T0" y="T1"/>
                  </a:cxn>
                  <a:cxn ang="T11">
                    <a:pos x="T2" y="T3"/>
                  </a:cxn>
                  <a:cxn ang="T12">
                    <a:pos x="T4" y="T5"/>
                  </a:cxn>
                  <a:cxn ang="T13">
                    <a:pos x="T6" y="T7"/>
                  </a:cxn>
                  <a:cxn ang="T14">
                    <a:pos x="T8" y="T9"/>
                  </a:cxn>
                </a:cxnLst>
                <a:rect l="T15" t="T16" r="T17" b="T18"/>
                <a:pathLst>
                  <a:path w="37" h="37">
                    <a:moveTo>
                      <a:pt x="19" y="0"/>
                    </a:moveTo>
                    <a:lnTo>
                      <a:pt x="37" y="18"/>
                    </a:lnTo>
                    <a:lnTo>
                      <a:pt x="19" y="37"/>
                    </a:lnTo>
                    <a:lnTo>
                      <a:pt x="0" y="18"/>
                    </a:lnTo>
                    <a:lnTo>
                      <a:pt x="19" y="0"/>
                    </a:lnTo>
                    <a:close/>
                  </a:path>
                </a:pathLst>
              </a:custGeom>
              <a:solidFill>
                <a:srgbClr val="000080"/>
              </a:solidFill>
              <a:ln w="9525">
                <a:solidFill>
                  <a:srgbClr val="000080"/>
                </a:solidFill>
                <a:round/>
                <a:headEnd/>
                <a:tailEnd/>
              </a:ln>
            </p:spPr>
            <p:txBody>
              <a:bodyPr/>
              <a:lstStyle/>
              <a:p>
                <a:endParaRPr lang="en-GB"/>
              </a:p>
            </p:txBody>
          </p:sp>
          <p:sp>
            <p:nvSpPr>
              <p:cNvPr id="104" name="Freeform 72"/>
              <p:cNvSpPr>
                <a:spLocks/>
              </p:cNvSpPr>
              <p:nvPr/>
            </p:nvSpPr>
            <p:spPr bwMode="auto">
              <a:xfrm>
                <a:off x="4608" y="166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05" name="Freeform 73"/>
              <p:cNvSpPr>
                <a:spLocks/>
              </p:cNvSpPr>
              <p:nvPr/>
            </p:nvSpPr>
            <p:spPr bwMode="auto">
              <a:xfrm>
                <a:off x="4626" y="165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06" name="Freeform 74"/>
              <p:cNvSpPr>
                <a:spLocks/>
              </p:cNvSpPr>
              <p:nvPr/>
            </p:nvSpPr>
            <p:spPr bwMode="auto">
              <a:xfrm>
                <a:off x="4638" y="165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07" name="Freeform 75"/>
              <p:cNvSpPr>
                <a:spLocks/>
              </p:cNvSpPr>
              <p:nvPr/>
            </p:nvSpPr>
            <p:spPr bwMode="auto">
              <a:xfrm>
                <a:off x="4650" y="164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08" name="Freeform 76"/>
              <p:cNvSpPr>
                <a:spLocks/>
              </p:cNvSpPr>
              <p:nvPr/>
            </p:nvSpPr>
            <p:spPr bwMode="auto">
              <a:xfrm>
                <a:off x="4662" y="163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09" name="Freeform 77"/>
              <p:cNvSpPr>
                <a:spLocks/>
              </p:cNvSpPr>
              <p:nvPr/>
            </p:nvSpPr>
            <p:spPr bwMode="auto">
              <a:xfrm>
                <a:off x="4674" y="162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10" name="Freeform 78"/>
              <p:cNvSpPr>
                <a:spLocks/>
              </p:cNvSpPr>
              <p:nvPr/>
            </p:nvSpPr>
            <p:spPr bwMode="auto">
              <a:xfrm>
                <a:off x="4686" y="1616"/>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11" name="Freeform 79"/>
              <p:cNvSpPr>
                <a:spLocks/>
              </p:cNvSpPr>
              <p:nvPr/>
            </p:nvSpPr>
            <p:spPr bwMode="auto">
              <a:xfrm>
                <a:off x="4698" y="1604"/>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12" name="Freeform 80"/>
              <p:cNvSpPr>
                <a:spLocks/>
              </p:cNvSpPr>
              <p:nvPr/>
            </p:nvSpPr>
            <p:spPr bwMode="auto">
              <a:xfrm>
                <a:off x="4710" y="1598"/>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13" name="Freeform 81"/>
              <p:cNvSpPr>
                <a:spLocks/>
              </p:cNvSpPr>
              <p:nvPr/>
            </p:nvSpPr>
            <p:spPr bwMode="auto">
              <a:xfrm>
                <a:off x="4722" y="1592"/>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14" name="Freeform 82"/>
              <p:cNvSpPr>
                <a:spLocks/>
              </p:cNvSpPr>
              <p:nvPr/>
            </p:nvSpPr>
            <p:spPr bwMode="auto">
              <a:xfrm>
                <a:off x="4734" y="158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15" name="Freeform 83"/>
              <p:cNvSpPr>
                <a:spLocks/>
              </p:cNvSpPr>
              <p:nvPr/>
            </p:nvSpPr>
            <p:spPr bwMode="auto">
              <a:xfrm>
                <a:off x="4746" y="1574"/>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16" name="Freeform 84"/>
              <p:cNvSpPr>
                <a:spLocks/>
              </p:cNvSpPr>
              <p:nvPr/>
            </p:nvSpPr>
            <p:spPr bwMode="auto">
              <a:xfrm>
                <a:off x="4758" y="156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17" name="Freeform 85"/>
              <p:cNvSpPr>
                <a:spLocks/>
              </p:cNvSpPr>
              <p:nvPr/>
            </p:nvSpPr>
            <p:spPr bwMode="auto">
              <a:xfrm>
                <a:off x="4770" y="1555"/>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18" name="Freeform 86"/>
              <p:cNvSpPr>
                <a:spLocks/>
              </p:cNvSpPr>
              <p:nvPr/>
            </p:nvSpPr>
            <p:spPr bwMode="auto">
              <a:xfrm>
                <a:off x="4788" y="154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19" name="Freeform 87"/>
              <p:cNvSpPr>
                <a:spLocks/>
              </p:cNvSpPr>
              <p:nvPr/>
            </p:nvSpPr>
            <p:spPr bwMode="auto">
              <a:xfrm>
                <a:off x="4800" y="153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20" name="Freeform 88"/>
              <p:cNvSpPr>
                <a:spLocks/>
              </p:cNvSpPr>
              <p:nvPr/>
            </p:nvSpPr>
            <p:spPr bwMode="auto">
              <a:xfrm>
                <a:off x="4812" y="152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21" name="Freeform 89"/>
              <p:cNvSpPr>
                <a:spLocks/>
              </p:cNvSpPr>
              <p:nvPr/>
            </p:nvSpPr>
            <p:spPr bwMode="auto">
              <a:xfrm>
                <a:off x="4824" y="151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22" name="Freeform 90"/>
              <p:cNvSpPr>
                <a:spLocks/>
              </p:cNvSpPr>
              <p:nvPr/>
            </p:nvSpPr>
            <p:spPr bwMode="auto">
              <a:xfrm>
                <a:off x="4836" y="150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23" name="Freeform 91"/>
              <p:cNvSpPr>
                <a:spLocks/>
              </p:cNvSpPr>
              <p:nvPr/>
            </p:nvSpPr>
            <p:spPr bwMode="auto">
              <a:xfrm>
                <a:off x="4848" y="150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24" name="Freeform 92"/>
              <p:cNvSpPr>
                <a:spLocks/>
              </p:cNvSpPr>
              <p:nvPr/>
            </p:nvSpPr>
            <p:spPr bwMode="auto">
              <a:xfrm>
                <a:off x="4860" y="1488"/>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25" name="Freeform 93"/>
              <p:cNvSpPr>
                <a:spLocks/>
              </p:cNvSpPr>
              <p:nvPr/>
            </p:nvSpPr>
            <p:spPr bwMode="auto">
              <a:xfrm>
                <a:off x="4872" y="148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26" name="Freeform 94"/>
              <p:cNvSpPr>
                <a:spLocks/>
              </p:cNvSpPr>
              <p:nvPr/>
            </p:nvSpPr>
            <p:spPr bwMode="auto">
              <a:xfrm>
                <a:off x="4884" y="1476"/>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27" name="Freeform 95"/>
              <p:cNvSpPr>
                <a:spLocks/>
              </p:cNvSpPr>
              <p:nvPr/>
            </p:nvSpPr>
            <p:spPr bwMode="auto">
              <a:xfrm>
                <a:off x="4896" y="1464"/>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28" name="Freeform 96"/>
              <p:cNvSpPr>
                <a:spLocks/>
              </p:cNvSpPr>
              <p:nvPr/>
            </p:nvSpPr>
            <p:spPr bwMode="auto">
              <a:xfrm>
                <a:off x="4908" y="1458"/>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29" name="Freeform 97"/>
              <p:cNvSpPr>
                <a:spLocks/>
              </p:cNvSpPr>
              <p:nvPr/>
            </p:nvSpPr>
            <p:spPr bwMode="auto">
              <a:xfrm>
                <a:off x="4920" y="145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30" name="Freeform 98"/>
              <p:cNvSpPr>
                <a:spLocks/>
              </p:cNvSpPr>
              <p:nvPr/>
            </p:nvSpPr>
            <p:spPr bwMode="auto">
              <a:xfrm>
                <a:off x="4932" y="144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31" name="Freeform 99"/>
              <p:cNvSpPr>
                <a:spLocks/>
              </p:cNvSpPr>
              <p:nvPr/>
            </p:nvSpPr>
            <p:spPr bwMode="auto">
              <a:xfrm>
                <a:off x="4950" y="1434"/>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32" name="Freeform 100"/>
              <p:cNvSpPr>
                <a:spLocks/>
              </p:cNvSpPr>
              <p:nvPr/>
            </p:nvSpPr>
            <p:spPr bwMode="auto">
              <a:xfrm>
                <a:off x="4962" y="142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33" name="Freeform 101"/>
              <p:cNvSpPr>
                <a:spLocks/>
              </p:cNvSpPr>
              <p:nvPr/>
            </p:nvSpPr>
            <p:spPr bwMode="auto">
              <a:xfrm>
                <a:off x="4974" y="142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34" name="Freeform 102"/>
              <p:cNvSpPr>
                <a:spLocks/>
              </p:cNvSpPr>
              <p:nvPr/>
            </p:nvSpPr>
            <p:spPr bwMode="auto">
              <a:xfrm>
                <a:off x="4986" y="1415"/>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35" name="Freeform 103"/>
              <p:cNvSpPr>
                <a:spLocks/>
              </p:cNvSpPr>
              <p:nvPr/>
            </p:nvSpPr>
            <p:spPr bwMode="auto">
              <a:xfrm>
                <a:off x="4998" y="1409"/>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36" name="Freeform 104"/>
              <p:cNvSpPr>
                <a:spLocks/>
              </p:cNvSpPr>
              <p:nvPr/>
            </p:nvSpPr>
            <p:spPr bwMode="auto">
              <a:xfrm>
                <a:off x="5010" y="140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37" name="Freeform 105"/>
              <p:cNvSpPr>
                <a:spLocks/>
              </p:cNvSpPr>
              <p:nvPr/>
            </p:nvSpPr>
            <p:spPr bwMode="auto">
              <a:xfrm>
                <a:off x="5022" y="139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38" name="Freeform 106"/>
              <p:cNvSpPr>
                <a:spLocks/>
              </p:cNvSpPr>
              <p:nvPr/>
            </p:nvSpPr>
            <p:spPr bwMode="auto">
              <a:xfrm>
                <a:off x="5034" y="139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39" name="Freeform 107"/>
              <p:cNvSpPr>
                <a:spLocks/>
              </p:cNvSpPr>
              <p:nvPr/>
            </p:nvSpPr>
            <p:spPr bwMode="auto">
              <a:xfrm>
                <a:off x="5046" y="138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8"/>
                    </a:lnTo>
                    <a:lnTo>
                      <a:pt x="18" y="37"/>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40" name="Freeform 108"/>
              <p:cNvSpPr>
                <a:spLocks/>
              </p:cNvSpPr>
              <p:nvPr/>
            </p:nvSpPr>
            <p:spPr bwMode="auto">
              <a:xfrm>
                <a:off x="5058" y="137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41" name="Freeform 109"/>
              <p:cNvSpPr>
                <a:spLocks/>
              </p:cNvSpPr>
              <p:nvPr/>
            </p:nvSpPr>
            <p:spPr bwMode="auto">
              <a:xfrm>
                <a:off x="5070" y="137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42" name="Freeform 110"/>
              <p:cNvSpPr>
                <a:spLocks/>
              </p:cNvSpPr>
              <p:nvPr/>
            </p:nvSpPr>
            <p:spPr bwMode="auto">
              <a:xfrm>
                <a:off x="5082" y="136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43" name="Freeform 111"/>
              <p:cNvSpPr>
                <a:spLocks/>
              </p:cNvSpPr>
              <p:nvPr/>
            </p:nvSpPr>
            <p:spPr bwMode="auto">
              <a:xfrm>
                <a:off x="5094" y="136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44" name="Freeform 112"/>
              <p:cNvSpPr>
                <a:spLocks/>
              </p:cNvSpPr>
              <p:nvPr/>
            </p:nvSpPr>
            <p:spPr bwMode="auto">
              <a:xfrm>
                <a:off x="5112" y="135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0080"/>
              </a:solidFill>
              <a:ln w="9525">
                <a:solidFill>
                  <a:srgbClr val="000080"/>
                </a:solidFill>
                <a:round/>
                <a:headEnd/>
                <a:tailEnd/>
              </a:ln>
            </p:spPr>
            <p:txBody>
              <a:bodyPr/>
              <a:lstStyle/>
              <a:p>
                <a:endParaRPr lang="en-GB"/>
              </a:p>
            </p:txBody>
          </p:sp>
          <p:sp>
            <p:nvSpPr>
              <p:cNvPr id="145" name="Freeform 113"/>
              <p:cNvSpPr>
                <a:spLocks/>
              </p:cNvSpPr>
              <p:nvPr/>
            </p:nvSpPr>
            <p:spPr bwMode="auto">
              <a:xfrm>
                <a:off x="5124" y="1348"/>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46" name="Freeform 114"/>
              <p:cNvSpPr>
                <a:spLocks/>
              </p:cNvSpPr>
              <p:nvPr/>
            </p:nvSpPr>
            <p:spPr bwMode="auto">
              <a:xfrm>
                <a:off x="5136" y="1348"/>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47" name="Freeform 115"/>
              <p:cNvSpPr>
                <a:spLocks/>
              </p:cNvSpPr>
              <p:nvPr/>
            </p:nvSpPr>
            <p:spPr bwMode="auto">
              <a:xfrm>
                <a:off x="5148" y="134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48" name="Freeform 116"/>
              <p:cNvSpPr>
                <a:spLocks/>
              </p:cNvSpPr>
              <p:nvPr/>
            </p:nvSpPr>
            <p:spPr bwMode="auto">
              <a:xfrm>
                <a:off x="5160" y="134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49" name="Freeform 117"/>
              <p:cNvSpPr>
                <a:spLocks/>
              </p:cNvSpPr>
              <p:nvPr/>
            </p:nvSpPr>
            <p:spPr bwMode="auto">
              <a:xfrm>
                <a:off x="5172" y="1336"/>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50" name="Freeform 118"/>
              <p:cNvSpPr>
                <a:spLocks/>
              </p:cNvSpPr>
              <p:nvPr/>
            </p:nvSpPr>
            <p:spPr bwMode="auto">
              <a:xfrm>
                <a:off x="5184" y="1336"/>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 name="T15" fmla="*/ 0 w 36"/>
                  <a:gd name="T16" fmla="*/ 0 h 37"/>
                  <a:gd name="T17" fmla="*/ 36 w 36"/>
                  <a:gd name="T18" fmla="*/ 37 h 37"/>
                </a:gdLst>
                <a:ahLst/>
                <a:cxnLst>
                  <a:cxn ang="T10">
                    <a:pos x="T0" y="T1"/>
                  </a:cxn>
                  <a:cxn ang="T11">
                    <a:pos x="T2" y="T3"/>
                  </a:cxn>
                  <a:cxn ang="T12">
                    <a:pos x="T4" y="T5"/>
                  </a:cxn>
                  <a:cxn ang="T13">
                    <a:pos x="T6" y="T7"/>
                  </a:cxn>
                  <a:cxn ang="T14">
                    <a:pos x="T8" y="T9"/>
                  </a:cxn>
                </a:cxnLst>
                <a:rect l="T15" t="T16" r="T17" b="T18"/>
                <a:pathLst>
                  <a:path w="36" h="37">
                    <a:moveTo>
                      <a:pt x="18" y="0"/>
                    </a:moveTo>
                    <a:lnTo>
                      <a:pt x="36" y="19"/>
                    </a:lnTo>
                    <a:lnTo>
                      <a:pt x="18" y="37"/>
                    </a:lnTo>
                    <a:lnTo>
                      <a:pt x="0" y="19"/>
                    </a:lnTo>
                    <a:lnTo>
                      <a:pt x="18" y="0"/>
                    </a:lnTo>
                    <a:close/>
                  </a:path>
                </a:pathLst>
              </a:custGeom>
              <a:solidFill>
                <a:srgbClr val="000080"/>
              </a:solidFill>
              <a:ln w="9525">
                <a:solidFill>
                  <a:srgbClr val="000080"/>
                </a:solidFill>
                <a:round/>
                <a:headEnd/>
                <a:tailEnd/>
              </a:ln>
            </p:spPr>
            <p:txBody>
              <a:bodyPr/>
              <a:lstStyle/>
              <a:p>
                <a:endParaRPr lang="en-GB"/>
              </a:p>
            </p:txBody>
          </p:sp>
          <p:sp>
            <p:nvSpPr>
              <p:cNvPr id="151" name="Rectangle 119"/>
              <p:cNvSpPr>
                <a:spLocks noChangeArrowheads="1"/>
              </p:cNvSpPr>
              <p:nvPr/>
            </p:nvSpPr>
            <p:spPr bwMode="auto">
              <a:xfrm>
                <a:off x="1005" y="3260"/>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52" name="Rectangle 120"/>
              <p:cNvSpPr>
                <a:spLocks noChangeArrowheads="1"/>
              </p:cNvSpPr>
              <p:nvPr/>
            </p:nvSpPr>
            <p:spPr bwMode="auto">
              <a:xfrm>
                <a:off x="1444" y="3260"/>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53" name="Rectangle 121"/>
              <p:cNvSpPr>
                <a:spLocks noChangeArrowheads="1"/>
              </p:cNvSpPr>
              <p:nvPr/>
            </p:nvSpPr>
            <p:spPr bwMode="auto">
              <a:xfrm>
                <a:off x="2254" y="3041"/>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54" name="Rectangle 122"/>
              <p:cNvSpPr>
                <a:spLocks noChangeArrowheads="1"/>
              </p:cNvSpPr>
              <p:nvPr/>
            </p:nvSpPr>
            <p:spPr bwMode="auto">
              <a:xfrm>
                <a:off x="2380" y="3041"/>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55" name="Rectangle 123"/>
              <p:cNvSpPr>
                <a:spLocks noChangeArrowheads="1"/>
              </p:cNvSpPr>
              <p:nvPr/>
            </p:nvSpPr>
            <p:spPr bwMode="auto">
              <a:xfrm>
                <a:off x="2500" y="2980"/>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56" name="Rectangle 124"/>
              <p:cNvSpPr>
                <a:spLocks noChangeArrowheads="1"/>
              </p:cNvSpPr>
              <p:nvPr/>
            </p:nvSpPr>
            <p:spPr bwMode="auto">
              <a:xfrm>
                <a:off x="2566" y="2865"/>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57" name="Rectangle 125"/>
              <p:cNvSpPr>
                <a:spLocks noChangeArrowheads="1"/>
              </p:cNvSpPr>
              <p:nvPr/>
            </p:nvSpPr>
            <p:spPr bwMode="auto">
              <a:xfrm>
                <a:off x="2626" y="2816"/>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58" name="Rectangle 126"/>
              <p:cNvSpPr>
                <a:spLocks noChangeArrowheads="1"/>
              </p:cNvSpPr>
              <p:nvPr/>
            </p:nvSpPr>
            <p:spPr bwMode="auto">
              <a:xfrm>
                <a:off x="2686" y="2773"/>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59" name="Rectangle 127"/>
              <p:cNvSpPr>
                <a:spLocks noChangeArrowheads="1"/>
              </p:cNvSpPr>
              <p:nvPr/>
            </p:nvSpPr>
            <p:spPr bwMode="auto">
              <a:xfrm>
                <a:off x="2752" y="2761"/>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60" name="Rectangle 128"/>
              <p:cNvSpPr>
                <a:spLocks noChangeArrowheads="1"/>
              </p:cNvSpPr>
              <p:nvPr/>
            </p:nvSpPr>
            <p:spPr bwMode="auto">
              <a:xfrm>
                <a:off x="2812" y="2743"/>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61" name="Rectangle 129"/>
              <p:cNvSpPr>
                <a:spLocks noChangeArrowheads="1"/>
              </p:cNvSpPr>
              <p:nvPr/>
            </p:nvSpPr>
            <p:spPr bwMode="auto">
              <a:xfrm>
                <a:off x="2879" y="2712"/>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62" name="Rectangle 130"/>
              <p:cNvSpPr>
                <a:spLocks noChangeArrowheads="1"/>
              </p:cNvSpPr>
              <p:nvPr/>
            </p:nvSpPr>
            <p:spPr bwMode="auto">
              <a:xfrm>
                <a:off x="2939" y="2676"/>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63" name="Rectangle 131"/>
              <p:cNvSpPr>
                <a:spLocks noChangeArrowheads="1"/>
              </p:cNvSpPr>
              <p:nvPr/>
            </p:nvSpPr>
            <p:spPr bwMode="auto">
              <a:xfrm>
                <a:off x="2999" y="2621"/>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64" name="Rectangle 132"/>
              <p:cNvSpPr>
                <a:spLocks noChangeArrowheads="1"/>
              </p:cNvSpPr>
              <p:nvPr/>
            </p:nvSpPr>
            <p:spPr bwMode="auto">
              <a:xfrm>
                <a:off x="3065" y="2560"/>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65" name="Rectangle 133"/>
              <p:cNvSpPr>
                <a:spLocks noChangeArrowheads="1"/>
              </p:cNvSpPr>
              <p:nvPr/>
            </p:nvSpPr>
            <p:spPr bwMode="auto">
              <a:xfrm>
                <a:off x="3125" y="2493"/>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66" name="Rectangle 134"/>
              <p:cNvSpPr>
                <a:spLocks noChangeArrowheads="1"/>
              </p:cNvSpPr>
              <p:nvPr/>
            </p:nvSpPr>
            <p:spPr bwMode="auto">
              <a:xfrm>
                <a:off x="3191" y="2457"/>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67" name="Rectangle 135"/>
              <p:cNvSpPr>
                <a:spLocks noChangeArrowheads="1"/>
              </p:cNvSpPr>
              <p:nvPr/>
            </p:nvSpPr>
            <p:spPr bwMode="auto">
              <a:xfrm>
                <a:off x="3251" y="2408"/>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68" name="Rectangle 136"/>
              <p:cNvSpPr>
                <a:spLocks noChangeArrowheads="1"/>
              </p:cNvSpPr>
              <p:nvPr/>
            </p:nvSpPr>
            <p:spPr bwMode="auto">
              <a:xfrm>
                <a:off x="3311" y="2365"/>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69" name="Rectangle 137"/>
              <p:cNvSpPr>
                <a:spLocks noChangeArrowheads="1"/>
              </p:cNvSpPr>
              <p:nvPr/>
            </p:nvSpPr>
            <p:spPr bwMode="auto">
              <a:xfrm>
                <a:off x="3377" y="2335"/>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70" name="Rectangle 138"/>
              <p:cNvSpPr>
                <a:spLocks noChangeArrowheads="1"/>
              </p:cNvSpPr>
              <p:nvPr/>
            </p:nvSpPr>
            <p:spPr bwMode="auto">
              <a:xfrm>
                <a:off x="3437" y="2317"/>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71" name="Rectangle 139"/>
              <p:cNvSpPr>
                <a:spLocks noChangeArrowheads="1"/>
              </p:cNvSpPr>
              <p:nvPr/>
            </p:nvSpPr>
            <p:spPr bwMode="auto">
              <a:xfrm>
                <a:off x="3503" y="2286"/>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72" name="Rectangle 140"/>
              <p:cNvSpPr>
                <a:spLocks noChangeArrowheads="1"/>
              </p:cNvSpPr>
              <p:nvPr/>
            </p:nvSpPr>
            <p:spPr bwMode="auto">
              <a:xfrm>
                <a:off x="3563" y="2243"/>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73" name="Rectangle 141"/>
              <p:cNvSpPr>
                <a:spLocks noChangeArrowheads="1"/>
              </p:cNvSpPr>
              <p:nvPr/>
            </p:nvSpPr>
            <p:spPr bwMode="auto">
              <a:xfrm>
                <a:off x="3623" y="2213"/>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74" name="Rectangle 142"/>
              <p:cNvSpPr>
                <a:spLocks noChangeArrowheads="1"/>
              </p:cNvSpPr>
              <p:nvPr/>
            </p:nvSpPr>
            <p:spPr bwMode="auto">
              <a:xfrm>
                <a:off x="3689" y="2170"/>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75" name="Rectangle 143"/>
              <p:cNvSpPr>
                <a:spLocks noChangeArrowheads="1"/>
              </p:cNvSpPr>
              <p:nvPr/>
            </p:nvSpPr>
            <p:spPr bwMode="auto">
              <a:xfrm>
                <a:off x="3749" y="2134"/>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76" name="Rectangle 144"/>
              <p:cNvSpPr>
                <a:spLocks noChangeArrowheads="1"/>
              </p:cNvSpPr>
              <p:nvPr/>
            </p:nvSpPr>
            <p:spPr bwMode="auto">
              <a:xfrm>
                <a:off x="3809" y="2091"/>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77" name="Rectangle 145"/>
              <p:cNvSpPr>
                <a:spLocks noChangeArrowheads="1"/>
              </p:cNvSpPr>
              <p:nvPr/>
            </p:nvSpPr>
            <p:spPr bwMode="auto">
              <a:xfrm>
                <a:off x="3875" y="2055"/>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78" name="Rectangle 146"/>
              <p:cNvSpPr>
                <a:spLocks noChangeArrowheads="1"/>
              </p:cNvSpPr>
              <p:nvPr/>
            </p:nvSpPr>
            <p:spPr bwMode="auto">
              <a:xfrm>
                <a:off x="3935" y="2018"/>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79" name="Rectangle 147"/>
              <p:cNvSpPr>
                <a:spLocks noChangeArrowheads="1"/>
              </p:cNvSpPr>
              <p:nvPr/>
            </p:nvSpPr>
            <p:spPr bwMode="auto">
              <a:xfrm>
                <a:off x="4001" y="1988"/>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80" name="Rectangle 148"/>
              <p:cNvSpPr>
                <a:spLocks noChangeArrowheads="1"/>
              </p:cNvSpPr>
              <p:nvPr/>
            </p:nvSpPr>
            <p:spPr bwMode="auto">
              <a:xfrm>
                <a:off x="4061" y="1963"/>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81" name="Rectangle 149"/>
              <p:cNvSpPr>
                <a:spLocks noChangeArrowheads="1"/>
              </p:cNvSpPr>
              <p:nvPr/>
            </p:nvSpPr>
            <p:spPr bwMode="auto">
              <a:xfrm>
                <a:off x="4109" y="1939"/>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82" name="Rectangle 150"/>
              <p:cNvSpPr>
                <a:spLocks noChangeArrowheads="1"/>
              </p:cNvSpPr>
              <p:nvPr/>
            </p:nvSpPr>
            <p:spPr bwMode="auto">
              <a:xfrm>
                <a:off x="4163" y="1921"/>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83" name="Rectangle 151"/>
              <p:cNvSpPr>
                <a:spLocks noChangeArrowheads="1"/>
              </p:cNvSpPr>
              <p:nvPr/>
            </p:nvSpPr>
            <p:spPr bwMode="auto">
              <a:xfrm>
                <a:off x="4187" y="1896"/>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84" name="Rectangle 152"/>
              <p:cNvSpPr>
                <a:spLocks noChangeArrowheads="1"/>
              </p:cNvSpPr>
              <p:nvPr/>
            </p:nvSpPr>
            <p:spPr bwMode="auto">
              <a:xfrm>
                <a:off x="4211" y="1884"/>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85" name="Rectangle 153"/>
              <p:cNvSpPr>
                <a:spLocks noChangeArrowheads="1"/>
              </p:cNvSpPr>
              <p:nvPr/>
            </p:nvSpPr>
            <p:spPr bwMode="auto">
              <a:xfrm>
                <a:off x="4247" y="1860"/>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86" name="Rectangle 154"/>
              <p:cNvSpPr>
                <a:spLocks noChangeArrowheads="1"/>
              </p:cNvSpPr>
              <p:nvPr/>
            </p:nvSpPr>
            <p:spPr bwMode="auto">
              <a:xfrm>
                <a:off x="4283" y="1842"/>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87" name="Rectangle 155"/>
              <p:cNvSpPr>
                <a:spLocks noChangeArrowheads="1"/>
              </p:cNvSpPr>
              <p:nvPr/>
            </p:nvSpPr>
            <p:spPr bwMode="auto">
              <a:xfrm>
                <a:off x="4313" y="1823"/>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88" name="Rectangle 156"/>
              <p:cNvSpPr>
                <a:spLocks noChangeArrowheads="1"/>
              </p:cNvSpPr>
              <p:nvPr/>
            </p:nvSpPr>
            <p:spPr bwMode="auto">
              <a:xfrm>
                <a:off x="4349" y="1805"/>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89" name="Rectangle 157"/>
              <p:cNvSpPr>
                <a:spLocks noChangeArrowheads="1"/>
              </p:cNvSpPr>
              <p:nvPr/>
            </p:nvSpPr>
            <p:spPr bwMode="auto">
              <a:xfrm>
                <a:off x="4373" y="1799"/>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90" name="Rectangle 158"/>
              <p:cNvSpPr>
                <a:spLocks noChangeArrowheads="1"/>
              </p:cNvSpPr>
              <p:nvPr/>
            </p:nvSpPr>
            <p:spPr bwMode="auto">
              <a:xfrm>
                <a:off x="4397" y="1781"/>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91" name="Rectangle 159"/>
              <p:cNvSpPr>
                <a:spLocks noChangeArrowheads="1"/>
              </p:cNvSpPr>
              <p:nvPr/>
            </p:nvSpPr>
            <p:spPr bwMode="auto">
              <a:xfrm>
                <a:off x="4433" y="1769"/>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92" name="Rectangle 160"/>
              <p:cNvSpPr>
                <a:spLocks noChangeArrowheads="1"/>
              </p:cNvSpPr>
              <p:nvPr/>
            </p:nvSpPr>
            <p:spPr bwMode="auto">
              <a:xfrm>
                <a:off x="4445" y="1762"/>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93" name="Rectangle 161"/>
              <p:cNvSpPr>
                <a:spLocks noChangeArrowheads="1"/>
              </p:cNvSpPr>
              <p:nvPr/>
            </p:nvSpPr>
            <p:spPr bwMode="auto">
              <a:xfrm>
                <a:off x="4457" y="1762"/>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94" name="Rectangle 162"/>
              <p:cNvSpPr>
                <a:spLocks noChangeArrowheads="1"/>
              </p:cNvSpPr>
              <p:nvPr/>
            </p:nvSpPr>
            <p:spPr bwMode="auto">
              <a:xfrm>
                <a:off x="4475" y="1756"/>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95" name="Rectangle 163"/>
              <p:cNvSpPr>
                <a:spLocks noChangeArrowheads="1"/>
              </p:cNvSpPr>
              <p:nvPr/>
            </p:nvSpPr>
            <p:spPr bwMode="auto">
              <a:xfrm>
                <a:off x="4487" y="1750"/>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96" name="Rectangle 164"/>
              <p:cNvSpPr>
                <a:spLocks noChangeArrowheads="1"/>
              </p:cNvSpPr>
              <p:nvPr/>
            </p:nvSpPr>
            <p:spPr bwMode="auto">
              <a:xfrm>
                <a:off x="4499" y="1750"/>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97" name="Rectangle 165"/>
              <p:cNvSpPr>
                <a:spLocks noChangeArrowheads="1"/>
              </p:cNvSpPr>
              <p:nvPr/>
            </p:nvSpPr>
            <p:spPr bwMode="auto">
              <a:xfrm>
                <a:off x="4511" y="1738"/>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98" name="Rectangle 166"/>
              <p:cNvSpPr>
                <a:spLocks noChangeArrowheads="1"/>
              </p:cNvSpPr>
              <p:nvPr/>
            </p:nvSpPr>
            <p:spPr bwMode="auto">
              <a:xfrm>
                <a:off x="4523" y="1732"/>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99" name="Rectangle 167"/>
              <p:cNvSpPr>
                <a:spLocks noChangeArrowheads="1"/>
              </p:cNvSpPr>
              <p:nvPr/>
            </p:nvSpPr>
            <p:spPr bwMode="auto">
              <a:xfrm>
                <a:off x="4535" y="1720"/>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00" name="Rectangle 168"/>
              <p:cNvSpPr>
                <a:spLocks noChangeArrowheads="1"/>
              </p:cNvSpPr>
              <p:nvPr/>
            </p:nvSpPr>
            <p:spPr bwMode="auto">
              <a:xfrm>
                <a:off x="4547" y="1714"/>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01" name="Rectangle 169"/>
              <p:cNvSpPr>
                <a:spLocks noChangeArrowheads="1"/>
              </p:cNvSpPr>
              <p:nvPr/>
            </p:nvSpPr>
            <p:spPr bwMode="auto">
              <a:xfrm>
                <a:off x="4559" y="1702"/>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02" name="Rectangle 170"/>
              <p:cNvSpPr>
                <a:spLocks noChangeArrowheads="1"/>
              </p:cNvSpPr>
              <p:nvPr/>
            </p:nvSpPr>
            <p:spPr bwMode="auto">
              <a:xfrm>
                <a:off x="4571" y="1695"/>
                <a:ext cx="31" cy="31"/>
              </a:xfrm>
              <a:prstGeom prst="rect">
                <a:avLst/>
              </a:prstGeom>
              <a:solidFill>
                <a:srgbClr val="FF00FF"/>
              </a:solidFill>
              <a:ln w="9525">
                <a:solidFill>
                  <a:srgbClr val="FF00FF"/>
                </a:solidFill>
                <a:miter lim="800000"/>
                <a:headEnd/>
                <a:tailEnd/>
              </a:ln>
            </p:spPr>
            <p:txBody>
              <a:bodyPr/>
              <a:lstStyle/>
              <a:p>
                <a:endParaRPr lang="en-US"/>
              </a:p>
            </p:txBody>
          </p:sp>
          <p:sp>
            <p:nvSpPr>
              <p:cNvPr id="203" name="Rectangle 171"/>
              <p:cNvSpPr>
                <a:spLocks noChangeArrowheads="1"/>
              </p:cNvSpPr>
              <p:nvPr/>
            </p:nvSpPr>
            <p:spPr bwMode="auto">
              <a:xfrm>
                <a:off x="4583" y="1683"/>
                <a:ext cx="31" cy="31"/>
              </a:xfrm>
              <a:prstGeom prst="rect">
                <a:avLst/>
              </a:prstGeom>
              <a:solidFill>
                <a:srgbClr val="FF00FF"/>
              </a:solidFill>
              <a:ln w="9525">
                <a:solidFill>
                  <a:srgbClr val="FF00FF"/>
                </a:solidFill>
                <a:miter lim="800000"/>
                <a:headEnd/>
                <a:tailEnd/>
              </a:ln>
            </p:spPr>
            <p:txBody>
              <a:bodyPr/>
              <a:lstStyle/>
              <a:p>
                <a:endParaRPr lang="en-US"/>
              </a:p>
            </p:txBody>
          </p:sp>
          <p:sp>
            <p:nvSpPr>
              <p:cNvPr id="204" name="Rectangle 172"/>
              <p:cNvSpPr>
                <a:spLocks noChangeArrowheads="1"/>
              </p:cNvSpPr>
              <p:nvPr/>
            </p:nvSpPr>
            <p:spPr bwMode="auto">
              <a:xfrm>
                <a:off x="4595" y="1677"/>
                <a:ext cx="31" cy="31"/>
              </a:xfrm>
              <a:prstGeom prst="rect">
                <a:avLst/>
              </a:prstGeom>
              <a:solidFill>
                <a:srgbClr val="FF00FF"/>
              </a:solidFill>
              <a:ln w="9525">
                <a:solidFill>
                  <a:srgbClr val="FF00FF"/>
                </a:solidFill>
                <a:miter lim="800000"/>
                <a:headEnd/>
                <a:tailEnd/>
              </a:ln>
            </p:spPr>
            <p:txBody>
              <a:bodyPr/>
              <a:lstStyle/>
              <a:p>
                <a:endParaRPr lang="en-US"/>
              </a:p>
            </p:txBody>
          </p:sp>
          <p:sp>
            <p:nvSpPr>
              <p:cNvPr id="205" name="Rectangle 173"/>
              <p:cNvSpPr>
                <a:spLocks noChangeArrowheads="1"/>
              </p:cNvSpPr>
              <p:nvPr/>
            </p:nvSpPr>
            <p:spPr bwMode="auto">
              <a:xfrm>
                <a:off x="4608" y="1665"/>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06" name="Rectangle 174"/>
              <p:cNvSpPr>
                <a:spLocks noChangeArrowheads="1"/>
              </p:cNvSpPr>
              <p:nvPr/>
            </p:nvSpPr>
            <p:spPr bwMode="auto">
              <a:xfrm>
                <a:off x="4626" y="1659"/>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07" name="Rectangle 175"/>
              <p:cNvSpPr>
                <a:spLocks noChangeArrowheads="1"/>
              </p:cNvSpPr>
              <p:nvPr/>
            </p:nvSpPr>
            <p:spPr bwMode="auto">
              <a:xfrm>
                <a:off x="4638" y="1653"/>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08" name="Rectangle 176"/>
              <p:cNvSpPr>
                <a:spLocks noChangeArrowheads="1"/>
              </p:cNvSpPr>
              <p:nvPr/>
            </p:nvSpPr>
            <p:spPr bwMode="auto">
              <a:xfrm>
                <a:off x="4650" y="1641"/>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09" name="Rectangle 177"/>
              <p:cNvSpPr>
                <a:spLocks noChangeArrowheads="1"/>
              </p:cNvSpPr>
              <p:nvPr/>
            </p:nvSpPr>
            <p:spPr bwMode="auto">
              <a:xfrm>
                <a:off x="4662" y="1635"/>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10" name="Rectangle 178"/>
              <p:cNvSpPr>
                <a:spLocks noChangeArrowheads="1"/>
              </p:cNvSpPr>
              <p:nvPr/>
            </p:nvSpPr>
            <p:spPr bwMode="auto">
              <a:xfrm>
                <a:off x="4674" y="1622"/>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11" name="Rectangle 179"/>
              <p:cNvSpPr>
                <a:spLocks noChangeArrowheads="1"/>
              </p:cNvSpPr>
              <p:nvPr/>
            </p:nvSpPr>
            <p:spPr bwMode="auto">
              <a:xfrm>
                <a:off x="4686" y="1616"/>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12" name="Rectangle 180"/>
              <p:cNvSpPr>
                <a:spLocks noChangeArrowheads="1"/>
              </p:cNvSpPr>
              <p:nvPr/>
            </p:nvSpPr>
            <p:spPr bwMode="auto">
              <a:xfrm>
                <a:off x="4698" y="1604"/>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13" name="Rectangle 181"/>
              <p:cNvSpPr>
                <a:spLocks noChangeArrowheads="1"/>
              </p:cNvSpPr>
              <p:nvPr/>
            </p:nvSpPr>
            <p:spPr bwMode="auto">
              <a:xfrm>
                <a:off x="4710" y="1598"/>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14" name="Rectangle 182"/>
              <p:cNvSpPr>
                <a:spLocks noChangeArrowheads="1"/>
              </p:cNvSpPr>
              <p:nvPr/>
            </p:nvSpPr>
            <p:spPr bwMode="auto">
              <a:xfrm>
                <a:off x="4722" y="1592"/>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15" name="Rectangle 183"/>
              <p:cNvSpPr>
                <a:spLocks noChangeArrowheads="1"/>
              </p:cNvSpPr>
              <p:nvPr/>
            </p:nvSpPr>
            <p:spPr bwMode="auto">
              <a:xfrm>
                <a:off x="4734" y="1580"/>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16" name="Rectangle 184"/>
              <p:cNvSpPr>
                <a:spLocks noChangeArrowheads="1"/>
              </p:cNvSpPr>
              <p:nvPr/>
            </p:nvSpPr>
            <p:spPr bwMode="auto">
              <a:xfrm>
                <a:off x="4746" y="1574"/>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17" name="Rectangle 185"/>
              <p:cNvSpPr>
                <a:spLocks noChangeArrowheads="1"/>
              </p:cNvSpPr>
              <p:nvPr/>
            </p:nvSpPr>
            <p:spPr bwMode="auto">
              <a:xfrm>
                <a:off x="4758" y="1562"/>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18" name="Rectangle 186"/>
              <p:cNvSpPr>
                <a:spLocks noChangeArrowheads="1"/>
              </p:cNvSpPr>
              <p:nvPr/>
            </p:nvSpPr>
            <p:spPr bwMode="auto">
              <a:xfrm>
                <a:off x="4770" y="1555"/>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19" name="Rectangle 187"/>
              <p:cNvSpPr>
                <a:spLocks noChangeArrowheads="1"/>
              </p:cNvSpPr>
              <p:nvPr/>
            </p:nvSpPr>
            <p:spPr bwMode="auto">
              <a:xfrm>
                <a:off x="4788" y="1543"/>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20" name="Rectangle 188"/>
              <p:cNvSpPr>
                <a:spLocks noChangeArrowheads="1"/>
              </p:cNvSpPr>
              <p:nvPr/>
            </p:nvSpPr>
            <p:spPr bwMode="auto">
              <a:xfrm>
                <a:off x="4800" y="1537"/>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21" name="Rectangle 189"/>
              <p:cNvSpPr>
                <a:spLocks noChangeArrowheads="1"/>
              </p:cNvSpPr>
              <p:nvPr/>
            </p:nvSpPr>
            <p:spPr bwMode="auto">
              <a:xfrm>
                <a:off x="4812" y="1525"/>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22" name="Rectangle 190"/>
              <p:cNvSpPr>
                <a:spLocks noChangeArrowheads="1"/>
              </p:cNvSpPr>
              <p:nvPr/>
            </p:nvSpPr>
            <p:spPr bwMode="auto">
              <a:xfrm>
                <a:off x="4824" y="1519"/>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23" name="Rectangle 191"/>
              <p:cNvSpPr>
                <a:spLocks noChangeArrowheads="1"/>
              </p:cNvSpPr>
              <p:nvPr/>
            </p:nvSpPr>
            <p:spPr bwMode="auto">
              <a:xfrm>
                <a:off x="4836" y="1507"/>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24" name="Rectangle 192"/>
              <p:cNvSpPr>
                <a:spLocks noChangeArrowheads="1"/>
              </p:cNvSpPr>
              <p:nvPr/>
            </p:nvSpPr>
            <p:spPr bwMode="auto">
              <a:xfrm>
                <a:off x="4848" y="1501"/>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25" name="Rectangle 193"/>
              <p:cNvSpPr>
                <a:spLocks noChangeArrowheads="1"/>
              </p:cNvSpPr>
              <p:nvPr/>
            </p:nvSpPr>
            <p:spPr bwMode="auto">
              <a:xfrm>
                <a:off x="4860" y="1488"/>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26" name="Rectangle 194"/>
              <p:cNvSpPr>
                <a:spLocks noChangeArrowheads="1"/>
              </p:cNvSpPr>
              <p:nvPr/>
            </p:nvSpPr>
            <p:spPr bwMode="auto">
              <a:xfrm>
                <a:off x="4872" y="1482"/>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27" name="Rectangle 195"/>
              <p:cNvSpPr>
                <a:spLocks noChangeArrowheads="1"/>
              </p:cNvSpPr>
              <p:nvPr/>
            </p:nvSpPr>
            <p:spPr bwMode="auto">
              <a:xfrm>
                <a:off x="4884" y="1476"/>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28" name="Rectangle 196"/>
              <p:cNvSpPr>
                <a:spLocks noChangeArrowheads="1"/>
              </p:cNvSpPr>
              <p:nvPr/>
            </p:nvSpPr>
            <p:spPr bwMode="auto">
              <a:xfrm>
                <a:off x="4896" y="1464"/>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29" name="Rectangle 197"/>
              <p:cNvSpPr>
                <a:spLocks noChangeArrowheads="1"/>
              </p:cNvSpPr>
              <p:nvPr/>
            </p:nvSpPr>
            <p:spPr bwMode="auto">
              <a:xfrm>
                <a:off x="4908" y="1458"/>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30" name="Rectangle 198"/>
              <p:cNvSpPr>
                <a:spLocks noChangeArrowheads="1"/>
              </p:cNvSpPr>
              <p:nvPr/>
            </p:nvSpPr>
            <p:spPr bwMode="auto">
              <a:xfrm>
                <a:off x="4920" y="1452"/>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31" name="Rectangle 199"/>
              <p:cNvSpPr>
                <a:spLocks noChangeArrowheads="1"/>
              </p:cNvSpPr>
              <p:nvPr/>
            </p:nvSpPr>
            <p:spPr bwMode="auto">
              <a:xfrm>
                <a:off x="4932" y="1440"/>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32" name="Rectangle 200"/>
              <p:cNvSpPr>
                <a:spLocks noChangeArrowheads="1"/>
              </p:cNvSpPr>
              <p:nvPr/>
            </p:nvSpPr>
            <p:spPr bwMode="auto">
              <a:xfrm>
                <a:off x="4950" y="1434"/>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33" name="Rectangle 201"/>
              <p:cNvSpPr>
                <a:spLocks noChangeArrowheads="1"/>
              </p:cNvSpPr>
              <p:nvPr/>
            </p:nvSpPr>
            <p:spPr bwMode="auto">
              <a:xfrm>
                <a:off x="4962" y="1428"/>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34" name="Rectangle 202"/>
              <p:cNvSpPr>
                <a:spLocks noChangeArrowheads="1"/>
              </p:cNvSpPr>
              <p:nvPr/>
            </p:nvSpPr>
            <p:spPr bwMode="auto">
              <a:xfrm>
                <a:off x="4974" y="1422"/>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235" name="Rectangle 203"/>
              <p:cNvSpPr>
                <a:spLocks noChangeArrowheads="1"/>
              </p:cNvSpPr>
              <p:nvPr/>
            </p:nvSpPr>
            <p:spPr bwMode="auto">
              <a:xfrm>
                <a:off x="4986" y="1415"/>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36" name="Rectangle 204"/>
              <p:cNvSpPr>
                <a:spLocks noChangeArrowheads="1"/>
              </p:cNvSpPr>
              <p:nvPr/>
            </p:nvSpPr>
            <p:spPr bwMode="auto">
              <a:xfrm>
                <a:off x="4998" y="1409"/>
                <a:ext cx="30" cy="31"/>
              </a:xfrm>
              <a:prstGeom prst="rect">
                <a:avLst/>
              </a:prstGeom>
              <a:solidFill>
                <a:srgbClr val="FF00FF"/>
              </a:solidFill>
              <a:ln w="9525">
                <a:solidFill>
                  <a:srgbClr val="FF00FF"/>
                </a:solidFill>
                <a:miter lim="800000"/>
                <a:headEnd/>
                <a:tailEnd/>
              </a:ln>
            </p:spPr>
            <p:txBody>
              <a:bodyPr/>
              <a:lstStyle/>
              <a:p>
                <a:endParaRPr lang="en-US"/>
              </a:p>
            </p:txBody>
          </p:sp>
        </p:grpSp>
        <p:sp>
          <p:nvSpPr>
            <p:cNvPr id="8" name="Rectangle 205"/>
            <p:cNvSpPr>
              <a:spLocks noChangeArrowheads="1"/>
            </p:cNvSpPr>
            <p:nvPr/>
          </p:nvSpPr>
          <p:spPr bwMode="auto">
            <a:xfrm>
              <a:off x="5010" y="1403"/>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9" name="Rectangle 206"/>
            <p:cNvSpPr>
              <a:spLocks noChangeArrowheads="1"/>
            </p:cNvSpPr>
            <p:nvPr/>
          </p:nvSpPr>
          <p:spPr bwMode="auto">
            <a:xfrm>
              <a:off x="5022" y="1397"/>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0" name="Rectangle 207"/>
            <p:cNvSpPr>
              <a:spLocks noChangeArrowheads="1"/>
            </p:cNvSpPr>
            <p:nvPr/>
          </p:nvSpPr>
          <p:spPr bwMode="auto">
            <a:xfrm>
              <a:off x="5034" y="1391"/>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1" name="Rectangle 208"/>
            <p:cNvSpPr>
              <a:spLocks noChangeArrowheads="1"/>
            </p:cNvSpPr>
            <p:nvPr/>
          </p:nvSpPr>
          <p:spPr bwMode="auto">
            <a:xfrm>
              <a:off x="5046" y="1385"/>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2" name="Rectangle 209"/>
            <p:cNvSpPr>
              <a:spLocks noChangeArrowheads="1"/>
            </p:cNvSpPr>
            <p:nvPr/>
          </p:nvSpPr>
          <p:spPr bwMode="auto">
            <a:xfrm>
              <a:off x="5058" y="1379"/>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3" name="Rectangle 210"/>
            <p:cNvSpPr>
              <a:spLocks noChangeArrowheads="1"/>
            </p:cNvSpPr>
            <p:nvPr/>
          </p:nvSpPr>
          <p:spPr bwMode="auto">
            <a:xfrm>
              <a:off x="5070" y="1373"/>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4" name="Rectangle 211"/>
            <p:cNvSpPr>
              <a:spLocks noChangeArrowheads="1"/>
            </p:cNvSpPr>
            <p:nvPr/>
          </p:nvSpPr>
          <p:spPr bwMode="auto">
            <a:xfrm>
              <a:off x="5082" y="1367"/>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5" name="Rectangle 212"/>
            <p:cNvSpPr>
              <a:spLocks noChangeArrowheads="1"/>
            </p:cNvSpPr>
            <p:nvPr/>
          </p:nvSpPr>
          <p:spPr bwMode="auto">
            <a:xfrm>
              <a:off x="5094" y="1361"/>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6" name="Rectangle 213"/>
            <p:cNvSpPr>
              <a:spLocks noChangeArrowheads="1"/>
            </p:cNvSpPr>
            <p:nvPr/>
          </p:nvSpPr>
          <p:spPr bwMode="auto">
            <a:xfrm>
              <a:off x="5112" y="1355"/>
              <a:ext cx="30" cy="30"/>
            </a:xfrm>
            <a:prstGeom prst="rect">
              <a:avLst/>
            </a:prstGeom>
            <a:solidFill>
              <a:srgbClr val="FF00FF"/>
            </a:solidFill>
            <a:ln w="9525">
              <a:solidFill>
                <a:srgbClr val="FF00FF"/>
              </a:solidFill>
              <a:miter lim="800000"/>
              <a:headEnd/>
              <a:tailEnd/>
            </a:ln>
          </p:spPr>
          <p:txBody>
            <a:bodyPr/>
            <a:lstStyle/>
            <a:p>
              <a:endParaRPr lang="en-US"/>
            </a:p>
          </p:txBody>
        </p:sp>
        <p:sp>
          <p:nvSpPr>
            <p:cNvPr id="17" name="Rectangle 214"/>
            <p:cNvSpPr>
              <a:spLocks noChangeArrowheads="1"/>
            </p:cNvSpPr>
            <p:nvPr/>
          </p:nvSpPr>
          <p:spPr bwMode="auto">
            <a:xfrm>
              <a:off x="5124" y="1348"/>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8" name="Rectangle 215"/>
            <p:cNvSpPr>
              <a:spLocks noChangeArrowheads="1"/>
            </p:cNvSpPr>
            <p:nvPr/>
          </p:nvSpPr>
          <p:spPr bwMode="auto">
            <a:xfrm>
              <a:off x="5136" y="1348"/>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19" name="Rectangle 216"/>
            <p:cNvSpPr>
              <a:spLocks noChangeArrowheads="1"/>
            </p:cNvSpPr>
            <p:nvPr/>
          </p:nvSpPr>
          <p:spPr bwMode="auto">
            <a:xfrm>
              <a:off x="5148" y="1342"/>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0" name="Rectangle 217"/>
            <p:cNvSpPr>
              <a:spLocks noChangeArrowheads="1"/>
            </p:cNvSpPr>
            <p:nvPr/>
          </p:nvSpPr>
          <p:spPr bwMode="auto">
            <a:xfrm>
              <a:off x="5160" y="1342"/>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1" name="Rectangle 218"/>
            <p:cNvSpPr>
              <a:spLocks noChangeArrowheads="1"/>
            </p:cNvSpPr>
            <p:nvPr/>
          </p:nvSpPr>
          <p:spPr bwMode="auto">
            <a:xfrm>
              <a:off x="5172" y="1336"/>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2" name="Rectangle 219"/>
            <p:cNvSpPr>
              <a:spLocks noChangeArrowheads="1"/>
            </p:cNvSpPr>
            <p:nvPr/>
          </p:nvSpPr>
          <p:spPr bwMode="auto">
            <a:xfrm>
              <a:off x="5184" y="1336"/>
              <a:ext cx="30" cy="31"/>
            </a:xfrm>
            <a:prstGeom prst="rect">
              <a:avLst/>
            </a:prstGeom>
            <a:solidFill>
              <a:srgbClr val="FF00FF"/>
            </a:solidFill>
            <a:ln w="9525">
              <a:solidFill>
                <a:srgbClr val="FF00FF"/>
              </a:solidFill>
              <a:miter lim="800000"/>
              <a:headEnd/>
              <a:tailEnd/>
            </a:ln>
          </p:spPr>
          <p:txBody>
            <a:bodyPr/>
            <a:lstStyle/>
            <a:p>
              <a:endParaRPr lang="en-US"/>
            </a:p>
          </p:txBody>
        </p:sp>
        <p:sp>
          <p:nvSpPr>
            <p:cNvPr id="23" name="Freeform 220"/>
            <p:cNvSpPr>
              <a:spLocks/>
            </p:cNvSpPr>
            <p:nvPr/>
          </p:nvSpPr>
          <p:spPr bwMode="auto">
            <a:xfrm>
              <a:off x="1023" y="1342"/>
              <a:ext cx="4191" cy="2351"/>
            </a:xfrm>
            <a:custGeom>
              <a:avLst/>
              <a:gdLst>
                <a:gd name="T0" fmla="*/ 2147483647 w 698"/>
                <a:gd name="T1" fmla="*/ 2147483647 h 386"/>
                <a:gd name="T2" fmla="*/ 2147483647 w 698"/>
                <a:gd name="T3" fmla="*/ 2147483647 h 386"/>
                <a:gd name="T4" fmla="*/ 2147483647 w 698"/>
                <a:gd name="T5" fmla="*/ 2147483647 h 386"/>
                <a:gd name="T6" fmla="*/ 2147483647 w 698"/>
                <a:gd name="T7" fmla="*/ 2147483647 h 386"/>
                <a:gd name="T8" fmla="*/ 2147483647 w 698"/>
                <a:gd name="T9" fmla="*/ 2147483647 h 386"/>
                <a:gd name="T10" fmla="*/ 2147483647 w 698"/>
                <a:gd name="T11" fmla="*/ 2147483647 h 386"/>
                <a:gd name="T12" fmla="*/ 2147483647 w 698"/>
                <a:gd name="T13" fmla="*/ 2147483647 h 386"/>
                <a:gd name="T14" fmla="*/ 2147483647 w 698"/>
                <a:gd name="T15" fmla="*/ 2147483647 h 386"/>
                <a:gd name="T16" fmla="*/ 2147483647 w 698"/>
                <a:gd name="T17" fmla="*/ 2147483647 h 386"/>
                <a:gd name="T18" fmla="*/ 2147483647 w 698"/>
                <a:gd name="T19" fmla="*/ 2147483647 h 386"/>
                <a:gd name="T20" fmla="*/ 2147483647 w 698"/>
                <a:gd name="T21" fmla="*/ 2147483647 h 386"/>
                <a:gd name="T22" fmla="*/ 2147483647 w 698"/>
                <a:gd name="T23" fmla="*/ 2147483647 h 386"/>
                <a:gd name="T24" fmla="*/ 2147483647 w 698"/>
                <a:gd name="T25" fmla="*/ 2147483647 h 386"/>
                <a:gd name="T26" fmla="*/ 2147483647 w 698"/>
                <a:gd name="T27" fmla="*/ 2147483647 h 386"/>
                <a:gd name="T28" fmla="*/ 2147483647 w 698"/>
                <a:gd name="T29" fmla="*/ 2147483647 h 386"/>
                <a:gd name="T30" fmla="*/ 2147483647 w 698"/>
                <a:gd name="T31" fmla="*/ 2147483647 h 386"/>
                <a:gd name="T32" fmla="*/ 2147483647 w 698"/>
                <a:gd name="T33" fmla="*/ 2147483647 h 386"/>
                <a:gd name="T34" fmla="*/ 2147483647 w 698"/>
                <a:gd name="T35" fmla="*/ 2147483647 h 386"/>
                <a:gd name="T36" fmla="*/ 2147483647 w 698"/>
                <a:gd name="T37" fmla="*/ 2147483647 h 386"/>
                <a:gd name="T38" fmla="*/ 2147483647 w 698"/>
                <a:gd name="T39" fmla="*/ 2147483647 h 386"/>
                <a:gd name="T40" fmla="*/ 2147483647 w 698"/>
                <a:gd name="T41" fmla="*/ 2147483647 h 386"/>
                <a:gd name="T42" fmla="*/ 2147483647 w 698"/>
                <a:gd name="T43" fmla="*/ 2147483647 h 386"/>
                <a:gd name="T44" fmla="*/ 2147483647 w 698"/>
                <a:gd name="T45" fmla="*/ 2147483647 h 386"/>
                <a:gd name="T46" fmla="*/ 2147483647 w 698"/>
                <a:gd name="T47" fmla="*/ 2147483647 h 386"/>
                <a:gd name="T48" fmla="*/ 2147483647 w 698"/>
                <a:gd name="T49" fmla="*/ 2147483647 h 386"/>
                <a:gd name="T50" fmla="*/ 2147483647 w 698"/>
                <a:gd name="T51" fmla="*/ 2147483647 h 386"/>
                <a:gd name="T52" fmla="*/ 2147483647 w 698"/>
                <a:gd name="T53" fmla="*/ 2147483647 h 386"/>
                <a:gd name="T54" fmla="*/ 2147483647 w 698"/>
                <a:gd name="T55" fmla="*/ 2147483647 h 386"/>
                <a:gd name="T56" fmla="*/ 2147483647 w 698"/>
                <a:gd name="T57" fmla="*/ 2147483647 h 386"/>
                <a:gd name="T58" fmla="*/ 2147483647 w 698"/>
                <a:gd name="T59" fmla="*/ 2147483647 h 386"/>
                <a:gd name="T60" fmla="*/ 2147483647 w 698"/>
                <a:gd name="T61" fmla="*/ 2147483647 h 386"/>
                <a:gd name="T62" fmla="*/ 2147483647 w 698"/>
                <a:gd name="T63" fmla="*/ 2147483647 h 386"/>
                <a:gd name="T64" fmla="*/ 2147483647 w 698"/>
                <a:gd name="T65" fmla="*/ 2147483647 h 386"/>
                <a:gd name="T66" fmla="*/ 2147483647 w 698"/>
                <a:gd name="T67" fmla="*/ 2147483647 h 386"/>
                <a:gd name="T68" fmla="*/ 2147483647 w 698"/>
                <a:gd name="T69" fmla="*/ 2147483647 h 386"/>
                <a:gd name="T70" fmla="*/ 2147483647 w 698"/>
                <a:gd name="T71" fmla="*/ 2147483647 h 386"/>
                <a:gd name="T72" fmla="*/ 2147483647 w 698"/>
                <a:gd name="T73" fmla="*/ 2147483647 h 386"/>
                <a:gd name="T74" fmla="*/ 2147483647 w 698"/>
                <a:gd name="T75" fmla="*/ 2147483647 h 386"/>
                <a:gd name="T76" fmla="*/ 2147483647 w 698"/>
                <a:gd name="T77" fmla="*/ 2147483647 h 386"/>
                <a:gd name="T78" fmla="*/ 2147483647 w 698"/>
                <a:gd name="T79" fmla="*/ 2147483647 h 386"/>
                <a:gd name="T80" fmla="*/ 2147483647 w 698"/>
                <a:gd name="T81" fmla="*/ 2147483647 h 386"/>
                <a:gd name="T82" fmla="*/ 2147483647 w 698"/>
                <a:gd name="T83" fmla="*/ 2147483647 h 386"/>
                <a:gd name="T84" fmla="*/ 2147483647 w 698"/>
                <a:gd name="T85" fmla="*/ 2147483647 h 386"/>
                <a:gd name="T86" fmla="*/ 2147483647 w 698"/>
                <a:gd name="T87" fmla="*/ 2147483647 h 386"/>
                <a:gd name="T88" fmla="*/ 2147483647 w 698"/>
                <a:gd name="T89" fmla="*/ 2147483647 h 386"/>
                <a:gd name="T90" fmla="*/ 2147483647 w 698"/>
                <a:gd name="T91" fmla="*/ 2147483647 h 38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98"/>
                <a:gd name="T139" fmla="*/ 0 h 386"/>
                <a:gd name="T140" fmla="*/ 698 w 698"/>
                <a:gd name="T141" fmla="*/ 386 h 38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98" h="386">
                  <a:moveTo>
                    <a:pt x="0" y="386"/>
                  </a:moveTo>
                  <a:lnTo>
                    <a:pt x="5" y="383"/>
                  </a:lnTo>
                  <a:lnTo>
                    <a:pt x="10" y="381"/>
                  </a:lnTo>
                  <a:lnTo>
                    <a:pt x="15" y="378"/>
                  </a:lnTo>
                  <a:lnTo>
                    <a:pt x="20" y="375"/>
                  </a:lnTo>
                  <a:lnTo>
                    <a:pt x="25" y="372"/>
                  </a:lnTo>
                  <a:lnTo>
                    <a:pt x="30" y="370"/>
                  </a:lnTo>
                  <a:lnTo>
                    <a:pt x="35" y="367"/>
                  </a:lnTo>
                  <a:lnTo>
                    <a:pt x="40" y="364"/>
                  </a:lnTo>
                  <a:lnTo>
                    <a:pt x="45" y="361"/>
                  </a:lnTo>
                  <a:lnTo>
                    <a:pt x="50" y="358"/>
                  </a:lnTo>
                  <a:lnTo>
                    <a:pt x="55" y="356"/>
                  </a:lnTo>
                  <a:lnTo>
                    <a:pt x="60" y="353"/>
                  </a:lnTo>
                  <a:lnTo>
                    <a:pt x="65" y="350"/>
                  </a:lnTo>
                  <a:lnTo>
                    <a:pt x="70" y="347"/>
                  </a:lnTo>
                  <a:lnTo>
                    <a:pt x="75" y="345"/>
                  </a:lnTo>
                  <a:lnTo>
                    <a:pt x="80" y="342"/>
                  </a:lnTo>
                  <a:lnTo>
                    <a:pt x="85" y="339"/>
                  </a:lnTo>
                  <a:lnTo>
                    <a:pt x="90" y="336"/>
                  </a:lnTo>
                  <a:lnTo>
                    <a:pt x="95" y="333"/>
                  </a:lnTo>
                  <a:lnTo>
                    <a:pt x="100" y="331"/>
                  </a:lnTo>
                  <a:lnTo>
                    <a:pt x="105" y="328"/>
                  </a:lnTo>
                  <a:lnTo>
                    <a:pt x="110" y="325"/>
                  </a:lnTo>
                  <a:lnTo>
                    <a:pt x="116" y="322"/>
                  </a:lnTo>
                  <a:lnTo>
                    <a:pt x="121" y="320"/>
                  </a:lnTo>
                  <a:lnTo>
                    <a:pt x="126" y="317"/>
                  </a:lnTo>
                  <a:lnTo>
                    <a:pt x="131" y="314"/>
                  </a:lnTo>
                  <a:lnTo>
                    <a:pt x="136" y="311"/>
                  </a:lnTo>
                  <a:lnTo>
                    <a:pt x="141" y="308"/>
                  </a:lnTo>
                  <a:lnTo>
                    <a:pt x="146" y="306"/>
                  </a:lnTo>
                  <a:lnTo>
                    <a:pt x="151" y="303"/>
                  </a:lnTo>
                  <a:lnTo>
                    <a:pt x="156" y="300"/>
                  </a:lnTo>
                  <a:lnTo>
                    <a:pt x="161" y="297"/>
                  </a:lnTo>
                  <a:lnTo>
                    <a:pt x="166" y="295"/>
                  </a:lnTo>
                  <a:lnTo>
                    <a:pt x="171" y="292"/>
                  </a:lnTo>
                  <a:lnTo>
                    <a:pt x="176" y="289"/>
                  </a:lnTo>
                  <a:lnTo>
                    <a:pt x="181" y="286"/>
                  </a:lnTo>
                  <a:lnTo>
                    <a:pt x="186" y="283"/>
                  </a:lnTo>
                  <a:lnTo>
                    <a:pt x="191" y="281"/>
                  </a:lnTo>
                  <a:lnTo>
                    <a:pt x="196" y="278"/>
                  </a:lnTo>
                  <a:lnTo>
                    <a:pt x="201" y="275"/>
                  </a:lnTo>
                  <a:lnTo>
                    <a:pt x="206" y="272"/>
                  </a:lnTo>
                  <a:lnTo>
                    <a:pt x="211" y="270"/>
                  </a:lnTo>
                  <a:lnTo>
                    <a:pt x="216" y="267"/>
                  </a:lnTo>
                  <a:lnTo>
                    <a:pt x="221" y="264"/>
                  </a:lnTo>
                  <a:lnTo>
                    <a:pt x="226" y="261"/>
                  </a:lnTo>
                  <a:lnTo>
                    <a:pt x="231" y="258"/>
                  </a:lnTo>
                  <a:lnTo>
                    <a:pt x="236" y="256"/>
                  </a:lnTo>
                  <a:lnTo>
                    <a:pt x="241" y="253"/>
                  </a:lnTo>
                  <a:lnTo>
                    <a:pt x="246" y="250"/>
                  </a:lnTo>
                  <a:lnTo>
                    <a:pt x="251" y="247"/>
                  </a:lnTo>
                  <a:lnTo>
                    <a:pt x="256" y="245"/>
                  </a:lnTo>
                  <a:lnTo>
                    <a:pt x="261" y="242"/>
                  </a:lnTo>
                  <a:lnTo>
                    <a:pt x="266" y="239"/>
                  </a:lnTo>
                  <a:lnTo>
                    <a:pt x="271" y="236"/>
                  </a:lnTo>
                  <a:lnTo>
                    <a:pt x="276" y="233"/>
                  </a:lnTo>
                  <a:lnTo>
                    <a:pt x="281" y="231"/>
                  </a:lnTo>
                  <a:lnTo>
                    <a:pt x="286" y="228"/>
                  </a:lnTo>
                  <a:lnTo>
                    <a:pt x="291" y="225"/>
                  </a:lnTo>
                  <a:lnTo>
                    <a:pt x="296" y="222"/>
                  </a:lnTo>
                  <a:lnTo>
                    <a:pt x="301" y="220"/>
                  </a:lnTo>
                  <a:lnTo>
                    <a:pt x="306" y="217"/>
                  </a:lnTo>
                  <a:lnTo>
                    <a:pt x="311" y="214"/>
                  </a:lnTo>
                  <a:lnTo>
                    <a:pt x="316" y="211"/>
                  </a:lnTo>
                  <a:lnTo>
                    <a:pt x="321" y="208"/>
                  </a:lnTo>
                  <a:lnTo>
                    <a:pt x="326" y="206"/>
                  </a:lnTo>
                  <a:lnTo>
                    <a:pt x="331" y="203"/>
                  </a:lnTo>
                  <a:lnTo>
                    <a:pt x="336" y="200"/>
                  </a:lnTo>
                  <a:lnTo>
                    <a:pt x="342" y="197"/>
                  </a:lnTo>
                  <a:lnTo>
                    <a:pt x="347" y="195"/>
                  </a:lnTo>
                  <a:lnTo>
                    <a:pt x="352" y="192"/>
                  </a:lnTo>
                  <a:lnTo>
                    <a:pt x="357" y="189"/>
                  </a:lnTo>
                  <a:lnTo>
                    <a:pt x="362" y="186"/>
                  </a:lnTo>
                  <a:lnTo>
                    <a:pt x="367" y="183"/>
                  </a:lnTo>
                  <a:lnTo>
                    <a:pt x="372" y="181"/>
                  </a:lnTo>
                  <a:lnTo>
                    <a:pt x="377" y="178"/>
                  </a:lnTo>
                  <a:lnTo>
                    <a:pt x="382" y="175"/>
                  </a:lnTo>
                  <a:lnTo>
                    <a:pt x="387" y="172"/>
                  </a:lnTo>
                  <a:lnTo>
                    <a:pt x="392" y="170"/>
                  </a:lnTo>
                  <a:lnTo>
                    <a:pt x="397" y="167"/>
                  </a:lnTo>
                  <a:lnTo>
                    <a:pt x="402" y="164"/>
                  </a:lnTo>
                  <a:lnTo>
                    <a:pt x="407" y="161"/>
                  </a:lnTo>
                  <a:lnTo>
                    <a:pt x="412" y="158"/>
                  </a:lnTo>
                  <a:lnTo>
                    <a:pt x="417" y="156"/>
                  </a:lnTo>
                  <a:lnTo>
                    <a:pt x="422" y="153"/>
                  </a:lnTo>
                  <a:lnTo>
                    <a:pt x="427" y="150"/>
                  </a:lnTo>
                  <a:lnTo>
                    <a:pt x="432" y="147"/>
                  </a:lnTo>
                  <a:lnTo>
                    <a:pt x="437" y="145"/>
                  </a:lnTo>
                  <a:lnTo>
                    <a:pt x="442" y="142"/>
                  </a:lnTo>
                  <a:lnTo>
                    <a:pt x="447" y="139"/>
                  </a:lnTo>
                  <a:lnTo>
                    <a:pt x="452" y="136"/>
                  </a:lnTo>
                  <a:lnTo>
                    <a:pt x="457" y="134"/>
                  </a:lnTo>
                  <a:lnTo>
                    <a:pt x="462" y="131"/>
                  </a:lnTo>
                  <a:lnTo>
                    <a:pt x="467" y="128"/>
                  </a:lnTo>
                  <a:lnTo>
                    <a:pt x="472" y="125"/>
                  </a:lnTo>
                  <a:lnTo>
                    <a:pt x="477" y="122"/>
                  </a:lnTo>
                  <a:lnTo>
                    <a:pt x="482" y="120"/>
                  </a:lnTo>
                  <a:lnTo>
                    <a:pt x="487" y="117"/>
                  </a:lnTo>
                  <a:lnTo>
                    <a:pt x="492" y="114"/>
                  </a:lnTo>
                  <a:lnTo>
                    <a:pt x="497" y="111"/>
                  </a:lnTo>
                  <a:lnTo>
                    <a:pt x="502" y="109"/>
                  </a:lnTo>
                  <a:lnTo>
                    <a:pt x="507" y="106"/>
                  </a:lnTo>
                  <a:lnTo>
                    <a:pt x="512" y="103"/>
                  </a:lnTo>
                  <a:lnTo>
                    <a:pt x="517" y="100"/>
                  </a:lnTo>
                  <a:lnTo>
                    <a:pt x="522" y="97"/>
                  </a:lnTo>
                  <a:lnTo>
                    <a:pt x="527" y="95"/>
                  </a:lnTo>
                  <a:lnTo>
                    <a:pt x="532" y="92"/>
                  </a:lnTo>
                  <a:lnTo>
                    <a:pt x="537" y="89"/>
                  </a:lnTo>
                  <a:lnTo>
                    <a:pt x="542" y="86"/>
                  </a:lnTo>
                  <a:lnTo>
                    <a:pt x="547" y="84"/>
                  </a:lnTo>
                  <a:lnTo>
                    <a:pt x="552" y="81"/>
                  </a:lnTo>
                  <a:lnTo>
                    <a:pt x="557" y="78"/>
                  </a:lnTo>
                  <a:lnTo>
                    <a:pt x="562" y="75"/>
                  </a:lnTo>
                  <a:lnTo>
                    <a:pt x="568" y="72"/>
                  </a:lnTo>
                  <a:lnTo>
                    <a:pt x="573" y="70"/>
                  </a:lnTo>
                  <a:lnTo>
                    <a:pt x="578" y="67"/>
                  </a:lnTo>
                  <a:lnTo>
                    <a:pt x="583" y="64"/>
                  </a:lnTo>
                  <a:lnTo>
                    <a:pt x="588" y="61"/>
                  </a:lnTo>
                  <a:lnTo>
                    <a:pt x="593" y="59"/>
                  </a:lnTo>
                  <a:lnTo>
                    <a:pt x="598" y="56"/>
                  </a:lnTo>
                  <a:lnTo>
                    <a:pt x="603" y="53"/>
                  </a:lnTo>
                  <a:lnTo>
                    <a:pt x="608" y="50"/>
                  </a:lnTo>
                  <a:lnTo>
                    <a:pt x="613" y="47"/>
                  </a:lnTo>
                  <a:lnTo>
                    <a:pt x="618" y="45"/>
                  </a:lnTo>
                  <a:lnTo>
                    <a:pt x="623" y="42"/>
                  </a:lnTo>
                  <a:lnTo>
                    <a:pt x="628" y="39"/>
                  </a:lnTo>
                  <a:lnTo>
                    <a:pt x="633" y="36"/>
                  </a:lnTo>
                  <a:lnTo>
                    <a:pt x="638" y="34"/>
                  </a:lnTo>
                  <a:lnTo>
                    <a:pt x="643" y="31"/>
                  </a:lnTo>
                  <a:lnTo>
                    <a:pt x="648" y="28"/>
                  </a:lnTo>
                  <a:lnTo>
                    <a:pt x="653" y="25"/>
                  </a:lnTo>
                  <a:lnTo>
                    <a:pt x="658" y="22"/>
                  </a:lnTo>
                  <a:lnTo>
                    <a:pt x="663" y="20"/>
                  </a:lnTo>
                  <a:lnTo>
                    <a:pt x="668" y="17"/>
                  </a:lnTo>
                  <a:lnTo>
                    <a:pt x="673" y="14"/>
                  </a:lnTo>
                  <a:lnTo>
                    <a:pt x="678" y="11"/>
                  </a:lnTo>
                  <a:lnTo>
                    <a:pt x="683" y="9"/>
                  </a:lnTo>
                  <a:lnTo>
                    <a:pt x="688" y="6"/>
                  </a:lnTo>
                  <a:lnTo>
                    <a:pt x="693" y="3"/>
                  </a:lnTo>
                  <a:lnTo>
                    <a:pt x="698" y="0"/>
                  </a:lnTo>
                </a:path>
              </a:pathLst>
            </a:custGeom>
            <a:noFill/>
            <a:ln w="19050">
              <a:solidFill>
                <a:srgbClr val="000000"/>
              </a:solidFill>
              <a:round/>
              <a:headEnd/>
              <a:tailEnd/>
            </a:ln>
          </p:spPr>
          <p:txBody>
            <a:bodyPr/>
            <a:lstStyle/>
            <a:p>
              <a:endParaRPr lang="en-GB"/>
            </a:p>
          </p:txBody>
        </p:sp>
        <p:sp>
          <p:nvSpPr>
            <p:cNvPr id="24" name="Rectangle 221"/>
            <p:cNvSpPr>
              <a:spLocks noChangeArrowheads="1"/>
            </p:cNvSpPr>
            <p:nvPr/>
          </p:nvSpPr>
          <p:spPr bwMode="auto">
            <a:xfrm>
              <a:off x="4091" y="1294"/>
              <a:ext cx="1" cy="115"/>
            </a:xfrm>
            <a:prstGeom prst="rect">
              <a:avLst/>
            </a:prstGeom>
            <a:noFill/>
            <a:ln w="9525">
              <a:noFill/>
              <a:miter lim="800000"/>
              <a:headEnd/>
              <a:tailEnd/>
            </a:ln>
          </p:spPr>
          <p:txBody>
            <a:bodyPr wrap="none" lIns="0" tIns="0" rIns="0" bIns="0">
              <a:spAutoFit/>
            </a:bodyPr>
            <a:lstStyle/>
            <a:p>
              <a:pPr algn="l"/>
              <a:endParaRPr lang="nl-NL" sz="1200">
                <a:latin typeface="Times New Roman" pitchFamily="18" charset="0"/>
              </a:endParaRPr>
            </a:p>
          </p:txBody>
        </p:sp>
        <p:sp>
          <p:nvSpPr>
            <p:cNvPr id="25" name="Rectangle 222"/>
            <p:cNvSpPr>
              <a:spLocks noChangeArrowheads="1"/>
            </p:cNvSpPr>
            <p:nvPr/>
          </p:nvSpPr>
          <p:spPr bwMode="auto">
            <a:xfrm>
              <a:off x="4097" y="1446"/>
              <a:ext cx="1" cy="115"/>
            </a:xfrm>
            <a:prstGeom prst="rect">
              <a:avLst/>
            </a:prstGeom>
            <a:noFill/>
            <a:ln w="9525">
              <a:noFill/>
              <a:miter lim="800000"/>
              <a:headEnd/>
              <a:tailEnd/>
            </a:ln>
          </p:spPr>
          <p:txBody>
            <a:bodyPr wrap="none" lIns="0" tIns="0" rIns="0" bIns="0">
              <a:spAutoFit/>
            </a:bodyPr>
            <a:lstStyle/>
            <a:p>
              <a:pPr algn="l"/>
              <a:endParaRPr lang="nl-NL" sz="1200">
                <a:latin typeface="Times New Roman" pitchFamily="18" charset="0"/>
              </a:endParaRPr>
            </a:p>
          </p:txBody>
        </p:sp>
        <p:sp>
          <p:nvSpPr>
            <p:cNvPr id="26" name="Rectangle 223"/>
            <p:cNvSpPr>
              <a:spLocks noChangeArrowheads="1"/>
            </p:cNvSpPr>
            <p:nvPr/>
          </p:nvSpPr>
          <p:spPr bwMode="auto">
            <a:xfrm>
              <a:off x="4169" y="1422"/>
              <a:ext cx="1" cy="115"/>
            </a:xfrm>
            <a:prstGeom prst="rect">
              <a:avLst/>
            </a:prstGeom>
            <a:noFill/>
            <a:ln w="9525">
              <a:noFill/>
              <a:miter lim="800000"/>
              <a:headEnd/>
              <a:tailEnd/>
            </a:ln>
          </p:spPr>
          <p:txBody>
            <a:bodyPr wrap="none" lIns="0" tIns="0" rIns="0" bIns="0">
              <a:spAutoFit/>
            </a:bodyPr>
            <a:lstStyle/>
            <a:p>
              <a:pPr algn="l"/>
              <a:endParaRPr lang="nl-NL" sz="1200">
                <a:latin typeface="Times New Roman" pitchFamily="18" charset="0"/>
              </a:endParaRPr>
            </a:p>
          </p:txBody>
        </p:sp>
        <p:sp>
          <p:nvSpPr>
            <p:cNvPr id="27" name="Rectangle 224"/>
            <p:cNvSpPr>
              <a:spLocks noChangeArrowheads="1"/>
            </p:cNvSpPr>
            <p:nvPr/>
          </p:nvSpPr>
          <p:spPr bwMode="auto">
            <a:xfrm>
              <a:off x="4205" y="1446"/>
              <a:ext cx="1" cy="115"/>
            </a:xfrm>
            <a:prstGeom prst="rect">
              <a:avLst/>
            </a:prstGeom>
            <a:noFill/>
            <a:ln w="9525">
              <a:noFill/>
              <a:miter lim="800000"/>
              <a:headEnd/>
              <a:tailEnd/>
            </a:ln>
          </p:spPr>
          <p:txBody>
            <a:bodyPr wrap="none" lIns="0" tIns="0" rIns="0" bIns="0">
              <a:spAutoFit/>
            </a:bodyPr>
            <a:lstStyle/>
            <a:p>
              <a:pPr algn="l"/>
              <a:endParaRPr lang="nl-NL" sz="1200">
                <a:latin typeface="Times New Roman" pitchFamily="18" charset="0"/>
              </a:endParaRPr>
            </a:p>
          </p:txBody>
        </p:sp>
        <p:sp>
          <p:nvSpPr>
            <p:cNvPr id="28" name="Rectangle 225"/>
            <p:cNvSpPr>
              <a:spLocks noChangeArrowheads="1"/>
            </p:cNvSpPr>
            <p:nvPr/>
          </p:nvSpPr>
          <p:spPr bwMode="auto">
            <a:xfrm>
              <a:off x="867" y="3212"/>
              <a:ext cx="126" cy="164"/>
            </a:xfrm>
            <a:prstGeom prst="rect">
              <a:avLst/>
            </a:prstGeom>
            <a:noFill/>
            <a:ln w="9525">
              <a:noFill/>
              <a:miter lim="800000"/>
              <a:headEnd/>
              <a:tailEnd/>
            </a:ln>
          </p:spPr>
          <p:txBody>
            <a:bodyPr wrap="none" lIns="0" tIns="0" rIns="0" bIns="0">
              <a:spAutoFit/>
            </a:bodyPr>
            <a:lstStyle/>
            <a:p>
              <a:pPr algn="l"/>
              <a:r>
                <a:rPr lang="en-GB" sz="1500">
                  <a:solidFill>
                    <a:srgbClr val="000000"/>
                  </a:solidFill>
                </a:rPr>
                <a:t>1</a:t>
              </a:r>
              <a:endParaRPr lang="en-GB" sz="1200">
                <a:latin typeface="Times New Roman" pitchFamily="18" charset="0"/>
              </a:endParaRPr>
            </a:p>
          </p:txBody>
        </p:sp>
        <p:sp>
          <p:nvSpPr>
            <p:cNvPr id="29" name="Rectangle 226"/>
            <p:cNvSpPr>
              <a:spLocks noChangeArrowheads="1"/>
            </p:cNvSpPr>
            <p:nvPr/>
          </p:nvSpPr>
          <p:spPr bwMode="auto">
            <a:xfrm>
              <a:off x="735" y="2280"/>
              <a:ext cx="258" cy="164"/>
            </a:xfrm>
            <a:prstGeom prst="rect">
              <a:avLst/>
            </a:prstGeom>
            <a:noFill/>
            <a:ln w="9525">
              <a:noFill/>
              <a:miter lim="800000"/>
              <a:headEnd/>
              <a:tailEnd/>
            </a:ln>
          </p:spPr>
          <p:txBody>
            <a:bodyPr wrap="none" lIns="0" tIns="0" rIns="0" bIns="0">
              <a:spAutoFit/>
            </a:bodyPr>
            <a:lstStyle/>
            <a:p>
              <a:pPr algn="l"/>
              <a:r>
                <a:rPr lang="en-GB" sz="1500">
                  <a:solidFill>
                    <a:srgbClr val="000000"/>
                  </a:solidFill>
                </a:rPr>
                <a:t>100</a:t>
              </a:r>
              <a:endParaRPr lang="en-GB" sz="1200">
                <a:latin typeface="Times New Roman" pitchFamily="18" charset="0"/>
              </a:endParaRPr>
            </a:p>
          </p:txBody>
        </p:sp>
        <p:sp>
          <p:nvSpPr>
            <p:cNvPr id="30" name="Rectangle 227"/>
            <p:cNvSpPr>
              <a:spLocks noChangeArrowheads="1"/>
            </p:cNvSpPr>
            <p:nvPr/>
          </p:nvSpPr>
          <p:spPr bwMode="auto">
            <a:xfrm>
              <a:off x="603" y="1348"/>
              <a:ext cx="396" cy="164"/>
            </a:xfrm>
            <a:prstGeom prst="rect">
              <a:avLst/>
            </a:prstGeom>
            <a:noFill/>
            <a:ln w="9525">
              <a:noFill/>
              <a:miter lim="800000"/>
              <a:headEnd/>
              <a:tailEnd/>
            </a:ln>
          </p:spPr>
          <p:txBody>
            <a:bodyPr wrap="none" lIns="0" tIns="0" rIns="0" bIns="0">
              <a:spAutoFit/>
            </a:bodyPr>
            <a:lstStyle/>
            <a:p>
              <a:pPr algn="l"/>
              <a:r>
                <a:rPr lang="en-GB" sz="1500" dirty="0">
                  <a:solidFill>
                    <a:srgbClr val="000000"/>
                  </a:solidFill>
                </a:rPr>
                <a:t>10000</a:t>
              </a:r>
              <a:endParaRPr lang="en-GB" sz="1200" dirty="0">
                <a:latin typeface="Times New Roman" pitchFamily="18" charset="0"/>
              </a:endParaRPr>
            </a:p>
          </p:txBody>
        </p:sp>
        <p:sp>
          <p:nvSpPr>
            <p:cNvPr id="31" name="Rectangle 228"/>
            <p:cNvSpPr>
              <a:spLocks noChangeArrowheads="1"/>
            </p:cNvSpPr>
            <p:nvPr/>
          </p:nvSpPr>
          <p:spPr bwMode="auto">
            <a:xfrm>
              <a:off x="903" y="3382"/>
              <a:ext cx="294" cy="152"/>
            </a:xfrm>
            <a:prstGeom prst="rect">
              <a:avLst/>
            </a:prstGeom>
            <a:noFill/>
            <a:ln w="9525">
              <a:noFill/>
              <a:miter lim="800000"/>
              <a:headEnd/>
              <a:tailEnd/>
            </a:ln>
          </p:spPr>
          <p:txBody>
            <a:bodyPr wrap="none" lIns="0" tIns="0" rIns="0" bIns="0">
              <a:spAutoFit/>
            </a:bodyPr>
            <a:lstStyle/>
            <a:p>
              <a:pPr algn="l"/>
              <a:r>
                <a:rPr lang="en-GB" sz="1400">
                  <a:solidFill>
                    <a:srgbClr val="000000"/>
                  </a:solidFill>
                </a:rPr>
                <a:t>1665</a:t>
              </a:r>
              <a:endParaRPr lang="en-GB" sz="1200">
                <a:latin typeface="Times New Roman" pitchFamily="18" charset="0"/>
              </a:endParaRPr>
            </a:p>
          </p:txBody>
        </p:sp>
        <p:sp>
          <p:nvSpPr>
            <p:cNvPr id="32" name="Rectangle 229"/>
            <p:cNvSpPr>
              <a:spLocks noChangeArrowheads="1"/>
            </p:cNvSpPr>
            <p:nvPr/>
          </p:nvSpPr>
          <p:spPr bwMode="auto">
            <a:xfrm>
              <a:off x="2152" y="3382"/>
              <a:ext cx="294" cy="152"/>
            </a:xfrm>
            <a:prstGeom prst="rect">
              <a:avLst/>
            </a:prstGeom>
            <a:noFill/>
            <a:ln w="9525">
              <a:noFill/>
              <a:miter lim="800000"/>
              <a:headEnd/>
              <a:tailEnd/>
            </a:ln>
          </p:spPr>
          <p:txBody>
            <a:bodyPr wrap="none" lIns="0" tIns="0" rIns="0" bIns="0">
              <a:spAutoFit/>
            </a:bodyPr>
            <a:lstStyle/>
            <a:p>
              <a:pPr algn="l"/>
              <a:r>
                <a:rPr lang="en-GB" sz="1400" dirty="0">
                  <a:solidFill>
                    <a:srgbClr val="000000"/>
                  </a:solidFill>
                </a:rPr>
                <a:t>1765</a:t>
              </a:r>
              <a:endParaRPr lang="en-GB" sz="1200" dirty="0">
                <a:latin typeface="Times New Roman" pitchFamily="18" charset="0"/>
              </a:endParaRPr>
            </a:p>
          </p:txBody>
        </p:sp>
        <p:sp>
          <p:nvSpPr>
            <p:cNvPr id="33" name="Rectangle 230"/>
            <p:cNvSpPr>
              <a:spLocks noChangeArrowheads="1"/>
            </p:cNvSpPr>
            <p:nvPr/>
          </p:nvSpPr>
          <p:spPr bwMode="auto">
            <a:xfrm>
              <a:off x="3401" y="3382"/>
              <a:ext cx="294" cy="152"/>
            </a:xfrm>
            <a:prstGeom prst="rect">
              <a:avLst/>
            </a:prstGeom>
            <a:noFill/>
            <a:ln w="9525">
              <a:noFill/>
              <a:miter lim="800000"/>
              <a:headEnd/>
              <a:tailEnd/>
            </a:ln>
          </p:spPr>
          <p:txBody>
            <a:bodyPr wrap="none" lIns="0" tIns="0" rIns="0" bIns="0">
              <a:spAutoFit/>
            </a:bodyPr>
            <a:lstStyle/>
            <a:p>
              <a:pPr algn="l"/>
              <a:r>
                <a:rPr lang="en-GB" sz="1400">
                  <a:solidFill>
                    <a:srgbClr val="000000"/>
                  </a:solidFill>
                </a:rPr>
                <a:t>1865</a:t>
              </a:r>
              <a:endParaRPr lang="en-GB" sz="1200">
                <a:latin typeface="Times New Roman" pitchFamily="18" charset="0"/>
              </a:endParaRPr>
            </a:p>
          </p:txBody>
        </p:sp>
        <p:sp>
          <p:nvSpPr>
            <p:cNvPr id="34" name="Rectangle 231"/>
            <p:cNvSpPr>
              <a:spLocks noChangeArrowheads="1"/>
            </p:cNvSpPr>
            <p:nvPr/>
          </p:nvSpPr>
          <p:spPr bwMode="auto">
            <a:xfrm>
              <a:off x="4644" y="3382"/>
              <a:ext cx="294" cy="152"/>
            </a:xfrm>
            <a:prstGeom prst="rect">
              <a:avLst/>
            </a:prstGeom>
            <a:noFill/>
            <a:ln w="9525">
              <a:noFill/>
              <a:miter lim="800000"/>
              <a:headEnd/>
              <a:tailEnd/>
            </a:ln>
          </p:spPr>
          <p:txBody>
            <a:bodyPr wrap="none" lIns="0" tIns="0" rIns="0" bIns="0">
              <a:spAutoFit/>
            </a:bodyPr>
            <a:lstStyle/>
            <a:p>
              <a:pPr algn="l"/>
              <a:r>
                <a:rPr lang="en-GB" sz="1400">
                  <a:solidFill>
                    <a:srgbClr val="000000"/>
                  </a:solidFill>
                </a:rPr>
                <a:t>1965</a:t>
              </a:r>
              <a:endParaRPr lang="en-GB" sz="1200">
                <a:latin typeface="Times New Roman" pitchFamily="18" charset="0"/>
              </a:endParaRPr>
            </a:p>
          </p:txBody>
        </p:sp>
        <p:sp>
          <p:nvSpPr>
            <p:cNvPr id="35" name="Rectangle 232"/>
            <p:cNvSpPr>
              <a:spLocks noChangeArrowheads="1"/>
            </p:cNvSpPr>
            <p:nvPr/>
          </p:nvSpPr>
          <p:spPr bwMode="auto">
            <a:xfrm>
              <a:off x="2987" y="3577"/>
              <a:ext cx="330" cy="170"/>
            </a:xfrm>
            <a:prstGeom prst="rect">
              <a:avLst/>
            </a:prstGeom>
            <a:noFill/>
            <a:ln w="9525">
              <a:noFill/>
              <a:miter lim="800000"/>
              <a:headEnd/>
              <a:tailEnd/>
            </a:ln>
          </p:spPr>
          <p:txBody>
            <a:bodyPr wrap="none" lIns="0" tIns="0" rIns="0" bIns="0">
              <a:spAutoFit/>
            </a:bodyPr>
            <a:lstStyle/>
            <a:p>
              <a:pPr algn="l"/>
              <a:r>
                <a:rPr lang="en-GB" sz="1500">
                  <a:solidFill>
                    <a:srgbClr val="000000"/>
                  </a:solidFill>
                </a:rPr>
                <a:t>Year</a:t>
              </a:r>
              <a:endParaRPr lang="en-GB" sz="1200">
                <a:latin typeface="Times New Roman" pitchFamily="18" charset="0"/>
              </a:endParaRPr>
            </a:p>
          </p:txBody>
        </p:sp>
        <p:sp>
          <p:nvSpPr>
            <p:cNvPr id="36" name="Rectangle 233"/>
            <p:cNvSpPr>
              <a:spLocks noChangeArrowheads="1"/>
            </p:cNvSpPr>
            <p:nvPr/>
          </p:nvSpPr>
          <p:spPr bwMode="auto">
            <a:xfrm rot="16200000">
              <a:off x="-324" y="2229"/>
              <a:ext cx="1564" cy="119"/>
            </a:xfrm>
            <a:prstGeom prst="rect">
              <a:avLst/>
            </a:prstGeom>
            <a:noFill/>
            <a:ln w="9525">
              <a:noFill/>
              <a:miter lim="800000"/>
              <a:headEnd/>
              <a:tailEnd/>
            </a:ln>
          </p:spPr>
          <p:txBody>
            <a:bodyPr wrap="none" lIns="0" tIns="0" rIns="0" bIns="0">
              <a:spAutoFit/>
            </a:bodyPr>
            <a:lstStyle/>
            <a:p>
              <a:pPr algn="l"/>
              <a:r>
                <a:rPr lang="en-GB" sz="1300" dirty="0">
                  <a:solidFill>
                    <a:srgbClr val="000000"/>
                  </a:solidFill>
                  <a:latin typeface="Calibri" pitchFamily="34" charset="0"/>
                  <a:cs typeface="Calibri" pitchFamily="34" charset="0"/>
                </a:rPr>
                <a:t>No of titles launched and still extant 2001</a:t>
              </a:r>
              <a:endParaRPr lang="en-GB" sz="1200" dirty="0">
                <a:latin typeface="Calibri" pitchFamily="34" charset="0"/>
                <a:cs typeface="Calibri" pitchFamily="34" charset="0"/>
              </a:endParaRPr>
            </a:p>
          </p:txBody>
        </p:sp>
      </p:grpSp>
      <p:sp>
        <p:nvSpPr>
          <p:cNvPr id="243" name="Text Box 235"/>
          <p:cNvSpPr txBox="1">
            <a:spLocks noChangeArrowheads="1"/>
          </p:cNvSpPr>
          <p:nvPr/>
        </p:nvSpPr>
        <p:spPr bwMode="auto">
          <a:xfrm>
            <a:off x="4206240" y="6006905"/>
            <a:ext cx="3967089" cy="646331"/>
          </a:xfrm>
          <a:prstGeom prst="rect">
            <a:avLst/>
          </a:prstGeom>
          <a:solidFill>
            <a:schemeClr val="bg1"/>
          </a:solidFill>
          <a:ln w="9525">
            <a:noFill/>
            <a:miter lim="800000"/>
            <a:headEnd/>
            <a:tailEnd/>
          </a:ln>
        </p:spPr>
        <p:txBody>
          <a:bodyPr wrap="square">
            <a:spAutoFit/>
          </a:bodyPr>
          <a:lstStyle/>
          <a:p>
            <a:pPr algn="l" eaLnBrk="0" hangingPunct="0"/>
            <a:r>
              <a:rPr lang="en-GB" sz="1200" b="0" dirty="0">
                <a:latin typeface="Calibri" pitchFamily="34" charset="0"/>
                <a:cs typeface="Calibri" pitchFamily="34" charset="0"/>
              </a:rPr>
              <a:t>Source:</a:t>
            </a:r>
          </a:p>
          <a:p>
            <a:pPr algn="l" eaLnBrk="0" hangingPunct="0"/>
            <a:r>
              <a:rPr lang="en-GB" sz="1200" b="0" dirty="0">
                <a:latin typeface="Calibri" pitchFamily="34" charset="0"/>
                <a:cs typeface="Calibri" pitchFamily="34" charset="0"/>
              </a:rPr>
              <a:t>M A </a:t>
            </a:r>
            <a:r>
              <a:rPr lang="en-GB" sz="1200" b="0" dirty="0" err="1">
                <a:latin typeface="Calibri" pitchFamily="34" charset="0"/>
                <a:cs typeface="Calibri" pitchFamily="34" charset="0"/>
              </a:rPr>
              <a:t>Mabe</a:t>
            </a:r>
            <a:r>
              <a:rPr lang="en-GB" sz="1200" b="0" dirty="0">
                <a:latin typeface="Calibri" pitchFamily="34" charset="0"/>
                <a:cs typeface="Calibri" pitchFamily="34" charset="0"/>
              </a:rPr>
              <a:t> The number and growth of journals</a:t>
            </a:r>
          </a:p>
          <a:p>
            <a:pPr algn="l" eaLnBrk="0" hangingPunct="0"/>
            <a:r>
              <a:rPr lang="en-GB" sz="1200" b="0" i="1" dirty="0">
                <a:latin typeface="Calibri" pitchFamily="34" charset="0"/>
                <a:cs typeface="Calibri" pitchFamily="34" charset="0"/>
              </a:rPr>
              <a:t>Serials</a:t>
            </a:r>
            <a:r>
              <a:rPr lang="en-GB" sz="1200" b="0" dirty="0">
                <a:latin typeface="Calibri" pitchFamily="34" charset="0"/>
                <a:cs typeface="Calibri" pitchFamily="34" charset="0"/>
              </a:rPr>
              <a:t> 16(2).191-7, 2003</a:t>
            </a:r>
          </a:p>
        </p:txBody>
      </p:sp>
      <p:sp>
        <p:nvSpPr>
          <p:cNvPr id="7170" name="Rectangle 2"/>
          <p:cNvSpPr>
            <a:spLocks noGrp="1" noChangeArrowheads="1"/>
          </p:cNvSpPr>
          <p:nvPr>
            <p:ph type="title"/>
          </p:nvPr>
        </p:nvSpPr>
        <p:spPr/>
        <p:txBody>
          <a:bodyPr/>
          <a:lstStyle/>
          <a:p>
            <a:r>
              <a:rPr lang="en-US" altLang="zh-CN" dirty="0" smtClean="0">
                <a:effectLst>
                  <a:outerShdw blurRad="38100" dist="38100" dir="2700000" algn="tl">
                    <a:srgbClr val="000000">
                      <a:alpha val="43137"/>
                    </a:srgbClr>
                  </a:outerShdw>
                </a:effectLst>
                <a:ea typeface="宋体" pitchFamily="2" charset="-122"/>
              </a:rPr>
              <a:t>Peer-Reviewed Journal Growth 1665-2001</a:t>
            </a:r>
          </a:p>
        </p:txBody>
      </p:sp>
      <p:sp>
        <p:nvSpPr>
          <p:cNvPr id="7171" name="Rectangle 3"/>
          <p:cNvSpPr>
            <a:spLocks noGrp="1" noChangeArrowheads="1"/>
          </p:cNvSpPr>
          <p:nvPr>
            <p:ph type="body" idx="1"/>
          </p:nvPr>
        </p:nvSpPr>
        <p:spPr>
          <a:xfrm>
            <a:off x="533400" y="1158875"/>
            <a:ext cx="8001000" cy="4425999"/>
          </a:xfrm>
        </p:spPr>
        <p:txBody>
          <a:bodyPr/>
          <a:lstStyle/>
          <a:p>
            <a:pPr lvl="1">
              <a:lnSpc>
                <a:spcPct val="80000"/>
              </a:lnSpc>
            </a:pPr>
            <a:endParaRPr lang="en-US" altLang="zh-CN" sz="1100" b="1" dirty="0" smtClean="0">
              <a:ea typeface="宋体" pitchFamily="2" charset="-122"/>
            </a:endParaRPr>
          </a:p>
          <a:p>
            <a:pPr marL="0" indent="0">
              <a:lnSpc>
                <a:spcPct val="80000"/>
              </a:lnSpc>
              <a:buNone/>
            </a:pPr>
            <a:endParaRPr lang="en-US" altLang="zh-CN" sz="800" b="0" dirty="0" smtClean="0">
              <a:ea typeface="宋体" pitchFamily="2" charset="-122"/>
            </a:endParaRPr>
          </a:p>
        </p:txBody>
      </p:sp>
      <p:pic>
        <p:nvPicPr>
          <p:cNvPr id="237" name="Picture 236" descr="402px-1665_phil_trans_vol_i_title"/>
          <p:cNvPicPr>
            <a:picLocks noChangeAspect="1" noChangeArrowheads="1"/>
          </p:cNvPicPr>
          <p:nvPr/>
        </p:nvPicPr>
        <p:blipFill>
          <a:blip r:embed="rId3" cstate="print"/>
          <a:srcRect/>
          <a:stretch>
            <a:fillRect/>
          </a:stretch>
        </p:blipFill>
        <p:spPr bwMode="auto">
          <a:xfrm>
            <a:off x="2045067" y="1852759"/>
            <a:ext cx="1420812" cy="2116137"/>
          </a:xfrm>
          <a:prstGeom prst="rect">
            <a:avLst/>
          </a:prstGeom>
          <a:noFill/>
          <a:ln w="9525">
            <a:solidFill>
              <a:schemeClr val="tx1"/>
            </a:solidFill>
            <a:miter lim="800000"/>
            <a:headEnd/>
            <a:tailEnd/>
          </a:ln>
        </p:spPr>
      </p:pic>
      <p:sp>
        <p:nvSpPr>
          <p:cNvPr id="239" name="Text Box 237"/>
          <p:cNvSpPr txBox="1">
            <a:spLocks noChangeArrowheads="1"/>
          </p:cNvSpPr>
          <p:nvPr/>
        </p:nvSpPr>
        <p:spPr bwMode="auto">
          <a:xfrm>
            <a:off x="1660355" y="4012688"/>
            <a:ext cx="2347912" cy="457200"/>
          </a:xfrm>
          <a:prstGeom prst="rect">
            <a:avLst/>
          </a:prstGeom>
          <a:noFill/>
          <a:ln w="9525">
            <a:noFill/>
            <a:miter lim="800000"/>
            <a:headEnd/>
            <a:tailEnd/>
          </a:ln>
        </p:spPr>
        <p:txBody>
          <a:bodyPr wrap="none">
            <a:spAutoFit/>
          </a:bodyPr>
          <a:lstStyle/>
          <a:p>
            <a:r>
              <a:rPr lang="en-GB" sz="1200" dirty="0">
                <a:solidFill>
                  <a:srgbClr val="FF00FF"/>
                </a:solidFill>
                <a:latin typeface="Arial" pitchFamily="34" charset="0"/>
                <a:cs typeface="Arial" pitchFamily="34" charset="0"/>
              </a:rPr>
              <a:t>Philosophical Transactions</a:t>
            </a:r>
          </a:p>
          <a:p>
            <a:r>
              <a:rPr lang="en-GB" sz="1200" dirty="0">
                <a:solidFill>
                  <a:srgbClr val="FF00FF"/>
                </a:solidFill>
                <a:latin typeface="Arial" pitchFamily="34" charset="0"/>
                <a:cs typeface="Arial" pitchFamily="34" charset="0"/>
              </a:rPr>
              <a:t>of the Royal Society (London)</a:t>
            </a:r>
          </a:p>
        </p:txBody>
      </p:sp>
      <p:sp>
        <p:nvSpPr>
          <p:cNvPr id="240" name="Line 238"/>
          <p:cNvSpPr>
            <a:spLocks noChangeShapeType="1"/>
          </p:cNvSpPr>
          <p:nvPr/>
        </p:nvSpPr>
        <p:spPr bwMode="auto">
          <a:xfrm flipH="1">
            <a:off x="1392701" y="4431323"/>
            <a:ext cx="745586" cy="942535"/>
          </a:xfrm>
          <a:prstGeom prst="line">
            <a:avLst/>
          </a:prstGeom>
          <a:noFill/>
          <a:ln w="9525">
            <a:solidFill>
              <a:srgbClr val="FF00FF"/>
            </a:solidFill>
            <a:round/>
            <a:headEnd/>
            <a:tailEnd type="triangle" w="med" len="med"/>
          </a:ln>
        </p:spPr>
        <p:txBody>
          <a:bodyPr/>
          <a:lstStyle/>
          <a:p>
            <a:endParaRPr lang="en-GB"/>
          </a:p>
        </p:txBody>
      </p:sp>
      <p:sp>
        <p:nvSpPr>
          <p:cNvPr id="244" name="TextBox 240"/>
          <p:cNvSpPr txBox="1">
            <a:spLocks noChangeArrowheads="1"/>
          </p:cNvSpPr>
          <p:nvPr/>
        </p:nvSpPr>
        <p:spPr bwMode="auto">
          <a:xfrm>
            <a:off x="6783945" y="4464727"/>
            <a:ext cx="1465004" cy="830997"/>
          </a:xfrm>
          <a:prstGeom prst="rect">
            <a:avLst/>
          </a:prstGeom>
          <a:solidFill>
            <a:srgbClr val="FFC000"/>
          </a:solidFill>
          <a:ln w="9525">
            <a:solidFill>
              <a:srgbClr val="FFC000"/>
            </a:solidFill>
            <a:miter lim="800000"/>
            <a:headEnd/>
            <a:tailEnd/>
          </a:ln>
        </p:spPr>
        <p:txBody>
          <a:bodyPr wrap="square">
            <a:spAutoFit/>
          </a:bodyPr>
          <a:lstStyle/>
          <a:p>
            <a:pPr algn="l"/>
            <a:r>
              <a:rPr lang="en-GB" sz="1200" u="sng" dirty="0">
                <a:latin typeface="Calibri" pitchFamily="34" charset="0"/>
                <a:cs typeface="Calibri" pitchFamily="34" charset="0"/>
              </a:rPr>
              <a:t>2009</a:t>
            </a:r>
          </a:p>
          <a:p>
            <a:pPr algn="l"/>
            <a:r>
              <a:rPr lang="en-GB" sz="1200" dirty="0">
                <a:latin typeface="Calibri" pitchFamily="34" charset="0"/>
                <a:cs typeface="Calibri" pitchFamily="34" charset="0"/>
              </a:rPr>
              <a:t>1,4 million articles</a:t>
            </a:r>
          </a:p>
          <a:p>
            <a:pPr algn="l"/>
            <a:r>
              <a:rPr lang="en-GB" sz="1200" dirty="0">
                <a:latin typeface="Calibri" pitchFamily="34" charset="0"/>
                <a:cs typeface="Calibri" pitchFamily="34" charset="0"/>
              </a:rPr>
              <a:t>in 23,000 journals</a:t>
            </a:r>
          </a:p>
          <a:p>
            <a:pPr algn="l"/>
            <a:r>
              <a:rPr lang="en-GB" sz="1200" dirty="0">
                <a:latin typeface="Calibri" pitchFamily="34" charset="0"/>
                <a:cs typeface="Calibri" pitchFamily="34" charset="0"/>
              </a:rPr>
              <a:t>by 2,000 publishers</a:t>
            </a:r>
            <a:endParaRPr lang="en-US" sz="1200" dirty="0">
              <a:latin typeface="Calibri" pitchFamily="34" charset="0"/>
              <a:cs typeface="Calibri" pitchFamily="34"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AutoShape 2"/>
          <p:cNvSpPr>
            <a:spLocks noChangeArrowheads="1"/>
          </p:cNvSpPr>
          <p:nvPr/>
        </p:nvSpPr>
        <p:spPr bwMode="auto">
          <a:xfrm rot="6452878">
            <a:off x="3425825" y="904875"/>
            <a:ext cx="2779713" cy="4398963"/>
          </a:xfrm>
          <a:custGeom>
            <a:avLst/>
            <a:gdLst>
              <a:gd name="G0" fmla="+- 8802 0 0"/>
              <a:gd name="G1" fmla="+- 21600 0 8802"/>
              <a:gd name="G2" fmla="*/ 8802 1 2"/>
              <a:gd name="G3" fmla="+- 21600 0 G2"/>
              <a:gd name="G4" fmla="+/ 8802 21600 2"/>
              <a:gd name="G5" fmla="+/ G1 0 2"/>
              <a:gd name="G6" fmla="*/ 21600 21600 8802"/>
              <a:gd name="G7" fmla="*/ G6 1 2"/>
              <a:gd name="G8" fmla="+- 21600 0 G7"/>
              <a:gd name="G9" fmla="*/ 21600 1 2"/>
              <a:gd name="G10" fmla="+- 8802 0 G9"/>
              <a:gd name="G11" fmla="?: G10 G8 0"/>
              <a:gd name="G12" fmla="?: G10 G7 21600"/>
              <a:gd name="T0" fmla="*/ 17199 w 21600"/>
              <a:gd name="T1" fmla="*/ 10800 h 21600"/>
              <a:gd name="T2" fmla="*/ 10800 w 21600"/>
              <a:gd name="T3" fmla="*/ 21600 h 21600"/>
              <a:gd name="T4" fmla="*/ 4401 w 21600"/>
              <a:gd name="T5" fmla="*/ 10800 h 21600"/>
              <a:gd name="T6" fmla="*/ 10800 w 21600"/>
              <a:gd name="T7" fmla="*/ 0 h 21600"/>
              <a:gd name="T8" fmla="*/ 6201 w 21600"/>
              <a:gd name="T9" fmla="*/ 6201 h 21600"/>
              <a:gd name="T10" fmla="*/ 15399 w 21600"/>
              <a:gd name="T11" fmla="*/ 15399 h 21600"/>
            </a:gdLst>
            <a:ahLst/>
            <a:cxnLst>
              <a:cxn ang="0">
                <a:pos x="T0" y="T1"/>
              </a:cxn>
              <a:cxn ang="0">
                <a:pos x="T2" y="T3"/>
              </a:cxn>
              <a:cxn ang="0">
                <a:pos x="T4" y="T5"/>
              </a:cxn>
              <a:cxn ang="0">
                <a:pos x="T6" y="T7"/>
              </a:cxn>
            </a:cxnLst>
            <a:rect l="T8" t="T9" r="T10" b="T11"/>
            <a:pathLst>
              <a:path w="21600" h="21600">
                <a:moveTo>
                  <a:pt x="0" y="0"/>
                </a:moveTo>
                <a:lnTo>
                  <a:pt x="8802" y="21600"/>
                </a:lnTo>
                <a:lnTo>
                  <a:pt x="12798" y="21600"/>
                </a:lnTo>
                <a:lnTo>
                  <a:pt x="21600" y="0"/>
                </a:lnTo>
                <a:close/>
              </a:path>
            </a:pathLst>
          </a:custGeom>
          <a:solidFill>
            <a:srgbClr val="969696">
              <a:alpha val="39000"/>
            </a:srgbClr>
          </a:solidFill>
          <a:ln w="9525" algn="ctr">
            <a:noFill/>
            <a:miter lim="800000"/>
            <a:headEnd/>
            <a:tailEnd/>
          </a:ln>
          <a:effectLst/>
        </p:spPr>
        <p:txBody>
          <a:bodyPr anchor="ctr">
            <a:spAutoFit/>
          </a:bodyPr>
          <a:lstStyle/>
          <a:p>
            <a:endParaRPr lang="en-US"/>
          </a:p>
        </p:txBody>
      </p:sp>
      <p:grpSp>
        <p:nvGrpSpPr>
          <p:cNvPr id="2" name="Group 3"/>
          <p:cNvGrpSpPr>
            <a:grpSpLocks/>
          </p:cNvGrpSpPr>
          <p:nvPr/>
        </p:nvGrpSpPr>
        <p:grpSpPr bwMode="auto">
          <a:xfrm>
            <a:off x="430213" y="1993900"/>
            <a:ext cx="3309937" cy="3260725"/>
            <a:chOff x="271" y="1256"/>
            <a:chExt cx="2085" cy="2054"/>
          </a:xfrm>
        </p:grpSpPr>
        <p:sp>
          <p:nvSpPr>
            <p:cNvPr id="218116" name="Text Box 4"/>
            <p:cNvSpPr txBox="1">
              <a:spLocks noChangeArrowheads="1"/>
            </p:cNvSpPr>
            <p:nvPr/>
          </p:nvSpPr>
          <p:spPr bwMode="auto">
            <a:xfrm>
              <a:off x="1614" y="1525"/>
              <a:ext cx="353" cy="283"/>
            </a:xfrm>
            <a:prstGeom prst="rect">
              <a:avLst/>
            </a:prstGeom>
            <a:noFill/>
            <a:ln w="9525" algn="ctr">
              <a:noFill/>
              <a:miter lim="800000"/>
              <a:headEnd/>
              <a:tailEnd/>
            </a:ln>
            <a:effectLst/>
          </p:spPr>
          <p:txBody>
            <a:bodyPr wrap="none">
              <a:spAutoFit/>
            </a:bodyPr>
            <a:lstStyle/>
            <a:p>
              <a:pPr marL="88900" indent="-88900">
                <a:lnSpc>
                  <a:spcPct val="130000"/>
                </a:lnSpc>
                <a:spcBef>
                  <a:spcPct val="0"/>
                </a:spcBef>
                <a:buClr>
                  <a:srgbClr val="FF9933"/>
                </a:buClr>
                <a:buFontTx/>
                <a:buNone/>
              </a:pPr>
              <a:r>
                <a:rPr lang="en-GB" sz="1800" b="1">
                  <a:latin typeface="Arial Narrow" pitchFamily="34" charset="0"/>
                </a:rPr>
                <a:t>26%</a:t>
              </a:r>
            </a:p>
          </p:txBody>
        </p:sp>
        <p:sp>
          <p:nvSpPr>
            <p:cNvPr id="218117" name="Rectangle 5"/>
            <p:cNvSpPr>
              <a:spLocks noChangeArrowheads="1"/>
            </p:cNvSpPr>
            <p:nvPr/>
          </p:nvSpPr>
          <p:spPr bwMode="auto">
            <a:xfrm>
              <a:off x="340" y="1979"/>
              <a:ext cx="296" cy="174"/>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Arial Narrow" pitchFamily="34" charset="0"/>
                </a:rPr>
                <a:t>Others</a:t>
              </a:r>
            </a:p>
          </p:txBody>
        </p:sp>
        <p:sp>
          <p:nvSpPr>
            <p:cNvPr id="218118" name="Freeform 6"/>
            <p:cNvSpPr>
              <a:spLocks/>
            </p:cNvSpPr>
            <p:nvPr/>
          </p:nvSpPr>
          <p:spPr bwMode="auto">
            <a:xfrm>
              <a:off x="1467" y="1256"/>
              <a:ext cx="848" cy="881"/>
            </a:xfrm>
            <a:custGeom>
              <a:avLst/>
              <a:gdLst/>
              <a:ahLst/>
              <a:cxnLst>
                <a:cxn ang="0">
                  <a:pos x="187" y="195"/>
                </a:cxn>
                <a:cxn ang="0">
                  <a:pos x="188" y="188"/>
                </a:cxn>
                <a:cxn ang="0">
                  <a:pos x="0" y="1"/>
                </a:cxn>
                <a:cxn ang="0">
                  <a:pos x="0" y="1"/>
                </a:cxn>
                <a:cxn ang="0">
                  <a:pos x="0" y="188"/>
                </a:cxn>
                <a:cxn ang="0">
                  <a:pos x="187" y="195"/>
                </a:cxn>
              </a:cxnLst>
              <a:rect l="0" t="0" r="r" b="b"/>
              <a:pathLst>
                <a:path w="188" h="195">
                  <a:moveTo>
                    <a:pt x="187" y="195"/>
                  </a:moveTo>
                  <a:cubicBezTo>
                    <a:pt x="187" y="192"/>
                    <a:pt x="188" y="190"/>
                    <a:pt x="188" y="188"/>
                  </a:cubicBezTo>
                  <a:cubicBezTo>
                    <a:pt x="188" y="84"/>
                    <a:pt x="104" y="1"/>
                    <a:pt x="0" y="1"/>
                  </a:cubicBezTo>
                  <a:cubicBezTo>
                    <a:pt x="0" y="0"/>
                    <a:pt x="0" y="1"/>
                    <a:pt x="0" y="1"/>
                  </a:cubicBezTo>
                  <a:lnTo>
                    <a:pt x="0" y="188"/>
                  </a:lnTo>
                  <a:lnTo>
                    <a:pt x="187" y="195"/>
                  </a:lnTo>
                  <a:close/>
                </a:path>
              </a:pathLst>
            </a:custGeom>
            <a:solidFill>
              <a:srgbClr val="FF6600"/>
            </a:solidFill>
            <a:ln w="9525">
              <a:noFill/>
              <a:round/>
              <a:headEnd/>
              <a:tailEnd/>
            </a:ln>
          </p:spPr>
          <p:txBody>
            <a:bodyPr/>
            <a:lstStyle/>
            <a:p>
              <a:endParaRPr lang="en-US"/>
            </a:p>
          </p:txBody>
        </p:sp>
        <p:sp>
          <p:nvSpPr>
            <p:cNvPr id="218119" name="Freeform 7"/>
            <p:cNvSpPr>
              <a:spLocks/>
            </p:cNvSpPr>
            <p:nvPr/>
          </p:nvSpPr>
          <p:spPr bwMode="auto">
            <a:xfrm>
              <a:off x="1512" y="2335"/>
              <a:ext cx="844" cy="578"/>
            </a:xfrm>
            <a:custGeom>
              <a:avLst/>
              <a:gdLst/>
              <a:ahLst/>
              <a:cxnLst>
                <a:cxn ang="0">
                  <a:pos x="137" y="128"/>
                </a:cxn>
                <a:cxn ang="0">
                  <a:pos x="187" y="7"/>
                </a:cxn>
                <a:cxn ang="0">
                  <a:pos x="0" y="0"/>
                </a:cxn>
                <a:cxn ang="0">
                  <a:pos x="137" y="128"/>
                </a:cxn>
              </a:cxnLst>
              <a:rect l="0" t="0" r="r" b="b"/>
              <a:pathLst>
                <a:path w="187" h="128">
                  <a:moveTo>
                    <a:pt x="137" y="128"/>
                  </a:moveTo>
                  <a:cubicBezTo>
                    <a:pt x="168" y="95"/>
                    <a:pt x="186" y="52"/>
                    <a:pt x="187" y="7"/>
                  </a:cubicBezTo>
                  <a:lnTo>
                    <a:pt x="0" y="0"/>
                  </a:lnTo>
                  <a:lnTo>
                    <a:pt x="137" y="128"/>
                  </a:lnTo>
                  <a:close/>
                </a:path>
              </a:pathLst>
            </a:custGeom>
            <a:solidFill>
              <a:srgbClr val="800000"/>
            </a:solidFill>
            <a:ln w="9525">
              <a:noFill/>
              <a:round/>
              <a:headEnd/>
              <a:tailEnd/>
            </a:ln>
          </p:spPr>
          <p:txBody>
            <a:bodyPr/>
            <a:lstStyle/>
            <a:p>
              <a:endParaRPr lang="en-US"/>
            </a:p>
          </p:txBody>
        </p:sp>
        <p:sp>
          <p:nvSpPr>
            <p:cNvPr id="218120" name="Freeform 8"/>
            <p:cNvSpPr>
              <a:spLocks/>
            </p:cNvSpPr>
            <p:nvPr/>
          </p:nvSpPr>
          <p:spPr bwMode="auto">
            <a:xfrm>
              <a:off x="1417" y="2439"/>
              <a:ext cx="618" cy="835"/>
            </a:xfrm>
            <a:custGeom>
              <a:avLst/>
              <a:gdLst/>
              <a:ahLst/>
              <a:cxnLst>
                <a:cxn ang="0">
                  <a:pos x="32" y="185"/>
                </a:cxn>
                <a:cxn ang="0">
                  <a:pos x="137" y="128"/>
                </a:cxn>
                <a:cxn ang="0">
                  <a:pos x="0" y="0"/>
                </a:cxn>
                <a:cxn ang="0">
                  <a:pos x="32" y="185"/>
                </a:cxn>
              </a:cxnLst>
              <a:rect l="0" t="0" r="r" b="b"/>
              <a:pathLst>
                <a:path w="137" h="185">
                  <a:moveTo>
                    <a:pt x="32" y="185"/>
                  </a:moveTo>
                  <a:cubicBezTo>
                    <a:pt x="72" y="178"/>
                    <a:pt x="109" y="158"/>
                    <a:pt x="137" y="128"/>
                  </a:cubicBezTo>
                  <a:lnTo>
                    <a:pt x="0" y="0"/>
                  </a:lnTo>
                  <a:lnTo>
                    <a:pt x="32" y="185"/>
                  </a:lnTo>
                  <a:close/>
                </a:path>
              </a:pathLst>
            </a:custGeom>
            <a:solidFill>
              <a:srgbClr val="993300"/>
            </a:solidFill>
            <a:ln w="9525">
              <a:noFill/>
              <a:round/>
              <a:headEnd/>
              <a:tailEnd/>
            </a:ln>
          </p:spPr>
          <p:txBody>
            <a:bodyPr/>
            <a:lstStyle/>
            <a:p>
              <a:endParaRPr lang="en-US"/>
            </a:p>
          </p:txBody>
        </p:sp>
        <p:sp>
          <p:nvSpPr>
            <p:cNvPr id="218121" name="Freeform 9"/>
            <p:cNvSpPr>
              <a:spLocks/>
            </p:cNvSpPr>
            <p:nvPr/>
          </p:nvSpPr>
          <p:spPr bwMode="auto">
            <a:xfrm>
              <a:off x="1291" y="2466"/>
              <a:ext cx="180" cy="844"/>
            </a:xfrm>
            <a:custGeom>
              <a:avLst/>
              <a:gdLst/>
              <a:ahLst/>
              <a:cxnLst>
                <a:cxn ang="0">
                  <a:pos x="0" y="187"/>
                </a:cxn>
                <a:cxn ang="0">
                  <a:pos x="8" y="187"/>
                </a:cxn>
                <a:cxn ang="0">
                  <a:pos x="40" y="185"/>
                </a:cxn>
                <a:cxn ang="0">
                  <a:pos x="8" y="0"/>
                </a:cxn>
                <a:cxn ang="0">
                  <a:pos x="0" y="187"/>
                </a:cxn>
              </a:cxnLst>
              <a:rect l="0" t="0" r="r" b="b"/>
              <a:pathLst>
                <a:path w="40" h="187">
                  <a:moveTo>
                    <a:pt x="0" y="187"/>
                  </a:moveTo>
                  <a:cubicBezTo>
                    <a:pt x="3" y="187"/>
                    <a:pt x="5" y="187"/>
                    <a:pt x="8" y="187"/>
                  </a:cubicBezTo>
                  <a:cubicBezTo>
                    <a:pt x="19" y="187"/>
                    <a:pt x="29" y="187"/>
                    <a:pt x="40" y="185"/>
                  </a:cubicBezTo>
                  <a:lnTo>
                    <a:pt x="8" y="0"/>
                  </a:lnTo>
                  <a:lnTo>
                    <a:pt x="0" y="187"/>
                  </a:lnTo>
                  <a:close/>
                </a:path>
              </a:pathLst>
            </a:custGeom>
            <a:solidFill>
              <a:srgbClr val="666699"/>
            </a:solidFill>
            <a:ln w="9525">
              <a:noFill/>
              <a:round/>
              <a:headEnd/>
              <a:tailEnd/>
            </a:ln>
          </p:spPr>
          <p:txBody>
            <a:bodyPr/>
            <a:lstStyle/>
            <a:p>
              <a:endParaRPr lang="en-US"/>
            </a:p>
          </p:txBody>
        </p:sp>
        <p:sp>
          <p:nvSpPr>
            <p:cNvPr id="218122" name="Freeform 10"/>
            <p:cNvSpPr>
              <a:spLocks/>
            </p:cNvSpPr>
            <p:nvPr/>
          </p:nvSpPr>
          <p:spPr bwMode="auto">
            <a:xfrm>
              <a:off x="1092" y="2466"/>
              <a:ext cx="194" cy="844"/>
            </a:xfrm>
            <a:custGeom>
              <a:avLst/>
              <a:gdLst/>
              <a:ahLst/>
              <a:cxnLst>
                <a:cxn ang="0">
                  <a:pos x="0" y="183"/>
                </a:cxn>
                <a:cxn ang="0">
                  <a:pos x="35" y="187"/>
                </a:cxn>
                <a:cxn ang="0">
                  <a:pos x="43" y="0"/>
                </a:cxn>
                <a:cxn ang="0">
                  <a:pos x="0" y="183"/>
                </a:cxn>
              </a:cxnLst>
              <a:rect l="0" t="0" r="r" b="b"/>
              <a:pathLst>
                <a:path w="43" h="187">
                  <a:moveTo>
                    <a:pt x="0" y="183"/>
                  </a:moveTo>
                  <a:cubicBezTo>
                    <a:pt x="12" y="185"/>
                    <a:pt x="24" y="187"/>
                    <a:pt x="35" y="187"/>
                  </a:cubicBezTo>
                  <a:lnTo>
                    <a:pt x="43" y="0"/>
                  </a:lnTo>
                  <a:lnTo>
                    <a:pt x="0" y="183"/>
                  </a:lnTo>
                  <a:close/>
                </a:path>
              </a:pathLst>
            </a:custGeom>
            <a:solidFill>
              <a:srgbClr val="FF0000"/>
            </a:solidFill>
            <a:ln w="9525">
              <a:noFill/>
              <a:round/>
              <a:headEnd/>
              <a:tailEnd/>
            </a:ln>
          </p:spPr>
          <p:txBody>
            <a:bodyPr/>
            <a:lstStyle/>
            <a:p>
              <a:endParaRPr lang="en-US"/>
            </a:p>
          </p:txBody>
        </p:sp>
        <p:sp>
          <p:nvSpPr>
            <p:cNvPr id="218123" name="Freeform 11"/>
            <p:cNvSpPr>
              <a:spLocks/>
            </p:cNvSpPr>
            <p:nvPr/>
          </p:nvSpPr>
          <p:spPr bwMode="auto">
            <a:xfrm>
              <a:off x="930" y="2457"/>
              <a:ext cx="320" cy="826"/>
            </a:xfrm>
            <a:custGeom>
              <a:avLst/>
              <a:gdLst/>
              <a:ahLst/>
              <a:cxnLst>
                <a:cxn ang="0">
                  <a:pos x="0" y="174"/>
                </a:cxn>
                <a:cxn ang="0">
                  <a:pos x="28" y="183"/>
                </a:cxn>
                <a:cxn ang="0">
                  <a:pos x="71" y="0"/>
                </a:cxn>
                <a:cxn ang="0">
                  <a:pos x="0" y="174"/>
                </a:cxn>
              </a:cxnLst>
              <a:rect l="0" t="0" r="r" b="b"/>
              <a:pathLst>
                <a:path w="71" h="183">
                  <a:moveTo>
                    <a:pt x="0" y="174"/>
                  </a:moveTo>
                  <a:cubicBezTo>
                    <a:pt x="9" y="177"/>
                    <a:pt x="19" y="180"/>
                    <a:pt x="28" y="183"/>
                  </a:cubicBezTo>
                  <a:lnTo>
                    <a:pt x="71" y="0"/>
                  </a:lnTo>
                  <a:lnTo>
                    <a:pt x="0" y="174"/>
                  </a:lnTo>
                  <a:close/>
                </a:path>
              </a:pathLst>
            </a:custGeom>
            <a:solidFill>
              <a:srgbClr val="FF6600"/>
            </a:solidFill>
            <a:ln w="9525">
              <a:noFill/>
              <a:round/>
              <a:headEnd/>
              <a:tailEnd/>
            </a:ln>
          </p:spPr>
          <p:txBody>
            <a:bodyPr/>
            <a:lstStyle/>
            <a:p>
              <a:endParaRPr lang="en-US"/>
            </a:p>
          </p:txBody>
        </p:sp>
        <p:sp>
          <p:nvSpPr>
            <p:cNvPr id="218124" name="Freeform 12"/>
            <p:cNvSpPr>
              <a:spLocks/>
            </p:cNvSpPr>
            <p:nvPr/>
          </p:nvSpPr>
          <p:spPr bwMode="auto">
            <a:xfrm>
              <a:off x="808" y="2448"/>
              <a:ext cx="415" cy="785"/>
            </a:xfrm>
            <a:custGeom>
              <a:avLst/>
              <a:gdLst/>
              <a:ahLst/>
              <a:cxnLst>
                <a:cxn ang="0">
                  <a:pos x="0" y="164"/>
                </a:cxn>
                <a:cxn ang="0">
                  <a:pos x="21" y="174"/>
                </a:cxn>
                <a:cxn ang="0">
                  <a:pos x="92" y="0"/>
                </a:cxn>
                <a:cxn ang="0">
                  <a:pos x="0" y="164"/>
                </a:cxn>
              </a:cxnLst>
              <a:rect l="0" t="0" r="r" b="b"/>
              <a:pathLst>
                <a:path w="92" h="174">
                  <a:moveTo>
                    <a:pt x="0" y="164"/>
                  </a:moveTo>
                  <a:cubicBezTo>
                    <a:pt x="7" y="167"/>
                    <a:pt x="14" y="171"/>
                    <a:pt x="21" y="174"/>
                  </a:cubicBezTo>
                  <a:lnTo>
                    <a:pt x="92" y="0"/>
                  </a:lnTo>
                  <a:lnTo>
                    <a:pt x="0" y="164"/>
                  </a:lnTo>
                  <a:close/>
                </a:path>
              </a:pathLst>
            </a:custGeom>
            <a:solidFill>
              <a:srgbClr val="FF9900"/>
            </a:solidFill>
            <a:ln w="9525">
              <a:noFill/>
              <a:round/>
              <a:headEnd/>
              <a:tailEnd/>
            </a:ln>
          </p:spPr>
          <p:txBody>
            <a:bodyPr/>
            <a:lstStyle/>
            <a:p>
              <a:endParaRPr lang="en-US"/>
            </a:p>
          </p:txBody>
        </p:sp>
        <p:sp>
          <p:nvSpPr>
            <p:cNvPr id="218125" name="Freeform 13"/>
            <p:cNvSpPr>
              <a:spLocks/>
            </p:cNvSpPr>
            <p:nvPr/>
          </p:nvSpPr>
          <p:spPr bwMode="auto">
            <a:xfrm>
              <a:off x="681" y="2430"/>
              <a:ext cx="515" cy="740"/>
            </a:xfrm>
            <a:custGeom>
              <a:avLst/>
              <a:gdLst/>
              <a:ahLst/>
              <a:cxnLst>
                <a:cxn ang="0">
                  <a:pos x="0" y="149"/>
                </a:cxn>
                <a:cxn ang="0">
                  <a:pos x="22" y="164"/>
                </a:cxn>
                <a:cxn ang="0">
                  <a:pos x="114" y="0"/>
                </a:cxn>
                <a:cxn ang="0">
                  <a:pos x="0" y="149"/>
                </a:cxn>
              </a:cxnLst>
              <a:rect l="0" t="0" r="r" b="b"/>
              <a:pathLst>
                <a:path w="114" h="164">
                  <a:moveTo>
                    <a:pt x="0" y="149"/>
                  </a:moveTo>
                  <a:cubicBezTo>
                    <a:pt x="7" y="154"/>
                    <a:pt x="15" y="159"/>
                    <a:pt x="22" y="164"/>
                  </a:cubicBezTo>
                  <a:lnTo>
                    <a:pt x="114" y="0"/>
                  </a:lnTo>
                  <a:lnTo>
                    <a:pt x="0" y="149"/>
                  </a:lnTo>
                  <a:close/>
                </a:path>
              </a:pathLst>
            </a:custGeom>
            <a:solidFill>
              <a:srgbClr val="FFCC00"/>
            </a:solidFill>
            <a:ln w="9525">
              <a:noFill/>
              <a:round/>
              <a:headEnd/>
              <a:tailEnd/>
            </a:ln>
          </p:spPr>
          <p:txBody>
            <a:bodyPr/>
            <a:lstStyle/>
            <a:p>
              <a:endParaRPr lang="en-US"/>
            </a:p>
          </p:txBody>
        </p:sp>
        <p:sp>
          <p:nvSpPr>
            <p:cNvPr id="218126" name="Freeform 14"/>
            <p:cNvSpPr>
              <a:spLocks/>
            </p:cNvSpPr>
            <p:nvPr/>
          </p:nvSpPr>
          <p:spPr bwMode="auto">
            <a:xfrm>
              <a:off x="596" y="2416"/>
              <a:ext cx="582" cy="673"/>
            </a:xfrm>
            <a:custGeom>
              <a:avLst/>
              <a:gdLst/>
              <a:ahLst/>
              <a:cxnLst>
                <a:cxn ang="0">
                  <a:pos x="0" y="137"/>
                </a:cxn>
                <a:cxn ang="0">
                  <a:pos x="15" y="149"/>
                </a:cxn>
                <a:cxn ang="0">
                  <a:pos x="129" y="0"/>
                </a:cxn>
                <a:cxn ang="0">
                  <a:pos x="0" y="137"/>
                </a:cxn>
              </a:cxnLst>
              <a:rect l="0" t="0" r="r" b="b"/>
              <a:pathLst>
                <a:path w="129" h="149">
                  <a:moveTo>
                    <a:pt x="0" y="137"/>
                  </a:moveTo>
                  <a:cubicBezTo>
                    <a:pt x="5" y="141"/>
                    <a:pt x="10" y="145"/>
                    <a:pt x="15" y="149"/>
                  </a:cubicBezTo>
                  <a:lnTo>
                    <a:pt x="129" y="0"/>
                  </a:lnTo>
                  <a:lnTo>
                    <a:pt x="0" y="137"/>
                  </a:lnTo>
                  <a:close/>
                </a:path>
              </a:pathLst>
            </a:custGeom>
            <a:solidFill>
              <a:srgbClr val="FFFF00"/>
            </a:solidFill>
            <a:ln w="9525">
              <a:noFill/>
              <a:round/>
              <a:headEnd/>
              <a:tailEnd/>
            </a:ln>
          </p:spPr>
          <p:txBody>
            <a:bodyPr/>
            <a:lstStyle/>
            <a:p>
              <a:endParaRPr lang="en-US"/>
            </a:p>
          </p:txBody>
        </p:sp>
        <p:sp>
          <p:nvSpPr>
            <p:cNvPr id="218127" name="Freeform 15"/>
            <p:cNvSpPr>
              <a:spLocks/>
            </p:cNvSpPr>
            <p:nvPr/>
          </p:nvSpPr>
          <p:spPr bwMode="auto">
            <a:xfrm>
              <a:off x="532" y="2403"/>
              <a:ext cx="632" cy="618"/>
            </a:xfrm>
            <a:custGeom>
              <a:avLst/>
              <a:gdLst/>
              <a:ahLst/>
              <a:cxnLst>
                <a:cxn ang="0">
                  <a:pos x="0" y="125"/>
                </a:cxn>
                <a:cxn ang="0">
                  <a:pos x="11" y="137"/>
                </a:cxn>
                <a:cxn ang="0">
                  <a:pos x="140" y="0"/>
                </a:cxn>
                <a:cxn ang="0">
                  <a:pos x="0" y="125"/>
                </a:cxn>
              </a:cxnLst>
              <a:rect l="0" t="0" r="r" b="b"/>
              <a:pathLst>
                <a:path w="140" h="137">
                  <a:moveTo>
                    <a:pt x="0" y="125"/>
                  </a:moveTo>
                  <a:cubicBezTo>
                    <a:pt x="4" y="129"/>
                    <a:pt x="8" y="133"/>
                    <a:pt x="11" y="137"/>
                  </a:cubicBezTo>
                  <a:lnTo>
                    <a:pt x="140" y="0"/>
                  </a:lnTo>
                  <a:lnTo>
                    <a:pt x="0" y="125"/>
                  </a:lnTo>
                  <a:close/>
                </a:path>
              </a:pathLst>
            </a:custGeom>
            <a:solidFill>
              <a:srgbClr val="FFCC99"/>
            </a:solidFill>
            <a:ln w="9525">
              <a:noFill/>
              <a:round/>
              <a:headEnd/>
              <a:tailEnd/>
            </a:ln>
          </p:spPr>
          <p:txBody>
            <a:bodyPr/>
            <a:lstStyle/>
            <a:p>
              <a:endParaRPr lang="en-US"/>
            </a:p>
          </p:txBody>
        </p:sp>
        <p:sp>
          <p:nvSpPr>
            <p:cNvPr id="218128" name="Freeform 16"/>
            <p:cNvSpPr>
              <a:spLocks/>
            </p:cNvSpPr>
            <p:nvPr/>
          </p:nvSpPr>
          <p:spPr bwMode="auto">
            <a:xfrm>
              <a:off x="271" y="1324"/>
              <a:ext cx="848" cy="1408"/>
            </a:xfrm>
            <a:custGeom>
              <a:avLst/>
              <a:gdLst/>
              <a:ahLst/>
              <a:cxnLst>
                <a:cxn ang="0">
                  <a:pos x="188" y="0"/>
                </a:cxn>
                <a:cxn ang="0">
                  <a:pos x="1" y="187"/>
                </a:cxn>
                <a:cxn ang="0">
                  <a:pos x="48" y="312"/>
                </a:cxn>
                <a:cxn ang="0">
                  <a:pos x="188" y="187"/>
                </a:cxn>
                <a:cxn ang="0">
                  <a:pos x="188" y="0"/>
                </a:cxn>
              </a:cxnLst>
              <a:rect l="0" t="0" r="r" b="b"/>
              <a:pathLst>
                <a:path w="188" h="312">
                  <a:moveTo>
                    <a:pt x="188" y="0"/>
                  </a:moveTo>
                  <a:cubicBezTo>
                    <a:pt x="84" y="0"/>
                    <a:pt x="1" y="84"/>
                    <a:pt x="1" y="187"/>
                  </a:cubicBezTo>
                  <a:cubicBezTo>
                    <a:pt x="0" y="233"/>
                    <a:pt x="17" y="277"/>
                    <a:pt x="48" y="312"/>
                  </a:cubicBezTo>
                  <a:lnTo>
                    <a:pt x="188" y="187"/>
                  </a:lnTo>
                  <a:lnTo>
                    <a:pt x="188" y="0"/>
                  </a:lnTo>
                  <a:close/>
                </a:path>
              </a:pathLst>
            </a:custGeom>
            <a:solidFill>
              <a:srgbClr val="FFFF99"/>
            </a:solidFill>
            <a:ln w="9525">
              <a:noFill/>
              <a:round/>
              <a:headEnd/>
              <a:tailEnd/>
            </a:ln>
          </p:spPr>
          <p:txBody>
            <a:bodyPr/>
            <a:lstStyle/>
            <a:p>
              <a:endParaRPr lang="en-US"/>
            </a:p>
          </p:txBody>
        </p:sp>
      </p:grpSp>
      <p:sp>
        <p:nvSpPr>
          <p:cNvPr id="218129" name="Text Box 17"/>
          <p:cNvSpPr txBox="1">
            <a:spLocks noChangeArrowheads="1"/>
          </p:cNvSpPr>
          <p:nvPr/>
        </p:nvSpPr>
        <p:spPr bwMode="auto">
          <a:xfrm>
            <a:off x="255588" y="1052513"/>
            <a:ext cx="4100512" cy="830997"/>
          </a:xfrm>
          <a:prstGeom prst="rect">
            <a:avLst/>
          </a:prstGeom>
          <a:noFill/>
          <a:ln w="9525">
            <a:noFill/>
            <a:miter lim="800000"/>
            <a:headEnd/>
            <a:tailEnd/>
          </a:ln>
          <a:effectLst/>
        </p:spPr>
        <p:txBody>
          <a:bodyPr>
            <a:spAutoFit/>
          </a:bodyPr>
          <a:lstStyle/>
          <a:p>
            <a:pPr eaLnBrk="0" hangingPunct="0">
              <a:lnSpc>
                <a:spcPct val="100000"/>
              </a:lnSpc>
              <a:spcBef>
                <a:spcPct val="0"/>
              </a:spcBef>
              <a:buFontTx/>
              <a:buNone/>
            </a:pPr>
            <a:r>
              <a:rPr lang="en-US" sz="2400" dirty="0">
                <a:latin typeface="Calibri" pitchFamily="34" charset="0"/>
                <a:cs typeface="Calibri" pitchFamily="34" charset="0"/>
              </a:rPr>
              <a:t>Share of Journal Articles Published</a:t>
            </a:r>
          </a:p>
        </p:txBody>
      </p:sp>
      <p:sp>
        <p:nvSpPr>
          <p:cNvPr id="218130" name="Text Box 18"/>
          <p:cNvSpPr txBox="1">
            <a:spLocks noChangeArrowheads="1"/>
          </p:cNvSpPr>
          <p:nvPr/>
        </p:nvSpPr>
        <p:spPr bwMode="auto">
          <a:xfrm>
            <a:off x="285720" y="5857892"/>
            <a:ext cx="4159251" cy="646331"/>
          </a:xfrm>
          <a:prstGeom prst="rect">
            <a:avLst/>
          </a:prstGeom>
          <a:noFill/>
          <a:ln w="9525">
            <a:noFill/>
            <a:miter lim="800000"/>
            <a:headEnd/>
            <a:tailEnd/>
          </a:ln>
          <a:effectLst/>
        </p:spPr>
        <p:txBody>
          <a:bodyPr wrap="square">
            <a:spAutoFit/>
          </a:bodyPr>
          <a:lstStyle/>
          <a:p>
            <a:pPr algn="ctr">
              <a:lnSpc>
                <a:spcPct val="100000"/>
              </a:lnSpc>
              <a:spcBef>
                <a:spcPct val="0"/>
              </a:spcBef>
              <a:buFontTx/>
              <a:buNone/>
            </a:pPr>
            <a:r>
              <a:rPr lang="en-US" dirty="0">
                <a:latin typeface="Arial Narrow" pitchFamily="34" charset="0"/>
              </a:rPr>
              <a:t>Over one million English language research </a:t>
            </a:r>
          </a:p>
          <a:p>
            <a:pPr algn="ctr">
              <a:lnSpc>
                <a:spcPct val="100000"/>
              </a:lnSpc>
              <a:spcBef>
                <a:spcPct val="0"/>
              </a:spcBef>
              <a:buFontTx/>
              <a:buNone/>
            </a:pPr>
            <a:r>
              <a:rPr lang="en-US" dirty="0">
                <a:latin typeface="Arial Narrow" pitchFamily="34" charset="0"/>
              </a:rPr>
              <a:t>articles published globally each year</a:t>
            </a:r>
            <a:endParaRPr lang="en-GB" dirty="0">
              <a:latin typeface="Arial Narrow" pitchFamily="34" charset="0"/>
            </a:endParaRPr>
          </a:p>
        </p:txBody>
      </p:sp>
      <p:sp>
        <p:nvSpPr>
          <p:cNvPr id="218132" name="Rectangle 20"/>
          <p:cNvSpPr>
            <a:spLocks noChangeArrowheads="1"/>
          </p:cNvSpPr>
          <p:nvPr/>
        </p:nvSpPr>
        <p:spPr bwMode="auto">
          <a:xfrm>
            <a:off x="215900" y="1052513"/>
            <a:ext cx="4211638" cy="5472112"/>
          </a:xfrm>
          <a:prstGeom prst="rect">
            <a:avLst/>
          </a:prstGeom>
          <a:noFill/>
          <a:ln w="9525">
            <a:noFill/>
            <a:miter lim="800000"/>
            <a:headEnd/>
            <a:tailEnd/>
          </a:ln>
          <a:effectLst/>
        </p:spPr>
        <p:txBody>
          <a:bodyPr wrap="none" anchor="ctr"/>
          <a:lstStyle/>
          <a:p>
            <a:endParaRPr lang="en-US" dirty="0">
              <a:latin typeface="Calibri" pitchFamily="34" charset="0"/>
              <a:cs typeface="Calibri" pitchFamily="34" charset="0"/>
            </a:endParaRPr>
          </a:p>
        </p:txBody>
      </p:sp>
      <p:sp>
        <p:nvSpPr>
          <p:cNvPr id="218133" name="Text Box 21"/>
          <p:cNvSpPr txBox="1">
            <a:spLocks noChangeArrowheads="1"/>
          </p:cNvSpPr>
          <p:nvPr/>
        </p:nvSpPr>
        <p:spPr bwMode="auto">
          <a:xfrm>
            <a:off x="4643438" y="1068388"/>
            <a:ext cx="4202112" cy="457200"/>
          </a:xfrm>
          <a:prstGeom prst="rect">
            <a:avLst/>
          </a:prstGeom>
          <a:noFill/>
          <a:ln w="9525">
            <a:noFill/>
            <a:miter lim="800000"/>
            <a:headEnd/>
            <a:tailEnd/>
          </a:ln>
          <a:effectLst/>
        </p:spPr>
        <p:txBody>
          <a:bodyPr>
            <a:spAutoFit/>
          </a:bodyPr>
          <a:lstStyle/>
          <a:p>
            <a:pPr algn="ctr" eaLnBrk="0" hangingPunct="0">
              <a:lnSpc>
                <a:spcPct val="100000"/>
              </a:lnSpc>
              <a:spcBef>
                <a:spcPct val="0"/>
              </a:spcBef>
              <a:buFontTx/>
              <a:buNone/>
            </a:pPr>
            <a:r>
              <a:rPr lang="en-US" sz="2400" dirty="0">
                <a:latin typeface="Calibri" pitchFamily="34" charset="0"/>
                <a:cs typeface="Calibri" pitchFamily="34" charset="0"/>
              </a:rPr>
              <a:t>Our Scientific Disciplines</a:t>
            </a:r>
          </a:p>
        </p:txBody>
      </p:sp>
      <p:sp>
        <p:nvSpPr>
          <p:cNvPr id="218134" name="Text Box 22"/>
          <p:cNvSpPr txBox="1">
            <a:spLocks noChangeArrowheads="1"/>
          </p:cNvSpPr>
          <p:nvPr/>
        </p:nvSpPr>
        <p:spPr bwMode="auto">
          <a:xfrm>
            <a:off x="4714876" y="5838825"/>
            <a:ext cx="4143404" cy="646331"/>
          </a:xfrm>
          <a:prstGeom prst="rect">
            <a:avLst/>
          </a:prstGeom>
          <a:noFill/>
          <a:ln w="9525">
            <a:noFill/>
            <a:miter lim="800000"/>
            <a:headEnd/>
            <a:tailEnd/>
          </a:ln>
          <a:effectLst/>
        </p:spPr>
        <p:txBody>
          <a:bodyPr wrap="square">
            <a:spAutoFit/>
          </a:bodyPr>
          <a:lstStyle/>
          <a:p>
            <a:pPr algn="ctr">
              <a:lnSpc>
                <a:spcPct val="100000"/>
              </a:lnSpc>
              <a:spcBef>
                <a:spcPct val="0"/>
              </a:spcBef>
              <a:buFontTx/>
              <a:buNone/>
            </a:pPr>
            <a:r>
              <a:rPr lang="en-US" dirty="0">
                <a:latin typeface="Arial Narrow" pitchFamily="34" charset="0"/>
              </a:rPr>
              <a:t>About 1000 English language research </a:t>
            </a:r>
          </a:p>
          <a:p>
            <a:pPr algn="ctr">
              <a:lnSpc>
                <a:spcPct val="100000"/>
              </a:lnSpc>
              <a:spcBef>
                <a:spcPct val="0"/>
              </a:spcBef>
              <a:buFontTx/>
              <a:buNone/>
            </a:pPr>
            <a:r>
              <a:rPr lang="en-US" dirty="0">
                <a:latin typeface="Arial Narrow" pitchFamily="34" charset="0"/>
              </a:rPr>
              <a:t>articles published with Elsevier today</a:t>
            </a:r>
            <a:endParaRPr lang="en-GB" dirty="0">
              <a:latin typeface="Arial Narrow" pitchFamily="34" charset="0"/>
            </a:endParaRPr>
          </a:p>
        </p:txBody>
      </p:sp>
      <p:sp>
        <p:nvSpPr>
          <p:cNvPr id="218136" name="Rectangle 24"/>
          <p:cNvSpPr>
            <a:spLocks noChangeArrowheads="1"/>
          </p:cNvSpPr>
          <p:nvPr/>
        </p:nvSpPr>
        <p:spPr bwMode="auto">
          <a:xfrm>
            <a:off x="4645025" y="1052513"/>
            <a:ext cx="4211638" cy="5472112"/>
          </a:xfrm>
          <a:prstGeom prst="rect">
            <a:avLst/>
          </a:prstGeom>
          <a:noFill/>
          <a:ln w="9525">
            <a:noFill/>
            <a:miter lim="800000"/>
            <a:headEnd/>
            <a:tailEnd/>
          </a:ln>
          <a:effectLst/>
        </p:spPr>
        <p:txBody>
          <a:bodyPr wrap="none" anchor="ctr"/>
          <a:lstStyle/>
          <a:p>
            <a:endParaRPr lang="en-US"/>
          </a:p>
        </p:txBody>
      </p:sp>
      <p:sp>
        <p:nvSpPr>
          <p:cNvPr id="218138" name="Rectangle 26"/>
          <p:cNvSpPr>
            <a:spLocks noChangeArrowheads="1"/>
          </p:cNvSpPr>
          <p:nvPr/>
        </p:nvSpPr>
        <p:spPr bwMode="auto">
          <a:xfrm>
            <a:off x="3600450" y="2492375"/>
            <a:ext cx="736227" cy="360099"/>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800" b="1">
                <a:latin typeface="Calibri" pitchFamily="34" charset="0"/>
                <a:cs typeface="Calibri" pitchFamily="34" charset="0"/>
              </a:rPr>
              <a:t>Elsevier</a:t>
            </a:r>
          </a:p>
        </p:txBody>
      </p:sp>
      <p:sp>
        <p:nvSpPr>
          <p:cNvPr id="218139" name="Rectangle 27"/>
          <p:cNvSpPr>
            <a:spLocks noChangeArrowheads="1"/>
          </p:cNvSpPr>
          <p:nvPr/>
        </p:nvSpPr>
        <p:spPr bwMode="auto">
          <a:xfrm>
            <a:off x="3132138" y="4868863"/>
            <a:ext cx="600075" cy="276225"/>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Arial Narrow" pitchFamily="34" charset="0"/>
              </a:rPr>
              <a:t>Springer</a:t>
            </a:r>
          </a:p>
        </p:txBody>
      </p:sp>
      <p:sp>
        <p:nvSpPr>
          <p:cNvPr id="218140" name="Rectangle 28"/>
          <p:cNvSpPr>
            <a:spLocks noChangeArrowheads="1"/>
          </p:cNvSpPr>
          <p:nvPr/>
        </p:nvSpPr>
        <p:spPr bwMode="auto">
          <a:xfrm>
            <a:off x="3203575" y="4016375"/>
            <a:ext cx="1187954" cy="280077"/>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Calibri" pitchFamily="34" charset="0"/>
                <a:cs typeface="Calibri" pitchFamily="34" charset="0"/>
              </a:rPr>
              <a:t>Wiley-Blackwell</a:t>
            </a:r>
          </a:p>
        </p:txBody>
      </p:sp>
      <p:sp>
        <p:nvSpPr>
          <p:cNvPr id="218141" name="Rectangle 29"/>
          <p:cNvSpPr>
            <a:spLocks noChangeArrowheads="1"/>
          </p:cNvSpPr>
          <p:nvPr/>
        </p:nvSpPr>
        <p:spPr bwMode="auto">
          <a:xfrm>
            <a:off x="1763713" y="5335588"/>
            <a:ext cx="306387" cy="276225"/>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Arial Narrow" pitchFamily="34" charset="0"/>
              </a:rPr>
              <a:t>ACS</a:t>
            </a:r>
          </a:p>
        </p:txBody>
      </p:sp>
      <p:sp>
        <p:nvSpPr>
          <p:cNvPr id="218142" name="Rectangle 30"/>
          <p:cNvSpPr>
            <a:spLocks noChangeArrowheads="1"/>
          </p:cNvSpPr>
          <p:nvPr/>
        </p:nvSpPr>
        <p:spPr bwMode="auto">
          <a:xfrm>
            <a:off x="2268538" y="5240338"/>
            <a:ext cx="1144587" cy="276225"/>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Arial Narrow" pitchFamily="34" charset="0"/>
              </a:rPr>
              <a:t>Taylor &amp; Francis</a:t>
            </a:r>
          </a:p>
        </p:txBody>
      </p:sp>
      <p:sp>
        <p:nvSpPr>
          <p:cNvPr id="218143" name="Rectangle 31"/>
          <p:cNvSpPr>
            <a:spLocks noChangeArrowheads="1"/>
          </p:cNvSpPr>
          <p:nvPr/>
        </p:nvSpPr>
        <p:spPr bwMode="auto">
          <a:xfrm>
            <a:off x="1187450" y="5503863"/>
            <a:ext cx="1063625" cy="276225"/>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Arial Narrow" pitchFamily="34" charset="0"/>
              </a:rPr>
              <a:t>Wolters Kluwer</a:t>
            </a:r>
          </a:p>
        </p:txBody>
      </p:sp>
      <p:sp>
        <p:nvSpPr>
          <p:cNvPr id="218144" name="Rectangle 32"/>
          <p:cNvSpPr>
            <a:spLocks noChangeArrowheads="1"/>
          </p:cNvSpPr>
          <p:nvPr/>
        </p:nvSpPr>
        <p:spPr bwMode="auto">
          <a:xfrm>
            <a:off x="1331913" y="5335588"/>
            <a:ext cx="242887" cy="276225"/>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Arial Narrow" pitchFamily="34" charset="0"/>
              </a:rPr>
              <a:t>AIP</a:t>
            </a:r>
          </a:p>
        </p:txBody>
      </p:sp>
      <p:sp>
        <p:nvSpPr>
          <p:cNvPr id="218145" name="Rectangle 33"/>
          <p:cNvSpPr>
            <a:spLocks noChangeArrowheads="1"/>
          </p:cNvSpPr>
          <p:nvPr/>
        </p:nvSpPr>
        <p:spPr bwMode="auto">
          <a:xfrm>
            <a:off x="971550" y="5137150"/>
            <a:ext cx="331788" cy="276225"/>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Arial Narrow" pitchFamily="34" charset="0"/>
              </a:rPr>
              <a:t>IEEE</a:t>
            </a:r>
          </a:p>
        </p:txBody>
      </p:sp>
      <p:sp>
        <p:nvSpPr>
          <p:cNvPr id="218146" name="Rectangle 34"/>
          <p:cNvSpPr>
            <a:spLocks noChangeArrowheads="1"/>
          </p:cNvSpPr>
          <p:nvPr/>
        </p:nvSpPr>
        <p:spPr bwMode="auto">
          <a:xfrm>
            <a:off x="468313" y="4652963"/>
            <a:ext cx="298450" cy="276225"/>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Arial Narrow" pitchFamily="34" charset="0"/>
              </a:rPr>
              <a:t>APS</a:t>
            </a:r>
          </a:p>
        </p:txBody>
      </p:sp>
      <p:sp>
        <p:nvSpPr>
          <p:cNvPr id="218147" name="Rectangle 35"/>
          <p:cNvSpPr>
            <a:spLocks noChangeArrowheads="1"/>
          </p:cNvSpPr>
          <p:nvPr/>
        </p:nvSpPr>
        <p:spPr bwMode="auto">
          <a:xfrm>
            <a:off x="755650" y="4868863"/>
            <a:ext cx="250825" cy="276225"/>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Arial Narrow" pitchFamily="34" charset="0"/>
              </a:rPr>
              <a:t>IOP</a:t>
            </a:r>
          </a:p>
        </p:txBody>
      </p:sp>
      <p:sp>
        <p:nvSpPr>
          <p:cNvPr id="218148" name="Rectangle 36"/>
          <p:cNvSpPr>
            <a:spLocks noChangeArrowheads="1"/>
          </p:cNvSpPr>
          <p:nvPr/>
        </p:nvSpPr>
        <p:spPr bwMode="auto">
          <a:xfrm>
            <a:off x="809625" y="3082925"/>
            <a:ext cx="504369" cy="280077"/>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Calibri" pitchFamily="34" charset="0"/>
                <a:cs typeface="Calibri" pitchFamily="34" charset="0"/>
              </a:rPr>
              <a:t>Others</a:t>
            </a:r>
          </a:p>
        </p:txBody>
      </p:sp>
      <p:sp>
        <p:nvSpPr>
          <p:cNvPr id="218149" name="Freeform 37"/>
          <p:cNvSpPr>
            <a:spLocks/>
          </p:cNvSpPr>
          <p:nvPr/>
        </p:nvSpPr>
        <p:spPr bwMode="auto">
          <a:xfrm>
            <a:off x="6750050" y="1965325"/>
            <a:ext cx="1676400" cy="1682750"/>
          </a:xfrm>
          <a:custGeom>
            <a:avLst/>
            <a:gdLst/>
            <a:ahLst/>
            <a:cxnLst>
              <a:cxn ang="0">
                <a:pos x="234" y="218"/>
              </a:cxn>
              <a:cxn ang="0">
                <a:pos x="0" y="1"/>
              </a:cxn>
              <a:cxn ang="0">
                <a:pos x="0" y="1"/>
              </a:cxn>
              <a:cxn ang="0">
                <a:pos x="0" y="235"/>
              </a:cxn>
              <a:cxn ang="0">
                <a:pos x="234" y="218"/>
              </a:cxn>
            </a:cxnLst>
            <a:rect l="0" t="0" r="r" b="b"/>
            <a:pathLst>
              <a:path w="234" h="235">
                <a:moveTo>
                  <a:pt x="234" y="218"/>
                </a:moveTo>
                <a:cubicBezTo>
                  <a:pt x="225" y="96"/>
                  <a:pt x="123" y="1"/>
                  <a:pt x="0" y="1"/>
                </a:cubicBezTo>
                <a:cubicBezTo>
                  <a:pt x="0" y="0"/>
                  <a:pt x="0" y="1"/>
                  <a:pt x="0" y="1"/>
                </a:cubicBezTo>
                <a:lnTo>
                  <a:pt x="0" y="235"/>
                </a:lnTo>
                <a:lnTo>
                  <a:pt x="234" y="218"/>
                </a:lnTo>
                <a:close/>
              </a:path>
            </a:pathLst>
          </a:custGeom>
          <a:solidFill>
            <a:srgbClr val="FFCC00"/>
          </a:solidFill>
          <a:ln w="9525">
            <a:noFill/>
            <a:round/>
            <a:headEnd/>
            <a:tailEnd/>
          </a:ln>
        </p:spPr>
        <p:txBody>
          <a:bodyPr/>
          <a:lstStyle/>
          <a:p>
            <a:endParaRPr lang="en-US">
              <a:latin typeface="Calibri" pitchFamily="34" charset="0"/>
              <a:cs typeface="Calibri" pitchFamily="34" charset="0"/>
            </a:endParaRPr>
          </a:p>
        </p:txBody>
      </p:sp>
      <p:sp>
        <p:nvSpPr>
          <p:cNvPr id="218150" name="Freeform 38"/>
          <p:cNvSpPr>
            <a:spLocks/>
          </p:cNvSpPr>
          <p:nvPr/>
        </p:nvSpPr>
        <p:spPr bwMode="auto">
          <a:xfrm>
            <a:off x="6750050" y="3527425"/>
            <a:ext cx="1684338" cy="1574800"/>
          </a:xfrm>
          <a:custGeom>
            <a:avLst/>
            <a:gdLst/>
            <a:ahLst/>
            <a:cxnLst>
              <a:cxn ang="0">
                <a:pos x="117" y="220"/>
              </a:cxn>
              <a:cxn ang="0">
                <a:pos x="235" y="17"/>
              </a:cxn>
              <a:cxn ang="0">
                <a:pos x="234" y="0"/>
              </a:cxn>
              <a:cxn ang="0">
                <a:pos x="0" y="17"/>
              </a:cxn>
              <a:cxn ang="0">
                <a:pos x="117" y="220"/>
              </a:cxn>
            </a:cxnLst>
            <a:rect l="0" t="0" r="r" b="b"/>
            <a:pathLst>
              <a:path w="235" h="220">
                <a:moveTo>
                  <a:pt x="117" y="220"/>
                </a:moveTo>
                <a:cubicBezTo>
                  <a:pt x="190" y="178"/>
                  <a:pt x="235" y="101"/>
                  <a:pt x="235" y="17"/>
                </a:cubicBezTo>
                <a:cubicBezTo>
                  <a:pt x="235" y="11"/>
                  <a:pt x="234" y="6"/>
                  <a:pt x="234" y="0"/>
                </a:cubicBezTo>
                <a:lnTo>
                  <a:pt x="0" y="17"/>
                </a:lnTo>
                <a:lnTo>
                  <a:pt x="117" y="220"/>
                </a:lnTo>
                <a:close/>
              </a:path>
            </a:pathLst>
          </a:custGeom>
          <a:solidFill>
            <a:srgbClr val="FF0000"/>
          </a:solidFill>
          <a:ln w="9525">
            <a:noFill/>
            <a:round/>
            <a:headEnd/>
            <a:tailEnd/>
          </a:ln>
        </p:spPr>
        <p:txBody>
          <a:bodyPr/>
          <a:lstStyle/>
          <a:p>
            <a:endParaRPr lang="en-US"/>
          </a:p>
        </p:txBody>
      </p:sp>
      <p:sp>
        <p:nvSpPr>
          <p:cNvPr id="218151" name="Freeform 39"/>
          <p:cNvSpPr>
            <a:spLocks/>
          </p:cNvSpPr>
          <p:nvPr/>
        </p:nvSpPr>
        <p:spPr bwMode="auto">
          <a:xfrm>
            <a:off x="5934075" y="3648075"/>
            <a:ext cx="1654175" cy="1676400"/>
          </a:xfrm>
          <a:custGeom>
            <a:avLst/>
            <a:gdLst/>
            <a:ahLst/>
            <a:cxnLst>
              <a:cxn ang="0">
                <a:pos x="0" y="205"/>
              </a:cxn>
              <a:cxn ang="0">
                <a:pos x="114" y="234"/>
              </a:cxn>
              <a:cxn ang="0">
                <a:pos x="231" y="203"/>
              </a:cxn>
              <a:cxn ang="0">
                <a:pos x="114" y="0"/>
              </a:cxn>
              <a:cxn ang="0">
                <a:pos x="0" y="205"/>
              </a:cxn>
            </a:cxnLst>
            <a:rect l="0" t="0" r="r" b="b"/>
            <a:pathLst>
              <a:path w="231" h="234">
                <a:moveTo>
                  <a:pt x="0" y="205"/>
                </a:moveTo>
                <a:cubicBezTo>
                  <a:pt x="35" y="224"/>
                  <a:pt x="74" y="234"/>
                  <a:pt x="114" y="234"/>
                </a:cubicBezTo>
                <a:cubicBezTo>
                  <a:pt x="155" y="234"/>
                  <a:pt x="195" y="224"/>
                  <a:pt x="231" y="203"/>
                </a:cubicBezTo>
                <a:lnTo>
                  <a:pt x="114" y="0"/>
                </a:lnTo>
                <a:lnTo>
                  <a:pt x="0" y="205"/>
                </a:lnTo>
                <a:close/>
              </a:path>
            </a:pathLst>
          </a:custGeom>
          <a:solidFill>
            <a:srgbClr val="FF9900"/>
          </a:solidFill>
          <a:ln w="9525">
            <a:noFill/>
            <a:round/>
            <a:headEnd/>
            <a:tailEnd/>
          </a:ln>
        </p:spPr>
        <p:txBody>
          <a:bodyPr/>
          <a:lstStyle/>
          <a:p>
            <a:endParaRPr lang="en-US"/>
          </a:p>
        </p:txBody>
      </p:sp>
      <p:sp>
        <p:nvSpPr>
          <p:cNvPr id="218152" name="Freeform 40"/>
          <p:cNvSpPr>
            <a:spLocks/>
          </p:cNvSpPr>
          <p:nvPr/>
        </p:nvSpPr>
        <p:spPr bwMode="auto">
          <a:xfrm>
            <a:off x="5110163" y="3648075"/>
            <a:ext cx="1639887" cy="1468438"/>
          </a:xfrm>
          <a:custGeom>
            <a:avLst/>
            <a:gdLst/>
            <a:ahLst/>
            <a:cxnLst>
              <a:cxn ang="0">
                <a:pos x="0" y="53"/>
              </a:cxn>
              <a:cxn ang="0">
                <a:pos x="115" y="205"/>
              </a:cxn>
              <a:cxn ang="0">
                <a:pos x="229" y="0"/>
              </a:cxn>
              <a:cxn ang="0">
                <a:pos x="0" y="53"/>
              </a:cxn>
            </a:cxnLst>
            <a:rect l="0" t="0" r="r" b="b"/>
            <a:pathLst>
              <a:path w="229" h="205">
                <a:moveTo>
                  <a:pt x="0" y="53"/>
                </a:moveTo>
                <a:cubicBezTo>
                  <a:pt x="15" y="117"/>
                  <a:pt x="57" y="173"/>
                  <a:pt x="115" y="205"/>
                </a:cubicBezTo>
                <a:lnTo>
                  <a:pt x="229" y="0"/>
                </a:lnTo>
                <a:lnTo>
                  <a:pt x="0" y="53"/>
                </a:lnTo>
                <a:close/>
              </a:path>
            </a:pathLst>
          </a:custGeom>
          <a:solidFill>
            <a:srgbClr val="FF6600"/>
          </a:solidFill>
          <a:ln w="9525">
            <a:noFill/>
            <a:round/>
            <a:headEnd/>
            <a:tailEnd/>
          </a:ln>
        </p:spPr>
        <p:txBody>
          <a:bodyPr/>
          <a:lstStyle/>
          <a:p>
            <a:endParaRPr lang="en-US"/>
          </a:p>
        </p:txBody>
      </p:sp>
      <p:sp>
        <p:nvSpPr>
          <p:cNvPr id="218153" name="Freeform 41"/>
          <p:cNvSpPr>
            <a:spLocks/>
          </p:cNvSpPr>
          <p:nvPr/>
        </p:nvSpPr>
        <p:spPr bwMode="auto">
          <a:xfrm>
            <a:off x="5067300" y="2989263"/>
            <a:ext cx="1682750" cy="1039812"/>
          </a:xfrm>
          <a:custGeom>
            <a:avLst/>
            <a:gdLst/>
            <a:ahLst/>
            <a:cxnLst>
              <a:cxn ang="0">
                <a:pos x="19" y="0"/>
              </a:cxn>
              <a:cxn ang="0">
                <a:pos x="1" y="92"/>
              </a:cxn>
              <a:cxn ang="0">
                <a:pos x="6" y="145"/>
              </a:cxn>
              <a:cxn ang="0">
                <a:pos x="235" y="92"/>
              </a:cxn>
              <a:cxn ang="0">
                <a:pos x="19" y="0"/>
              </a:cxn>
            </a:cxnLst>
            <a:rect l="0" t="0" r="r" b="b"/>
            <a:pathLst>
              <a:path w="235" h="145">
                <a:moveTo>
                  <a:pt x="19" y="0"/>
                </a:moveTo>
                <a:cubicBezTo>
                  <a:pt x="7" y="29"/>
                  <a:pt x="1" y="61"/>
                  <a:pt x="1" y="92"/>
                </a:cubicBezTo>
                <a:cubicBezTo>
                  <a:pt x="0" y="110"/>
                  <a:pt x="2" y="127"/>
                  <a:pt x="6" y="145"/>
                </a:cubicBezTo>
                <a:lnTo>
                  <a:pt x="235" y="92"/>
                </a:lnTo>
                <a:lnTo>
                  <a:pt x="19" y="0"/>
                </a:lnTo>
                <a:close/>
              </a:path>
            </a:pathLst>
          </a:custGeom>
          <a:solidFill>
            <a:srgbClr val="FFCC99"/>
          </a:solidFill>
          <a:ln w="9525">
            <a:noFill/>
            <a:round/>
            <a:headEnd/>
            <a:tailEnd/>
          </a:ln>
        </p:spPr>
        <p:txBody>
          <a:bodyPr/>
          <a:lstStyle/>
          <a:p>
            <a:endParaRPr lang="en-US">
              <a:latin typeface="Calibri" pitchFamily="34" charset="0"/>
              <a:cs typeface="Calibri" pitchFamily="34" charset="0"/>
            </a:endParaRPr>
          </a:p>
        </p:txBody>
      </p:sp>
      <p:sp>
        <p:nvSpPr>
          <p:cNvPr id="218154" name="Freeform 42"/>
          <p:cNvSpPr>
            <a:spLocks/>
          </p:cNvSpPr>
          <p:nvPr/>
        </p:nvSpPr>
        <p:spPr bwMode="auto">
          <a:xfrm>
            <a:off x="5202238" y="2444750"/>
            <a:ext cx="1547812" cy="1203325"/>
          </a:xfrm>
          <a:custGeom>
            <a:avLst/>
            <a:gdLst/>
            <a:ahLst/>
            <a:cxnLst>
              <a:cxn ang="0">
                <a:pos x="53" y="0"/>
              </a:cxn>
              <a:cxn ang="0">
                <a:pos x="0" y="76"/>
              </a:cxn>
              <a:cxn ang="0">
                <a:pos x="216" y="168"/>
              </a:cxn>
              <a:cxn ang="0">
                <a:pos x="53" y="0"/>
              </a:cxn>
            </a:cxnLst>
            <a:rect l="0" t="0" r="r" b="b"/>
            <a:pathLst>
              <a:path w="216" h="168">
                <a:moveTo>
                  <a:pt x="53" y="0"/>
                </a:moveTo>
                <a:cubicBezTo>
                  <a:pt x="30" y="21"/>
                  <a:pt x="12" y="48"/>
                  <a:pt x="0" y="76"/>
                </a:cubicBezTo>
                <a:lnTo>
                  <a:pt x="216" y="168"/>
                </a:lnTo>
                <a:lnTo>
                  <a:pt x="53" y="0"/>
                </a:lnTo>
                <a:close/>
              </a:path>
            </a:pathLst>
          </a:custGeom>
          <a:solidFill>
            <a:srgbClr val="FFFF00"/>
          </a:solidFill>
          <a:ln w="9525">
            <a:noFill/>
            <a:round/>
            <a:headEnd/>
            <a:tailEnd/>
          </a:ln>
        </p:spPr>
        <p:txBody>
          <a:bodyPr/>
          <a:lstStyle/>
          <a:p>
            <a:endParaRPr lang="en-US">
              <a:latin typeface="Calibri" pitchFamily="34" charset="0"/>
              <a:cs typeface="Calibri" pitchFamily="34" charset="0"/>
            </a:endParaRPr>
          </a:p>
        </p:txBody>
      </p:sp>
      <p:sp>
        <p:nvSpPr>
          <p:cNvPr id="218155" name="Freeform 43"/>
          <p:cNvSpPr>
            <a:spLocks/>
          </p:cNvSpPr>
          <p:nvPr/>
        </p:nvSpPr>
        <p:spPr bwMode="auto">
          <a:xfrm>
            <a:off x="5583238" y="2144713"/>
            <a:ext cx="1166812" cy="1503362"/>
          </a:xfrm>
          <a:custGeom>
            <a:avLst/>
            <a:gdLst/>
            <a:ahLst/>
            <a:cxnLst>
              <a:cxn ang="0">
                <a:pos x="60" y="0"/>
              </a:cxn>
              <a:cxn ang="0">
                <a:pos x="0" y="42"/>
              </a:cxn>
              <a:cxn ang="0">
                <a:pos x="163" y="210"/>
              </a:cxn>
              <a:cxn ang="0">
                <a:pos x="60" y="0"/>
              </a:cxn>
            </a:cxnLst>
            <a:rect l="0" t="0" r="r" b="b"/>
            <a:pathLst>
              <a:path w="163" h="210">
                <a:moveTo>
                  <a:pt x="60" y="0"/>
                </a:moveTo>
                <a:cubicBezTo>
                  <a:pt x="38" y="10"/>
                  <a:pt x="17" y="25"/>
                  <a:pt x="0" y="42"/>
                </a:cubicBezTo>
                <a:lnTo>
                  <a:pt x="163" y="210"/>
                </a:lnTo>
                <a:lnTo>
                  <a:pt x="60" y="0"/>
                </a:lnTo>
                <a:close/>
              </a:path>
            </a:pathLst>
          </a:custGeom>
          <a:solidFill>
            <a:srgbClr val="FF0000"/>
          </a:solidFill>
          <a:ln w="9525">
            <a:noFill/>
            <a:round/>
            <a:headEnd/>
            <a:tailEnd/>
          </a:ln>
        </p:spPr>
        <p:txBody>
          <a:bodyPr/>
          <a:lstStyle/>
          <a:p>
            <a:endParaRPr lang="en-US">
              <a:latin typeface="Calibri" pitchFamily="34" charset="0"/>
              <a:cs typeface="Calibri" pitchFamily="34" charset="0"/>
            </a:endParaRPr>
          </a:p>
        </p:txBody>
      </p:sp>
      <p:sp>
        <p:nvSpPr>
          <p:cNvPr id="218156" name="Freeform 44"/>
          <p:cNvSpPr>
            <a:spLocks/>
          </p:cNvSpPr>
          <p:nvPr/>
        </p:nvSpPr>
        <p:spPr bwMode="auto">
          <a:xfrm>
            <a:off x="6011863" y="2001838"/>
            <a:ext cx="738187" cy="1646237"/>
          </a:xfrm>
          <a:custGeom>
            <a:avLst/>
            <a:gdLst/>
            <a:ahLst/>
            <a:cxnLst>
              <a:cxn ang="0">
                <a:pos x="58" y="0"/>
              </a:cxn>
              <a:cxn ang="0">
                <a:pos x="0" y="20"/>
              </a:cxn>
              <a:cxn ang="0">
                <a:pos x="103" y="230"/>
              </a:cxn>
              <a:cxn ang="0">
                <a:pos x="58" y="0"/>
              </a:cxn>
            </a:cxnLst>
            <a:rect l="0" t="0" r="r" b="b"/>
            <a:pathLst>
              <a:path w="103" h="230">
                <a:moveTo>
                  <a:pt x="58" y="0"/>
                </a:moveTo>
                <a:cubicBezTo>
                  <a:pt x="37" y="4"/>
                  <a:pt x="18" y="11"/>
                  <a:pt x="0" y="20"/>
                </a:cubicBezTo>
                <a:lnTo>
                  <a:pt x="103" y="230"/>
                </a:lnTo>
                <a:lnTo>
                  <a:pt x="58" y="0"/>
                </a:lnTo>
                <a:close/>
              </a:path>
            </a:pathLst>
          </a:custGeom>
          <a:solidFill>
            <a:srgbClr val="FF9900"/>
          </a:solidFill>
          <a:ln w="9525">
            <a:noFill/>
            <a:round/>
            <a:headEnd/>
            <a:tailEnd/>
          </a:ln>
        </p:spPr>
        <p:txBody>
          <a:bodyPr/>
          <a:lstStyle/>
          <a:p>
            <a:endParaRPr lang="en-US">
              <a:latin typeface="Calibri" pitchFamily="34" charset="0"/>
              <a:cs typeface="Calibri" pitchFamily="34" charset="0"/>
            </a:endParaRPr>
          </a:p>
        </p:txBody>
      </p:sp>
      <p:sp>
        <p:nvSpPr>
          <p:cNvPr id="218157" name="Freeform 45"/>
          <p:cNvSpPr>
            <a:spLocks/>
          </p:cNvSpPr>
          <p:nvPr/>
        </p:nvSpPr>
        <p:spPr bwMode="auto">
          <a:xfrm>
            <a:off x="6427788" y="1973263"/>
            <a:ext cx="322262" cy="1674812"/>
          </a:xfrm>
          <a:custGeom>
            <a:avLst/>
            <a:gdLst/>
            <a:ahLst/>
            <a:cxnLst>
              <a:cxn ang="0">
                <a:pos x="45" y="0"/>
              </a:cxn>
              <a:cxn ang="0">
                <a:pos x="0" y="4"/>
              </a:cxn>
              <a:cxn ang="0">
                <a:pos x="45" y="234"/>
              </a:cxn>
              <a:cxn ang="0">
                <a:pos x="45" y="0"/>
              </a:cxn>
            </a:cxnLst>
            <a:rect l="0" t="0" r="r" b="b"/>
            <a:pathLst>
              <a:path w="45" h="234">
                <a:moveTo>
                  <a:pt x="45" y="0"/>
                </a:moveTo>
                <a:cubicBezTo>
                  <a:pt x="29" y="0"/>
                  <a:pt x="14" y="1"/>
                  <a:pt x="0" y="4"/>
                </a:cubicBezTo>
                <a:lnTo>
                  <a:pt x="45" y="234"/>
                </a:lnTo>
                <a:lnTo>
                  <a:pt x="45" y="0"/>
                </a:lnTo>
                <a:close/>
              </a:path>
            </a:pathLst>
          </a:custGeom>
          <a:solidFill>
            <a:srgbClr val="FF6600"/>
          </a:solidFill>
          <a:ln w="9525">
            <a:noFill/>
            <a:round/>
            <a:headEnd/>
            <a:tailEnd/>
          </a:ln>
        </p:spPr>
        <p:txBody>
          <a:bodyPr/>
          <a:lstStyle/>
          <a:p>
            <a:endParaRPr lang="en-US">
              <a:latin typeface="Calibri" pitchFamily="34" charset="0"/>
              <a:cs typeface="Calibri" pitchFamily="34" charset="0"/>
            </a:endParaRPr>
          </a:p>
        </p:txBody>
      </p:sp>
      <p:sp>
        <p:nvSpPr>
          <p:cNvPr id="218158" name="Rectangle 46"/>
          <p:cNvSpPr>
            <a:spLocks noChangeArrowheads="1"/>
          </p:cNvSpPr>
          <p:nvPr/>
        </p:nvSpPr>
        <p:spPr bwMode="auto">
          <a:xfrm>
            <a:off x="7615238" y="2492375"/>
            <a:ext cx="918585" cy="280077"/>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Calibri" pitchFamily="34" charset="0"/>
                <a:cs typeface="Calibri" pitchFamily="34" charset="0"/>
              </a:rPr>
              <a:t>Life sciences</a:t>
            </a:r>
          </a:p>
        </p:txBody>
      </p:sp>
      <p:sp>
        <p:nvSpPr>
          <p:cNvPr id="218159" name="Rectangle 47"/>
          <p:cNvSpPr>
            <a:spLocks noChangeArrowheads="1"/>
          </p:cNvSpPr>
          <p:nvPr/>
        </p:nvSpPr>
        <p:spPr bwMode="auto">
          <a:xfrm>
            <a:off x="6135688" y="5308600"/>
            <a:ext cx="1460500" cy="425450"/>
          </a:xfrm>
          <a:prstGeom prst="rect">
            <a:avLst/>
          </a:prstGeom>
          <a:noFill/>
          <a:ln w="9525">
            <a:noFill/>
            <a:miter lim="800000"/>
            <a:headEnd/>
            <a:tailEnd/>
          </a:ln>
        </p:spPr>
        <p:txBody>
          <a:bodyPr lIns="0" tIns="0" rIns="0" bIns="0">
            <a:spAutoFit/>
          </a:bodyPr>
          <a:lstStyle/>
          <a:p>
            <a:pPr marL="88900" indent="-88900">
              <a:lnSpc>
                <a:spcPct val="100000"/>
              </a:lnSpc>
              <a:spcBef>
                <a:spcPct val="0"/>
              </a:spcBef>
              <a:buClr>
                <a:srgbClr val="FF9933"/>
              </a:buClr>
              <a:buFontTx/>
              <a:buNone/>
            </a:pPr>
            <a:r>
              <a:rPr lang="en-GB" sz="1400" b="1">
                <a:latin typeface="Arial Narrow" pitchFamily="34" charset="0"/>
              </a:rPr>
              <a:t>Materials Science &amp; Engineering</a:t>
            </a:r>
          </a:p>
        </p:txBody>
      </p:sp>
      <p:sp>
        <p:nvSpPr>
          <p:cNvPr id="218160" name="Rectangle 48"/>
          <p:cNvSpPr>
            <a:spLocks noChangeArrowheads="1"/>
          </p:cNvSpPr>
          <p:nvPr/>
        </p:nvSpPr>
        <p:spPr bwMode="auto">
          <a:xfrm>
            <a:off x="4716463" y="4298950"/>
            <a:ext cx="1958975" cy="425450"/>
          </a:xfrm>
          <a:prstGeom prst="rect">
            <a:avLst/>
          </a:prstGeom>
          <a:noFill/>
          <a:ln w="9525">
            <a:noFill/>
            <a:miter lim="800000"/>
            <a:headEnd/>
            <a:tailEnd/>
          </a:ln>
        </p:spPr>
        <p:txBody>
          <a:bodyPr lIns="0" tIns="0" rIns="0" bIns="0">
            <a:spAutoFit/>
          </a:bodyPr>
          <a:lstStyle/>
          <a:p>
            <a:pPr marL="88900" indent="-88900">
              <a:lnSpc>
                <a:spcPct val="100000"/>
              </a:lnSpc>
              <a:spcBef>
                <a:spcPct val="0"/>
              </a:spcBef>
              <a:buClr>
                <a:srgbClr val="FF9933"/>
              </a:buClr>
              <a:buFontTx/>
              <a:buNone/>
            </a:pPr>
            <a:r>
              <a:rPr lang="en-GB" sz="1400" b="1">
                <a:latin typeface="Arial Narrow" pitchFamily="34" charset="0"/>
              </a:rPr>
              <a:t>Chemistry &amp; Chemical Engineering </a:t>
            </a:r>
          </a:p>
        </p:txBody>
      </p:sp>
      <p:sp>
        <p:nvSpPr>
          <p:cNvPr id="218161" name="Rectangle 49"/>
          <p:cNvSpPr>
            <a:spLocks noChangeArrowheads="1"/>
          </p:cNvSpPr>
          <p:nvPr/>
        </p:nvSpPr>
        <p:spPr bwMode="auto">
          <a:xfrm>
            <a:off x="4716463" y="3357563"/>
            <a:ext cx="537391" cy="280077"/>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Calibri" pitchFamily="34" charset="0"/>
                <a:cs typeface="Calibri" pitchFamily="34" charset="0"/>
              </a:rPr>
              <a:t>Physics</a:t>
            </a:r>
          </a:p>
        </p:txBody>
      </p:sp>
      <p:sp>
        <p:nvSpPr>
          <p:cNvPr id="218162" name="Rectangle 50"/>
          <p:cNvSpPr>
            <a:spLocks noChangeArrowheads="1"/>
          </p:cNvSpPr>
          <p:nvPr/>
        </p:nvSpPr>
        <p:spPr bwMode="auto">
          <a:xfrm>
            <a:off x="4749800" y="2565400"/>
            <a:ext cx="1406525" cy="430887"/>
          </a:xfrm>
          <a:prstGeom prst="rect">
            <a:avLst/>
          </a:prstGeom>
          <a:noFill/>
          <a:ln w="9525">
            <a:noFill/>
            <a:miter lim="800000"/>
            <a:headEnd/>
            <a:tailEnd/>
          </a:ln>
        </p:spPr>
        <p:txBody>
          <a:bodyPr lIns="0" tIns="0" rIns="0" bIns="0">
            <a:spAutoFit/>
          </a:bodyPr>
          <a:lstStyle/>
          <a:p>
            <a:pPr marL="88900" indent="-88900">
              <a:lnSpc>
                <a:spcPct val="100000"/>
              </a:lnSpc>
              <a:spcBef>
                <a:spcPct val="0"/>
              </a:spcBef>
              <a:buClr>
                <a:srgbClr val="FF9933"/>
              </a:buClr>
              <a:buFontTx/>
              <a:buNone/>
            </a:pPr>
            <a:r>
              <a:rPr lang="en-GB" sz="1400" b="1" dirty="0">
                <a:latin typeface="Calibri" pitchFamily="34" charset="0"/>
                <a:cs typeface="Calibri" pitchFamily="34" charset="0"/>
              </a:rPr>
              <a:t>Maths &amp; computer science</a:t>
            </a:r>
          </a:p>
        </p:txBody>
      </p:sp>
      <p:sp>
        <p:nvSpPr>
          <p:cNvPr id="218163" name="Rectangle 51"/>
          <p:cNvSpPr>
            <a:spLocks noChangeArrowheads="1"/>
          </p:cNvSpPr>
          <p:nvPr/>
        </p:nvSpPr>
        <p:spPr bwMode="auto">
          <a:xfrm>
            <a:off x="4787900" y="2205038"/>
            <a:ext cx="1406525" cy="215444"/>
          </a:xfrm>
          <a:prstGeom prst="rect">
            <a:avLst/>
          </a:prstGeom>
          <a:noFill/>
          <a:ln w="9525">
            <a:noFill/>
            <a:miter lim="800000"/>
            <a:headEnd/>
            <a:tailEnd/>
          </a:ln>
        </p:spPr>
        <p:txBody>
          <a:bodyPr lIns="0" tIns="0" rIns="0" bIns="0">
            <a:spAutoFit/>
          </a:bodyPr>
          <a:lstStyle/>
          <a:p>
            <a:pPr marL="88900" indent="-88900">
              <a:lnSpc>
                <a:spcPct val="100000"/>
              </a:lnSpc>
              <a:spcBef>
                <a:spcPct val="0"/>
              </a:spcBef>
              <a:buClr>
                <a:srgbClr val="FF9933"/>
              </a:buClr>
              <a:buFontTx/>
              <a:buNone/>
            </a:pPr>
            <a:r>
              <a:rPr lang="en-GB" sz="1400" b="1">
                <a:latin typeface="Calibri" pitchFamily="34" charset="0"/>
                <a:cs typeface="Calibri" pitchFamily="34" charset="0"/>
              </a:rPr>
              <a:t>Social Sciences</a:t>
            </a:r>
          </a:p>
        </p:txBody>
      </p:sp>
      <p:sp>
        <p:nvSpPr>
          <p:cNvPr id="218164" name="Rectangle 52"/>
          <p:cNvSpPr>
            <a:spLocks noChangeArrowheads="1"/>
          </p:cNvSpPr>
          <p:nvPr/>
        </p:nvSpPr>
        <p:spPr bwMode="auto">
          <a:xfrm>
            <a:off x="6621463" y="1703388"/>
            <a:ext cx="1406525" cy="215444"/>
          </a:xfrm>
          <a:prstGeom prst="rect">
            <a:avLst/>
          </a:prstGeom>
          <a:noFill/>
          <a:ln w="9525">
            <a:noFill/>
            <a:miter lim="800000"/>
            <a:headEnd/>
            <a:tailEnd/>
          </a:ln>
        </p:spPr>
        <p:txBody>
          <a:bodyPr lIns="0" tIns="0" rIns="0" bIns="0">
            <a:spAutoFit/>
          </a:bodyPr>
          <a:lstStyle/>
          <a:p>
            <a:pPr marL="88900" indent="-88900">
              <a:lnSpc>
                <a:spcPct val="100000"/>
              </a:lnSpc>
              <a:spcBef>
                <a:spcPct val="0"/>
              </a:spcBef>
              <a:buClr>
                <a:srgbClr val="FF9933"/>
              </a:buClr>
              <a:buFontTx/>
              <a:buNone/>
            </a:pPr>
            <a:r>
              <a:rPr lang="en-GB" sz="1400" b="1">
                <a:latin typeface="Calibri" pitchFamily="34" charset="0"/>
                <a:cs typeface="Calibri" pitchFamily="34" charset="0"/>
              </a:rPr>
              <a:t>Earth Sciences</a:t>
            </a:r>
          </a:p>
        </p:txBody>
      </p:sp>
      <p:sp>
        <p:nvSpPr>
          <p:cNvPr id="218165" name="Rectangle 53"/>
          <p:cNvSpPr>
            <a:spLocks noChangeArrowheads="1"/>
          </p:cNvSpPr>
          <p:nvPr/>
        </p:nvSpPr>
        <p:spPr bwMode="auto">
          <a:xfrm>
            <a:off x="5470525" y="1700213"/>
            <a:ext cx="1406525" cy="430887"/>
          </a:xfrm>
          <a:prstGeom prst="rect">
            <a:avLst/>
          </a:prstGeom>
          <a:noFill/>
          <a:ln w="9525">
            <a:noFill/>
            <a:miter lim="800000"/>
            <a:headEnd/>
            <a:tailEnd/>
          </a:ln>
        </p:spPr>
        <p:txBody>
          <a:bodyPr lIns="0" tIns="0" rIns="0" bIns="0">
            <a:spAutoFit/>
          </a:bodyPr>
          <a:lstStyle/>
          <a:p>
            <a:pPr marL="88900" indent="-88900">
              <a:lnSpc>
                <a:spcPct val="100000"/>
              </a:lnSpc>
              <a:spcBef>
                <a:spcPct val="0"/>
              </a:spcBef>
              <a:buClr>
                <a:srgbClr val="FF9933"/>
              </a:buClr>
              <a:buFontTx/>
              <a:buNone/>
            </a:pPr>
            <a:r>
              <a:rPr lang="en-GB" sz="1400" b="1">
                <a:latin typeface="Calibri" pitchFamily="34" charset="0"/>
                <a:cs typeface="Calibri" pitchFamily="34" charset="0"/>
              </a:rPr>
              <a:t>Environmental Sciences</a:t>
            </a:r>
          </a:p>
        </p:txBody>
      </p:sp>
      <p:sp>
        <p:nvSpPr>
          <p:cNvPr id="218166" name="Rectangle 54"/>
          <p:cNvSpPr>
            <a:spLocks noChangeArrowheads="1"/>
          </p:cNvSpPr>
          <p:nvPr/>
        </p:nvSpPr>
        <p:spPr bwMode="auto">
          <a:xfrm>
            <a:off x="7615238" y="4232275"/>
            <a:ext cx="1150956" cy="280077"/>
          </a:xfrm>
          <a:prstGeom prst="rect">
            <a:avLst/>
          </a:prstGeom>
          <a:noFill/>
          <a:ln w="9525">
            <a:noFill/>
            <a:miter lim="800000"/>
            <a:headEnd/>
            <a:tailEnd/>
          </a:ln>
        </p:spPr>
        <p:txBody>
          <a:bodyPr wrap="none" lIns="0" tIns="0" rIns="0" bIns="0">
            <a:spAutoFit/>
          </a:bodyPr>
          <a:lstStyle/>
          <a:p>
            <a:pPr marL="88900" indent="-88900">
              <a:lnSpc>
                <a:spcPct val="130000"/>
              </a:lnSpc>
              <a:spcBef>
                <a:spcPct val="0"/>
              </a:spcBef>
              <a:buClr>
                <a:srgbClr val="FF9933"/>
              </a:buClr>
              <a:buFontTx/>
              <a:buNone/>
            </a:pPr>
            <a:r>
              <a:rPr lang="en-GB" sz="1400" b="1">
                <a:latin typeface="Calibri" pitchFamily="34" charset="0"/>
                <a:cs typeface="Calibri" pitchFamily="34" charset="0"/>
              </a:rPr>
              <a:t>Health sciences</a:t>
            </a:r>
          </a:p>
        </p:txBody>
      </p:sp>
      <p:sp>
        <p:nvSpPr>
          <p:cNvPr id="218167" name="Text Box 55"/>
          <p:cNvSpPr txBox="1">
            <a:spLocks noChangeArrowheads="1"/>
          </p:cNvSpPr>
          <p:nvPr/>
        </p:nvSpPr>
        <p:spPr bwMode="auto">
          <a:xfrm>
            <a:off x="2627313" y="2600325"/>
            <a:ext cx="647700" cy="396875"/>
          </a:xfrm>
          <a:prstGeom prst="rect">
            <a:avLst/>
          </a:prstGeom>
          <a:noFill/>
          <a:ln w="9525">
            <a:noFill/>
            <a:miter lim="800000"/>
            <a:headEnd/>
            <a:tailEnd/>
          </a:ln>
          <a:effectLst/>
        </p:spPr>
        <p:txBody>
          <a:bodyPr>
            <a:spAutoFit/>
          </a:bodyPr>
          <a:lstStyle/>
          <a:p>
            <a:pPr>
              <a:lnSpc>
                <a:spcPct val="100000"/>
              </a:lnSpc>
              <a:buFontTx/>
              <a:buNone/>
            </a:pPr>
            <a:r>
              <a:rPr lang="en-GB" sz="2000" b="1">
                <a:latin typeface="Calibri" pitchFamily="34" charset="0"/>
                <a:cs typeface="Calibri" pitchFamily="34" charset="0"/>
              </a:rPr>
              <a:t>26%</a:t>
            </a:r>
          </a:p>
        </p:txBody>
      </p:sp>
      <p:sp>
        <p:nvSpPr>
          <p:cNvPr id="56" name="Title 8"/>
          <p:cNvSpPr txBox="1">
            <a:spLocks noGrp="1"/>
          </p:cNvSpPr>
          <p:nvPr>
            <p:ph type="title"/>
          </p:nvPr>
        </p:nvSpPr>
        <p:spPr>
          <a:xfrm>
            <a:off x="500034" y="54592"/>
            <a:ext cx="6286544" cy="1143000"/>
          </a:xfrm>
          <a:prstGeom prst="rect">
            <a:avLst/>
          </a:prstGeom>
        </p:spPr>
        <p:txBody>
          <a:bodyP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dirty="0">
                <a:effectLst>
                  <a:outerShdw blurRad="38100" dist="38100" dir="2700000" algn="tl">
                    <a:srgbClr val="000000">
                      <a:alpha val="43137"/>
                    </a:srgbClr>
                  </a:outerShdw>
                </a:effectLst>
                <a:ea typeface="宋体" pitchFamily="2" charset="-122"/>
              </a:rPr>
              <a:t>Article Share</a:t>
            </a:r>
          </a:p>
        </p:txBody>
      </p:sp>
    </p:spTree>
    <p:extLst>
      <p:ext uri="{BB962C8B-B14F-4D97-AF65-F5344CB8AC3E}">
        <p14:creationId xmlns:p14="http://schemas.microsoft.com/office/powerpoint/2010/main" val="257470543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83" name="Rectangle 31"/>
          <p:cNvSpPr>
            <a:spLocks noGrp="1" noChangeArrowheads="1"/>
          </p:cNvSpPr>
          <p:nvPr>
            <p:ph type="title"/>
          </p:nvPr>
        </p:nvSpPr>
        <p:spPr>
          <a:xfrm>
            <a:off x="755576" y="211014"/>
            <a:ext cx="7620000" cy="647115"/>
          </a:xfrm>
        </p:spPr>
        <p:txBody>
          <a:bodyPr/>
          <a:lstStyle/>
          <a:p>
            <a:pPr eaLnBrk="1" hangingPunct="1">
              <a:defRPr/>
            </a:pPr>
            <a:r>
              <a:rPr lang="en-GB" dirty="0" smtClean="0">
                <a:effectLst>
                  <a:outerShdw blurRad="38100" dist="38100" dir="2700000" algn="tl">
                    <a:srgbClr val="000000">
                      <a:alpha val="43137"/>
                    </a:srgbClr>
                  </a:outerShdw>
                </a:effectLst>
              </a:rPr>
              <a:t>Elsevier Journal publishing volume</a:t>
            </a:r>
          </a:p>
        </p:txBody>
      </p:sp>
      <p:sp>
        <p:nvSpPr>
          <p:cNvPr id="32" name="Slide Number Placeholder 3"/>
          <p:cNvSpPr>
            <a:spLocks noGrp="1"/>
          </p:cNvSpPr>
          <p:nvPr>
            <p:ph type="sldNum" sz="quarter" idx="10"/>
          </p:nvPr>
        </p:nvSpPr>
        <p:spPr/>
        <p:txBody>
          <a:bodyPr/>
          <a:lstStyle/>
          <a:p>
            <a:pPr>
              <a:defRPr/>
            </a:pPr>
            <a:fld id="{F19E4DA2-74B0-410E-9D0D-A48727F60D7B}" type="slidenum">
              <a:rPr lang="zh-CN" altLang="en-GB"/>
              <a:pPr>
                <a:defRPr/>
              </a:pPr>
              <a:t>6</a:t>
            </a:fld>
            <a:endParaRPr lang="en-GB" altLang="zh-CN"/>
          </a:p>
        </p:txBody>
      </p:sp>
      <p:grpSp>
        <p:nvGrpSpPr>
          <p:cNvPr id="2" name="Group 2"/>
          <p:cNvGrpSpPr>
            <a:grpSpLocks/>
          </p:cNvGrpSpPr>
          <p:nvPr/>
        </p:nvGrpSpPr>
        <p:grpSpPr bwMode="auto">
          <a:xfrm>
            <a:off x="1606550" y="1219200"/>
            <a:ext cx="5708650" cy="5105400"/>
            <a:chOff x="1012" y="768"/>
            <a:chExt cx="3596" cy="3216"/>
          </a:xfrm>
        </p:grpSpPr>
        <p:sp>
          <p:nvSpPr>
            <p:cNvPr id="10256" name="AutoShape 3"/>
            <p:cNvSpPr>
              <a:spLocks noChangeArrowheads="1"/>
            </p:cNvSpPr>
            <p:nvPr/>
          </p:nvSpPr>
          <p:spPr bwMode="auto">
            <a:xfrm>
              <a:off x="1084" y="864"/>
              <a:ext cx="3476" cy="304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0 h 21600"/>
                <a:gd name="T26" fmla="*/ 18437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312" y="10800"/>
                  </a:moveTo>
                  <a:cubicBezTo>
                    <a:pt x="7312" y="12726"/>
                    <a:pt x="8874" y="14288"/>
                    <a:pt x="10800" y="14288"/>
                  </a:cubicBezTo>
                  <a:cubicBezTo>
                    <a:pt x="12726" y="14288"/>
                    <a:pt x="14288" y="12726"/>
                    <a:pt x="14288" y="10800"/>
                  </a:cubicBezTo>
                  <a:cubicBezTo>
                    <a:pt x="14288" y="8874"/>
                    <a:pt x="12726" y="7312"/>
                    <a:pt x="10800" y="7312"/>
                  </a:cubicBezTo>
                  <a:cubicBezTo>
                    <a:pt x="8874" y="7312"/>
                    <a:pt x="7312" y="8874"/>
                    <a:pt x="7312" y="10800"/>
                  </a:cubicBezTo>
                  <a:close/>
                </a:path>
              </a:pathLst>
            </a:custGeom>
            <a:gradFill rotWithShape="1">
              <a:gsLst>
                <a:gs pos="0">
                  <a:srgbClr val="FF9900"/>
                </a:gs>
                <a:gs pos="100000">
                  <a:srgbClr val="FFC56D"/>
                </a:gs>
              </a:gsLst>
              <a:lin ang="0" scaled="1"/>
            </a:gradFill>
            <a:ln w="9525" algn="ctr">
              <a:solidFill>
                <a:schemeClr val="tx1"/>
              </a:solidFill>
              <a:round/>
              <a:headEnd/>
              <a:tailEnd/>
            </a:ln>
          </p:spPr>
          <p:txBody>
            <a:bodyPr wrap="none" anchor="ctr"/>
            <a:lstStyle/>
            <a:p>
              <a:endParaRPr lang="en-GB"/>
            </a:p>
          </p:txBody>
        </p:sp>
        <p:pic>
          <p:nvPicPr>
            <p:cNvPr id="10257" name="Picture 4" descr="Elsevier"/>
            <p:cNvPicPr>
              <a:picLocks noChangeAspect="1" noChangeArrowheads="1"/>
            </p:cNvPicPr>
            <p:nvPr/>
          </p:nvPicPr>
          <p:blipFill>
            <a:blip r:embed="rId3" cstate="print"/>
            <a:srcRect/>
            <a:stretch>
              <a:fillRect/>
            </a:stretch>
          </p:blipFill>
          <p:spPr bwMode="auto">
            <a:xfrm>
              <a:off x="2543" y="2064"/>
              <a:ext cx="529" cy="588"/>
            </a:xfrm>
            <a:prstGeom prst="rect">
              <a:avLst/>
            </a:prstGeom>
            <a:noFill/>
            <a:ln w="9525">
              <a:noFill/>
              <a:miter lim="800000"/>
              <a:headEnd/>
              <a:tailEnd/>
            </a:ln>
          </p:spPr>
        </p:pic>
        <p:sp>
          <p:nvSpPr>
            <p:cNvPr id="10258" name="Oval 5"/>
            <p:cNvSpPr>
              <a:spLocks noChangeArrowheads="1"/>
            </p:cNvSpPr>
            <p:nvPr/>
          </p:nvSpPr>
          <p:spPr bwMode="auto">
            <a:xfrm>
              <a:off x="1092" y="864"/>
              <a:ext cx="3463" cy="3039"/>
            </a:xfrm>
            <a:prstGeom prst="ellipse">
              <a:avLst/>
            </a:prstGeom>
            <a:noFill/>
            <a:ln w="42863" cap="rnd">
              <a:solidFill>
                <a:srgbClr val="808080"/>
              </a:solidFill>
              <a:round/>
              <a:headEnd/>
              <a:tailEnd/>
            </a:ln>
          </p:spPr>
          <p:txBody>
            <a:bodyPr/>
            <a:lstStyle/>
            <a:p>
              <a:pPr algn="ctr"/>
              <a:endParaRPr lang="en-US"/>
            </a:p>
          </p:txBody>
        </p:sp>
        <p:sp>
          <p:nvSpPr>
            <p:cNvPr id="10259" name="Freeform 6"/>
            <p:cNvSpPr>
              <a:spLocks/>
            </p:cNvSpPr>
            <p:nvPr/>
          </p:nvSpPr>
          <p:spPr bwMode="auto">
            <a:xfrm rot="600000">
              <a:off x="4423" y="2134"/>
              <a:ext cx="185" cy="314"/>
            </a:xfrm>
            <a:custGeom>
              <a:avLst/>
              <a:gdLst>
                <a:gd name="T0" fmla="*/ 20628 w 78"/>
                <a:gd name="T1" fmla="*/ 8081 h 159"/>
                <a:gd name="T2" fmla="*/ 32942 w 78"/>
                <a:gd name="T3" fmla="*/ 0 h 159"/>
                <a:gd name="T4" fmla="*/ 27086 w 78"/>
                <a:gd name="T5" fmla="*/ 18615 h 159"/>
                <a:gd name="T6" fmla="*/ 0 w 78"/>
                <a:gd name="T7" fmla="*/ 2008 h 159"/>
                <a:gd name="T8" fmla="*/ 20628 w 78"/>
                <a:gd name="T9" fmla="*/ 8081 h 159"/>
                <a:gd name="T10" fmla="*/ 0 60000 65536"/>
                <a:gd name="T11" fmla="*/ 0 60000 65536"/>
                <a:gd name="T12" fmla="*/ 0 60000 65536"/>
                <a:gd name="T13" fmla="*/ 0 60000 65536"/>
                <a:gd name="T14" fmla="*/ 0 60000 65536"/>
                <a:gd name="T15" fmla="*/ 0 w 78"/>
                <a:gd name="T16" fmla="*/ 0 h 159"/>
                <a:gd name="T17" fmla="*/ 78 w 78"/>
                <a:gd name="T18" fmla="*/ 159 h 159"/>
              </a:gdLst>
              <a:ahLst/>
              <a:cxnLst>
                <a:cxn ang="T10">
                  <a:pos x="T0" y="T1"/>
                </a:cxn>
                <a:cxn ang="T11">
                  <a:pos x="T2" y="T3"/>
                </a:cxn>
                <a:cxn ang="T12">
                  <a:pos x="T4" y="T5"/>
                </a:cxn>
                <a:cxn ang="T13">
                  <a:pos x="T6" y="T7"/>
                </a:cxn>
                <a:cxn ang="T14">
                  <a:pos x="T8" y="T9"/>
                </a:cxn>
              </a:cxnLst>
              <a:rect l="T15" t="T16" r="T17" b="T18"/>
              <a:pathLst>
                <a:path w="78" h="159">
                  <a:moveTo>
                    <a:pt x="49" y="69"/>
                  </a:moveTo>
                  <a:lnTo>
                    <a:pt x="78" y="0"/>
                  </a:lnTo>
                  <a:lnTo>
                    <a:pt x="64" y="159"/>
                  </a:lnTo>
                  <a:lnTo>
                    <a:pt x="0" y="17"/>
                  </a:lnTo>
                  <a:lnTo>
                    <a:pt x="49" y="69"/>
                  </a:lnTo>
                  <a:close/>
                </a:path>
              </a:pathLst>
            </a:custGeom>
            <a:solidFill>
              <a:srgbClr val="808080"/>
            </a:solidFill>
            <a:ln w="1651">
              <a:solidFill>
                <a:srgbClr val="808080"/>
              </a:solidFill>
              <a:bevel/>
              <a:headEnd/>
              <a:tailEnd/>
            </a:ln>
          </p:spPr>
          <p:txBody>
            <a:bodyPr/>
            <a:lstStyle/>
            <a:p>
              <a:endParaRPr lang="en-GB"/>
            </a:p>
          </p:txBody>
        </p:sp>
        <p:sp>
          <p:nvSpPr>
            <p:cNvPr id="10260" name="Freeform 7"/>
            <p:cNvSpPr>
              <a:spLocks/>
            </p:cNvSpPr>
            <p:nvPr/>
          </p:nvSpPr>
          <p:spPr bwMode="auto">
            <a:xfrm rot="600000">
              <a:off x="1012" y="2304"/>
              <a:ext cx="188" cy="312"/>
            </a:xfrm>
            <a:custGeom>
              <a:avLst/>
              <a:gdLst>
                <a:gd name="T0" fmla="*/ 12896 w 79"/>
                <a:gd name="T1" fmla="*/ 10533 h 158"/>
                <a:gd name="T2" fmla="*/ 0 w 79"/>
                <a:gd name="T3" fmla="*/ 18487 h 158"/>
                <a:gd name="T4" fmla="*/ 6858 w 79"/>
                <a:gd name="T5" fmla="*/ 0 h 158"/>
                <a:gd name="T6" fmla="*/ 34126 w 79"/>
                <a:gd name="T7" fmla="*/ 16724 h 158"/>
                <a:gd name="T8" fmla="*/ 12896 w 79"/>
                <a:gd name="T9" fmla="*/ 10533 h 158"/>
                <a:gd name="T10" fmla="*/ 0 60000 65536"/>
                <a:gd name="T11" fmla="*/ 0 60000 65536"/>
                <a:gd name="T12" fmla="*/ 0 60000 65536"/>
                <a:gd name="T13" fmla="*/ 0 60000 65536"/>
                <a:gd name="T14" fmla="*/ 0 60000 65536"/>
                <a:gd name="T15" fmla="*/ 0 w 79"/>
                <a:gd name="T16" fmla="*/ 0 h 158"/>
                <a:gd name="T17" fmla="*/ 79 w 79"/>
                <a:gd name="T18" fmla="*/ 158 h 158"/>
              </a:gdLst>
              <a:ahLst/>
              <a:cxnLst>
                <a:cxn ang="T10">
                  <a:pos x="T0" y="T1"/>
                </a:cxn>
                <a:cxn ang="T11">
                  <a:pos x="T2" y="T3"/>
                </a:cxn>
                <a:cxn ang="T12">
                  <a:pos x="T4" y="T5"/>
                </a:cxn>
                <a:cxn ang="T13">
                  <a:pos x="T6" y="T7"/>
                </a:cxn>
                <a:cxn ang="T14">
                  <a:pos x="T8" y="T9"/>
                </a:cxn>
              </a:cxnLst>
              <a:rect l="T15" t="T16" r="T17" b="T18"/>
              <a:pathLst>
                <a:path w="79" h="158">
                  <a:moveTo>
                    <a:pt x="30" y="90"/>
                  </a:moveTo>
                  <a:lnTo>
                    <a:pt x="0" y="158"/>
                  </a:lnTo>
                  <a:lnTo>
                    <a:pt x="16" y="0"/>
                  </a:lnTo>
                  <a:lnTo>
                    <a:pt x="79" y="143"/>
                  </a:lnTo>
                  <a:lnTo>
                    <a:pt x="30" y="90"/>
                  </a:lnTo>
                  <a:close/>
                </a:path>
              </a:pathLst>
            </a:custGeom>
            <a:solidFill>
              <a:srgbClr val="808080"/>
            </a:solidFill>
            <a:ln w="1651">
              <a:solidFill>
                <a:srgbClr val="808080"/>
              </a:solidFill>
              <a:bevel/>
              <a:headEnd/>
              <a:tailEnd/>
            </a:ln>
          </p:spPr>
          <p:txBody>
            <a:bodyPr/>
            <a:lstStyle/>
            <a:p>
              <a:endParaRPr lang="en-GB"/>
            </a:p>
          </p:txBody>
        </p:sp>
        <p:sp>
          <p:nvSpPr>
            <p:cNvPr id="10261" name="Freeform 8"/>
            <p:cNvSpPr>
              <a:spLocks/>
            </p:cNvSpPr>
            <p:nvPr/>
          </p:nvSpPr>
          <p:spPr bwMode="auto">
            <a:xfrm rot="10800000">
              <a:off x="2684" y="768"/>
              <a:ext cx="319" cy="181"/>
            </a:xfrm>
            <a:custGeom>
              <a:avLst/>
              <a:gdLst>
                <a:gd name="T0" fmla="*/ 34564 w 134"/>
                <a:gd name="T1" fmla="*/ 5330 h 92"/>
                <a:gd name="T2" fmla="*/ 58039 w 134"/>
                <a:gd name="T3" fmla="*/ 10486 h 92"/>
                <a:gd name="T4" fmla="*/ 0 w 134"/>
                <a:gd name="T5" fmla="*/ 5454 h 92"/>
                <a:gd name="T6" fmla="*/ 57715 w 134"/>
                <a:gd name="T7" fmla="*/ 0 h 92"/>
                <a:gd name="T8" fmla="*/ 34564 w 134"/>
                <a:gd name="T9" fmla="*/ 5330 h 92"/>
                <a:gd name="T10" fmla="*/ 0 60000 65536"/>
                <a:gd name="T11" fmla="*/ 0 60000 65536"/>
                <a:gd name="T12" fmla="*/ 0 60000 65536"/>
                <a:gd name="T13" fmla="*/ 0 60000 65536"/>
                <a:gd name="T14" fmla="*/ 0 60000 65536"/>
                <a:gd name="T15" fmla="*/ 0 w 134"/>
                <a:gd name="T16" fmla="*/ 0 h 92"/>
                <a:gd name="T17" fmla="*/ 134 w 134"/>
                <a:gd name="T18" fmla="*/ 92 h 92"/>
              </a:gdLst>
              <a:ahLst/>
              <a:cxnLst>
                <a:cxn ang="T10">
                  <a:pos x="T0" y="T1"/>
                </a:cxn>
                <a:cxn ang="T11">
                  <a:pos x="T2" y="T3"/>
                </a:cxn>
                <a:cxn ang="T12">
                  <a:pos x="T4" y="T5"/>
                </a:cxn>
                <a:cxn ang="T13">
                  <a:pos x="T6" y="T7"/>
                </a:cxn>
                <a:cxn ang="T14">
                  <a:pos x="T8" y="T9"/>
                </a:cxn>
              </a:cxnLst>
              <a:rect l="T15" t="T16" r="T17" b="T18"/>
              <a:pathLst>
                <a:path w="134" h="92">
                  <a:moveTo>
                    <a:pt x="80" y="47"/>
                  </a:moveTo>
                  <a:lnTo>
                    <a:pt x="134" y="92"/>
                  </a:lnTo>
                  <a:lnTo>
                    <a:pt x="0" y="48"/>
                  </a:lnTo>
                  <a:lnTo>
                    <a:pt x="133" y="0"/>
                  </a:lnTo>
                  <a:lnTo>
                    <a:pt x="80" y="47"/>
                  </a:lnTo>
                  <a:close/>
                </a:path>
              </a:pathLst>
            </a:custGeom>
            <a:solidFill>
              <a:srgbClr val="808080"/>
            </a:solidFill>
            <a:ln w="1651">
              <a:solidFill>
                <a:srgbClr val="808080"/>
              </a:solidFill>
              <a:bevel/>
              <a:headEnd/>
              <a:tailEnd/>
            </a:ln>
          </p:spPr>
          <p:txBody>
            <a:bodyPr/>
            <a:lstStyle/>
            <a:p>
              <a:endParaRPr lang="en-GB"/>
            </a:p>
          </p:txBody>
        </p:sp>
        <p:sp>
          <p:nvSpPr>
            <p:cNvPr id="10262" name="Freeform 9"/>
            <p:cNvSpPr>
              <a:spLocks/>
            </p:cNvSpPr>
            <p:nvPr/>
          </p:nvSpPr>
          <p:spPr bwMode="auto">
            <a:xfrm>
              <a:off x="2688" y="3803"/>
              <a:ext cx="319" cy="181"/>
            </a:xfrm>
            <a:custGeom>
              <a:avLst/>
              <a:gdLst>
                <a:gd name="T0" fmla="*/ 34564 w 134"/>
                <a:gd name="T1" fmla="*/ 5330 h 92"/>
                <a:gd name="T2" fmla="*/ 58039 w 134"/>
                <a:gd name="T3" fmla="*/ 10486 h 92"/>
                <a:gd name="T4" fmla="*/ 0 w 134"/>
                <a:gd name="T5" fmla="*/ 5454 h 92"/>
                <a:gd name="T6" fmla="*/ 57715 w 134"/>
                <a:gd name="T7" fmla="*/ 0 h 92"/>
                <a:gd name="T8" fmla="*/ 34564 w 134"/>
                <a:gd name="T9" fmla="*/ 5330 h 92"/>
                <a:gd name="T10" fmla="*/ 0 60000 65536"/>
                <a:gd name="T11" fmla="*/ 0 60000 65536"/>
                <a:gd name="T12" fmla="*/ 0 60000 65536"/>
                <a:gd name="T13" fmla="*/ 0 60000 65536"/>
                <a:gd name="T14" fmla="*/ 0 60000 65536"/>
                <a:gd name="T15" fmla="*/ 0 w 134"/>
                <a:gd name="T16" fmla="*/ 0 h 92"/>
                <a:gd name="T17" fmla="*/ 134 w 134"/>
                <a:gd name="T18" fmla="*/ 92 h 92"/>
              </a:gdLst>
              <a:ahLst/>
              <a:cxnLst>
                <a:cxn ang="T10">
                  <a:pos x="T0" y="T1"/>
                </a:cxn>
                <a:cxn ang="T11">
                  <a:pos x="T2" y="T3"/>
                </a:cxn>
                <a:cxn ang="T12">
                  <a:pos x="T4" y="T5"/>
                </a:cxn>
                <a:cxn ang="T13">
                  <a:pos x="T6" y="T7"/>
                </a:cxn>
                <a:cxn ang="T14">
                  <a:pos x="T8" y="T9"/>
                </a:cxn>
              </a:cxnLst>
              <a:rect l="T15" t="T16" r="T17" b="T18"/>
              <a:pathLst>
                <a:path w="134" h="92">
                  <a:moveTo>
                    <a:pt x="80" y="47"/>
                  </a:moveTo>
                  <a:lnTo>
                    <a:pt x="134" y="92"/>
                  </a:lnTo>
                  <a:lnTo>
                    <a:pt x="0" y="48"/>
                  </a:lnTo>
                  <a:lnTo>
                    <a:pt x="133" y="0"/>
                  </a:lnTo>
                  <a:lnTo>
                    <a:pt x="80" y="47"/>
                  </a:lnTo>
                  <a:close/>
                </a:path>
              </a:pathLst>
            </a:custGeom>
            <a:solidFill>
              <a:srgbClr val="808080"/>
            </a:solidFill>
            <a:ln w="1651">
              <a:solidFill>
                <a:srgbClr val="808080"/>
              </a:solidFill>
              <a:bevel/>
              <a:headEnd/>
              <a:tailEnd/>
            </a:ln>
          </p:spPr>
          <p:txBody>
            <a:bodyPr/>
            <a:lstStyle/>
            <a:p>
              <a:endParaRPr lang="en-GB"/>
            </a:p>
          </p:txBody>
        </p:sp>
        <p:sp>
          <p:nvSpPr>
            <p:cNvPr id="10263" name="Text Box 10"/>
            <p:cNvSpPr txBox="1">
              <a:spLocks noChangeArrowheads="1"/>
            </p:cNvSpPr>
            <p:nvPr/>
          </p:nvSpPr>
          <p:spPr bwMode="auto">
            <a:xfrm>
              <a:off x="2170" y="1056"/>
              <a:ext cx="1238" cy="748"/>
            </a:xfrm>
            <a:prstGeom prst="rect">
              <a:avLst/>
            </a:prstGeom>
            <a:noFill/>
            <a:ln w="9525">
              <a:noFill/>
              <a:miter lim="800000"/>
              <a:headEnd/>
              <a:tailEnd/>
            </a:ln>
          </p:spPr>
          <p:txBody>
            <a:bodyPr>
              <a:spAutoFit/>
            </a:bodyPr>
            <a:lstStyle/>
            <a:p>
              <a:pPr algn="ctr"/>
              <a:r>
                <a:rPr lang="en-US" b="0">
                  <a:latin typeface="Arial Narrow" pitchFamily="34" charset="0"/>
                </a:rPr>
                <a:t>Solicit and manage submissions</a:t>
              </a:r>
              <a:endParaRPr lang="en-GB" b="0">
                <a:latin typeface="Arial Narrow" pitchFamily="34" charset="0"/>
              </a:endParaRPr>
            </a:p>
          </p:txBody>
        </p:sp>
        <p:sp>
          <p:nvSpPr>
            <p:cNvPr id="10264" name="Text Box 11"/>
            <p:cNvSpPr txBox="1">
              <a:spLocks noChangeArrowheads="1"/>
            </p:cNvSpPr>
            <p:nvPr/>
          </p:nvSpPr>
          <p:spPr bwMode="auto">
            <a:xfrm>
              <a:off x="3365" y="1680"/>
              <a:ext cx="997" cy="518"/>
            </a:xfrm>
            <a:prstGeom prst="rect">
              <a:avLst/>
            </a:prstGeom>
            <a:noFill/>
            <a:ln w="9525">
              <a:noFill/>
              <a:miter lim="800000"/>
              <a:headEnd/>
              <a:tailEnd/>
            </a:ln>
          </p:spPr>
          <p:txBody>
            <a:bodyPr>
              <a:spAutoFit/>
            </a:bodyPr>
            <a:lstStyle/>
            <a:p>
              <a:pPr algn="ctr"/>
              <a:r>
                <a:rPr lang="en-US" b="0">
                  <a:latin typeface="Arial Narrow" pitchFamily="34" charset="0"/>
                </a:rPr>
                <a:t>Manage peer review</a:t>
              </a:r>
              <a:endParaRPr lang="en-GB" b="0">
                <a:latin typeface="Arial Narrow" pitchFamily="34" charset="0"/>
              </a:endParaRPr>
            </a:p>
          </p:txBody>
        </p:sp>
        <p:sp>
          <p:nvSpPr>
            <p:cNvPr id="10265" name="Text Box 12"/>
            <p:cNvSpPr txBox="1">
              <a:spLocks noChangeArrowheads="1"/>
            </p:cNvSpPr>
            <p:nvPr/>
          </p:nvSpPr>
          <p:spPr bwMode="auto">
            <a:xfrm>
              <a:off x="2244" y="3264"/>
              <a:ext cx="1090" cy="288"/>
            </a:xfrm>
            <a:prstGeom prst="rect">
              <a:avLst/>
            </a:prstGeom>
            <a:noFill/>
            <a:ln w="9525">
              <a:noFill/>
              <a:miter lim="800000"/>
              <a:headEnd/>
              <a:tailEnd/>
            </a:ln>
          </p:spPr>
          <p:txBody>
            <a:bodyPr>
              <a:spAutoFit/>
            </a:bodyPr>
            <a:lstStyle/>
            <a:p>
              <a:pPr marL="236538" indent="-236538" algn="ctr"/>
              <a:r>
                <a:rPr lang="en-US" b="0">
                  <a:latin typeface="Arial Narrow" pitchFamily="34" charset="0"/>
                </a:rPr>
                <a:t>Production</a:t>
              </a:r>
              <a:endParaRPr lang="en-GB" b="0">
                <a:latin typeface="Arial Narrow" pitchFamily="34" charset="0"/>
              </a:endParaRPr>
            </a:p>
          </p:txBody>
        </p:sp>
        <p:sp>
          <p:nvSpPr>
            <p:cNvPr id="10266" name="Text Box 13"/>
            <p:cNvSpPr txBox="1">
              <a:spLocks noChangeArrowheads="1"/>
            </p:cNvSpPr>
            <p:nvPr/>
          </p:nvSpPr>
          <p:spPr bwMode="auto">
            <a:xfrm>
              <a:off x="1326" y="2582"/>
              <a:ext cx="997" cy="518"/>
            </a:xfrm>
            <a:prstGeom prst="rect">
              <a:avLst/>
            </a:prstGeom>
            <a:noFill/>
            <a:ln w="9525">
              <a:noFill/>
              <a:miter lim="800000"/>
              <a:headEnd/>
              <a:tailEnd/>
            </a:ln>
          </p:spPr>
          <p:txBody>
            <a:bodyPr>
              <a:spAutoFit/>
            </a:bodyPr>
            <a:lstStyle/>
            <a:p>
              <a:pPr algn="ctr"/>
              <a:r>
                <a:rPr lang="en-US" b="0">
                  <a:latin typeface="Arial Narrow" pitchFamily="34" charset="0"/>
                </a:rPr>
                <a:t>Publish and disseminate</a:t>
              </a:r>
              <a:endParaRPr lang="en-GB" b="0">
                <a:latin typeface="Arial Narrow" pitchFamily="34" charset="0"/>
              </a:endParaRPr>
            </a:p>
          </p:txBody>
        </p:sp>
        <p:sp>
          <p:nvSpPr>
            <p:cNvPr id="10267" name="Text Box 14"/>
            <p:cNvSpPr txBox="1">
              <a:spLocks noChangeArrowheads="1"/>
            </p:cNvSpPr>
            <p:nvPr/>
          </p:nvSpPr>
          <p:spPr bwMode="auto">
            <a:xfrm>
              <a:off x="3366" y="2582"/>
              <a:ext cx="997" cy="518"/>
            </a:xfrm>
            <a:prstGeom prst="rect">
              <a:avLst/>
            </a:prstGeom>
            <a:noFill/>
            <a:ln w="9525">
              <a:noFill/>
              <a:miter lim="800000"/>
              <a:headEnd/>
              <a:tailEnd/>
            </a:ln>
          </p:spPr>
          <p:txBody>
            <a:bodyPr>
              <a:spAutoFit/>
            </a:bodyPr>
            <a:lstStyle/>
            <a:p>
              <a:pPr algn="ctr"/>
              <a:r>
                <a:rPr lang="en-US" b="0">
                  <a:latin typeface="Arial Narrow" pitchFamily="34" charset="0"/>
                </a:rPr>
                <a:t>Edit and prepare</a:t>
              </a:r>
              <a:endParaRPr lang="en-GB" b="0">
                <a:latin typeface="Arial Narrow" pitchFamily="34" charset="0"/>
              </a:endParaRPr>
            </a:p>
          </p:txBody>
        </p:sp>
        <p:sp>
          <p:nvSpPr>
            <p:cNvPr id="10268" name="Text Box 15"/>
            <p:cNvSpPr txBox="1">
              <a:spLocks noChangeArrowheads="1"/>
            </p:cNvSpPr>
            <p:nvPr/>
          </p:nvSpPr>
          <p:spPr bwMode="auto">
            <a:xfrm>
              <a:off x="1325" y="1728"/>
              <a:ext cx="997" cy="518"/>
            </a:xfrm>
            <a:prstGeom prst="rect">
              <a:avLst/>
            </a:prstGeom>
            <a:noFill/>
            <a:ln w="9525">
              <a:noFill/>
              <a:miter lim="800000"/>
              <a:headEnd/>
              <a:tailEnd/>
            </a:ln>
          </p:spPr>
          <p:txBody>
            <a:bodyPr>
              <a:spAutoFit/>
            </a:bodyPr>
            <a:lstStyle/>
            <a:p>
              <a:pPr algn="ctr"/>
              <a:r>
                <a:rPr lang="en-US" b="0">
                  <a:latin typeface="Arial Narrow" pitchFamily="34" charset="0"/>
                </a:rPr>
                <a:t>Archive and promote</a:t>
              </a:r>
              <a:endParaRPr lang="en-GB" b="0">
                <a:latin typeface="Arial Narrow" pitchFamily="34" charset="0"/>
              </a:endParaRPr>
            </a:p>
          </p:txBody>
        </p:sp>
        <p:sp>
          <p:nvSpPr>
            <p:cNvPr id="10269" name="AutoShape 16"/>
            <p:cNvSpPr>
              <a:spLocks noChangeArrowheads="1"/>
            </p:cNvSpPr>
            <p:nvPr/>
          </p:nvSpPr>
          <p:spPr bwMode="auto">
            <a:xfrm rot="-2879591">
              <a:off x="1536" y="3360"/>
              <a:ext cx="144" cy="192"/>
            </a:xfrm>
            <a:prstGeom prst="triangle">
              <a:avLst>
                <a:gd name="adj" fmla="val 50000"/>
              </a:avLst>
            </a:prstGeom>
            <a:solidFill>
              <a:srgbClr val="808080"/>
            </a:solidFill>
            <a:ln w="9525">
              <a:solidFill>
                <a:srgbClr val="808080"/>
              </a:solidFill>
              <a:miter lim="800000"/>
              <a:headEnd/>
              <a:tailEnd/>
            </a:ln>
          </p:spPr>
          <p:txBody>
            <a:bodyPr wrap="none" anchor="ctr"/>
            <a:lstStyle/>
            <a:p>
              <a:pPr algn="ctr"/>
              <a:endParaRPr lang="en-US"/>
            </a:p>
          </p:txBody>
        </p:sp>
        <p:sp>
          <p:nvSpPr>
            <p:cNvPr id="10270" name="AutoShape 17"/>
            <p:cNvSpPr>
              <a:spLocks noChangeArrowheads="1"/>
            </p:cNvSpPr>
            <p:nvPr/>
          </p:nvSpPr>
          <p:spPr bwMode="auto">
            <a:xfrm rot="7481709">
              <a:off x="3744" y="1032"/>
              <a:ext cx="144" cy="192"/>
            </a:xfrm>
            <a:prstGeom prst="triangle">
              <a:avLst>
                <a:gd name="adj" fmla="val 50000"/>
              </a:avLst>
            </a:prstGeom>
            <a:solidFill>
              <a:srgbClr val="808080"/>
            </a:solidFill>
            <a:ln w="9525">
              <a:solidFill>
                <a:srgbClr val="808080"/>
              </a:solidFill>
              <a:miter lim="800000"/>
              <a:headEnd/>
              <a:tailEnd/>
            </a:ln>
          </p:spPr>
          <p:txBody>
            <a:bodyPr wrap="none" anchor="ctr"/>
            <a:lstStyle/>
            <a:p>
              <a:pPr algn="ctr"/>
              <a:endParaRPr lang="en-US"/>
            </a:p>
          </p:txBody>
        </p:sp>
        <p:sp>
          <p:nvSpPr>
            <p:cNvPr id="10271" name="AutoShape 18"/>
            <p:cNvSpPr>
              <a:spLocks noChangeArrowheads="1"/>
            </p:cNvSpPr>
            <p:nvPr/>
          </p:nvSpPr>
          <p:spPr bwMode="auto">
            <a:xfrm rot="-7313637">
              <a:off x="3792" y="3504"/>
              <a:ext cx="144" cy="192"/>
            </a:xfrm>
            <a:prstGeom prst="triangle">
              <a:avLst>
                <a:gd name="adj" fmla="val 50000"/>
              </a:avLst>
            </a:prstGeom>
            <a:solidFill>
              <a:srgbClr val="808080"/>
            </a:solidFill>
            <a:ln w="9525">
              <a:solidFill>
                <a:srgbClr val="808080"/>
              </a:solidFill>
              <a:miter lim="800000"/>
              <a:headEnd/>
              <a:tailEnd/>
            </a:ln>
          </p:spPr>
          <p:txBody>
            <a:bodyPr wrap="none" anchor="ctr"/>
            <a:lstStyle/>
            <a:p>
              <a:pPr algn="ctr"/>
              <a:endParaRPr lang="en-US"/>
            </a:p>
          </p:txBody>
        </p:sp>
        <p:sp>
          <p:nvSpPr>
            <p:cNvPr id="10272" name="AutoShape 19"/>
            <p:cNvSpPr>
              <a:spLocks noChangeArrowheads="1"/>
            </p:cNvSpPr>
            <p:nvPr/>
          </p:nvSpPr>
          <p:spPr bwMode="auto">
            <a:xfrm rot="3849576">
              <a:off x="1896" y="984"/>
              <a:ext cx="144" cy="192"/>
            </a:xfrm>
            <a:prstGeom prst="triangle">
              <a:avLst>
                <a:gd name="adj" fmla="val 50000"/>
              </a:avLst>
            </a:prstGeom>
            <a:solidFill>
              <a:srgbClr val="808080"/>
            </a:solidFill>
            <a:ln w="9525">
              <a:solidFill>
                <a:srgbClr val="808080"/>
              </a:solidFill>
              <a:miter lim="800000"/>
              <a:headEnd/>
              <a:tailEnd/>
            </a:ln>
          </p:spPr>
          <p:txBody>
            <a:bodyPr wrap="none" anchor="ctr"/>
            <a:lstStyle/>
            <a:p>
              <a:pPr algn="ctr"/>
              <a:endParaRPr lang="en-US"/>
            </a:p>
          </p:txBody>
        </p:sp>
      </p:grpSp>
      <p:sp>
        <p:nvSpPr>
          <p:cNvPr id="10244" name="Text Box 20"/>
          <p:cNvSpPr txBox="1">
            <a:spLocks noChangeArrowheads="1"/>
          </p:cNvSpPr>
          <p:nvPr/>
        </p:nvSpPr>
        <p:spPr bwMode="auto">
          <a:xfrm>
            <a:off x="0" y="857250"/>
            <a:ext cx="2895600" cy="666750"/>
          </a:xfrm>
          <a:prstGeom prst="rect">
            <a:avLst/>
          </a:prstGeom>
          <a:solidFill>
            <a:schemeClr val="bg1"/>
          </a:solidFill>
          <a:ln w="25400">
            <a:solidFill>
              <a:schemeClr val="tx1"/>
            </a:solidFill>
            <a:miter lim="800000"/>
            <a:headEnd/>
            <a:tailEnd/>
          </a:ln>
        </p:spPr>
        <p:txBody>
          <a:bodyPr>
            <a:spAutoFit/>
          </a:bodyPr>
          <a:lstStyle/>
          <a:p>
            <a:pPr marL="114300" indent="-114300">
              <a:buClr>
                <a:srgbClr val="FF9900"/>
              </a:buClr>
              <a:buFontTx/>
              <a:buChar char="•"/>
            </a:pPr>
            <a:r>
              <a:rPr lang="en-US" sz="1800" b="0">
                <a:latin typeface="Arial Narrow" pitchFamily="34" charset="0"/>
              </a:rPr>
              <a:t>1,000 new editors per year</a:t>
            </a:r>
          </a:p>
          <a:p>
            <a:pPr marL="114300" indent="-114300">
              <a:buClr>
                <a:srgbClr val="FF9900"/>
              </a:buClr>
              <a:buFontTx/>
              <a:buChar char="•"/>
            </a:pPr>
            <a:r>
              <a:rPr lang="en-US" sz="1800" b="0">
                <a:latin typeface="Arial Narrow" pitchFamily="34" charset="0"/>
              </a:rPr>
              <a:t>20 new journals per year</a:t>
            </a:r>
            <a:endParaRPr lang="en-GB" sz="1800" b="0">
              <a:latin typeface="Arial Narrow" pitchFamily="34" charset="0"/>
            </a:endParaRPr>
          </a:p>
        </p:txBody>
      </p:sp>
      <p:sp>
        <p:nvSpPr>
          <p:cNvPr id="10245" name="Text Box 21"/>
          <p:cNvSpPr txBox="1">
            <a:spLocks noChangeArrowheads="1"/>
          </p:cNvSpPr>
          <p:nvPr/>
        </p:nvSpPr>
        <p:spPr bwMode="auto">
          <a:xfrm>
            <a:off x="3505200" y="1101725"/>
            <a:ext cx="4076700" cy="400050"/>
          </a:xfrm>
          <a:prstGeom prst="rect">
            <a:avLst/>
          </a:prstGeom>
          <a:solidFill>
            <a:schemeClr val="bg1"/>
          </a:solidFill>
          <a:ln w="25400">
            <a:solidFill>
              <a:schemeClr val="tx1"/>
            </a:solidFill>
            <a:miter lim="800000"/>
            <a:headEnd/>
            <a:tailEnd/>
          </a:ln>
        </p:spPr>
        <p:txBody>
          <a:bodyPr wrap="none">
            <a:spAutoFit/>
          </a:bodyPr>
          <a:lstStyle/>
          <a:p>
            <a:pPr marL="114300" indent="-114300">
              <a:buClr>
                <a:srgbClr val="FF9900"/>
              </a:buClr>
              <a:buFontTx/>
              <a:buChar char="•"/>
            </a:pPr>
            <a:r>
              <a:rPr lang="en-US" sz="2000" i="1">
                <a:solidFill>
                  <a:srgbClr val="FF0000"/>
                </a:solidFill>
                <a:latin typeface="Arial Narrow" pitchFamily="34" charset="0"/>
              </a:rPr>
              <a:t>600,000+ article submissions per year</a:t>
            </a:r>
          </a:p>
        </p:txBody>
      </p:sp>
      <p:sp>
        <p:nvSpPr>
          <p:cNvPr id="10246" name="Text Box 22"/>
          <p:cNvSpPr txBox="1">
            <a:spLocks noChangeArrowheads="1"/>
          </p:cNvSpPr>
          <p:nvPr/>
        </p:nvSpPr>
        <p:spPr bwMode="auto">
          <a:xfrm>
            <a:off x="6781800" y="1600200"/>
            <a:ext cx="2133600" cy="1031875"/>
          </a:xfrm>
          <a:prstGeom prst="rect">
            <a:avLst/>
          </a:prstGeom>
          <a:solidFill>
            <a:schemeClr val="bg1"/>
          </a:solidFill>
          <a:ln w="25400">
            <a:solidFill>
              <a:schemeClr val="tx1"/>
            </a:solidFill>
            <a:miter lim="800000"/>
            <a:headEnd/>
            <a:tailEnd/>
          </a:ln>
        </p:spPr>
        <p:txBody>
          <a:bodyPr>
            <a:spAutoFit/>
          </a:bodyPr>
          <a:lstStyle/>
          <a:p>
            <a:pPr marL="114300" indent="-114300">
              <a:buClr>
                <a:srgbClr val="FF9900"/>
              </a:buClr>
              <a:buFontTx/>
              <a:buChar char="•"/>
            </a:pPr>
            <a:r>
              <a:rPr lang="en-US" sz="2000" b="0">
                <a:latin typeface="Arial Narrow" pitchFamily="34" charset="0"/>
              </a:rPr>
              <a:t>200,000 reviewers</a:t>
            </a:r>
          </a:p>
          <a:p>
            <a:pPr marL="114300" indent="-114300">
              <a:buClr>
                <a:srgbClr val="FF9900"/>
              </a:buClr>
              <a:buFontTx/>
              <a:buChar char="•"/>
            </a:pPr>
            <a:r>
              <a:rPr lang="en-US" sz="2000" b="0">
                <a:latin typeface="Arial Narrow" pitchFamily="34" charset="0"/>
              </a:rPr>
              <a:t>1 million reviewer reports per year</a:t>
            </a:r>
          </a:p>
        </p:txBody>
      </p:sp>
      <p:sp>
        <p:nvSpPr>
          <p:cNvPr id="10247" name="Text Box 23"/>
          <p:cNvSpPr txBox="1">
            <a:spLocks noChangeArrowheads="1"/>
          </p:cNvSpPr>
          <p:nvPr/>
        </p:nvSpPr>
        <p:spPr bwMode="auto">
          <a:xfrm>
            <a:off x="6659563" y="3657600"/>
            <a:ext cx="2484437" cy="1946275"/>
          </a:xfrm>
          <a:prstGeom prst="rect">
            <a:avLst/>
          </a:prstGeom>
          <a:solidFill>
            <a:schemeClr val="bg1"/>
          </a:solidFill>
          <a:ln w="25400">
            <a:solidFill>
              <a:schemeClr val="tx1"/>
            </a:solidFill>
            <a:miter lim="800000"/>
            <a:headEnd/>
            <a:tailEnd/>
          </a:ln>
        </p:spPr>
        <p:txBody>
          <a:bodyPr>
            <a:spAutoFit/>
          </a:bodyPr>
          <a:lstStyle/>
          <a:p>
            <a:pPr marL="114300" indent="-114300">
              <a:buClr>
                <a:srgbClr val="FF9900"/>
              </a:buClr>
              <a:buFontTx/>
              <a:buChar char="•"/>
            </a:pPr>
            <a:r>
              <a:rPr lang="en-US" sz="2000" b="0">
                <a:latin typeface="Arial Narrow" pitchFamily="34" charset="0"/>
              </a:rPr>
              <a:t>7,000 editors</a:t>
            </a:r>
          </a:p>
          <a:p>
            <a:pPr marL="114300" indent="-114300">
              <a:buClr>
                <a:srgbClr val="FF9900"/>
              </a:buClr>
              <a:buFontTx/>
              <a:buChar char="•"/>
            </a:pPr>
            <a:r>
              <a:rPr lang="en-US" sz="2000" b="0">
                <a:latin typeface="Arial Narrow" pitchFamily="34" charset="0"/>
              </a:rPr>
              <a:t>70,000 editorial board members</a:t>
            </a:r>
          </a:p>
          <a:p>
            <a:pPr marL="114300" indent="-114300">
              <a:buClr>
                <a:srgbClr val="FF9900"/>
              </a:buClr>
              <a:buFontTx/>
              <a:buChar char="•"/>
            </a:pPr>
            <a:r>
              <a:rPr lang="en-US" sz="2000" b="0">
                <a:latin typeface="Arial Narrow" pitchFamily="34" charset="0"/>
              </a:rPr>
              <a:t>6.5 million author/publisher communications /year</a:t>
            </a:r>
            <a:endParaRPr lang="en-GB" sz="2000" b="0">
              <a:latin typeface="Arial Narrow" pitchFamily="34" charset="0"/>
            </a:endParaRPr>
          </a:p>
        </p:txBody>
      </p:sp>
      <p:sp>
        <p:nvSpPr>
          <p:cNvPr id="10248" name="Text Box 24"/>
          <p:cNvSpPr txBox="1">
            <a:spLocks noChangeArrowheads="1"/>
          </p:cNvSpPr>
          <p:nvPr/>
        </p:nvSpPr>
        <p:spPr bwMode="auto">
          <a:xfrm>
            <a:off x="2209800" y="6054725"/>
            <a:ext cx="6338888" cy="708025"/>
          </a:xfrm>
          <a:prstGeom prst="rect">
            <a:avLst/>
          </a:prstGeom>
          <a:solidFill>
            <a:schemeClr val="bg1"/>
          </a:solidFill>
          <a:ln w="25400">
            <a:solidFill>
              <a:schemeClr val="tx1"/>
            </a:solidFill>
            <a:miter lim="800000"/>
            <a:headEnd/>
            <a:tailEnd/>
          </a:ln>
        </p:spPr>
        <p:txBody>
          <a:bodyPr>
            <a:spAutoFit/>
          </a:bodyPr>
          <a:lstStyle/>
          <a:p>
            <a:pPr marL="114300" indent="-114300">
              <a:buClr>
                <a:srgbClr val="FF9900"/>
              </a:buClr>
              <a:buFontTx/>
              <a:buChar char="•"/>
            </a:pPr>
            <a:r>
              <a:rPr lang="en-US" sz="2000" i="1">
                <a:solidFill>
                  <a:srgbClr val="FF0000"/>
                </a:solidFill>
                <a:latin typeface="Arial Narrow" pitchFamily="34" charset="0"/>
              </a:rPr>
              <a:t>280,000 new articles produced per year</a:t>
            </a:r>
          </a:p>
          <a:p>
            <a:pPr marL="114300" indent="-114300">
              <a:buClr>
                <a:srgbClr val="FF9900"/>
              </a:buClr>
              <a:buFontTx/>
              <a:buChar char="•"/>
            </a:pPr>
            <a:r>
              <a:rPr lang="en-US" sz="2000" b="0">
                <a:latin typeface="Arial Narrow" pitchFamily="34" charset="0"/>
              </a:rPr>
              <a:t>190 years of back issues scanned, processed and data-tagged </a:t>
            </a:r>
            <a:endParaRPr lang="en-GB" sz="2000" b="0">
              <a:latin typeface="Arial Narrow" pitchFamily="34" charset="0"/>
            </a:endParaRPr>
          </a:p>
        </p:txBody>
      </p:sp>
      <p:sp>
        <p:nvSpPr>
          <p:cNvPr id="10249" name="Text Box 25"/>
          <p:cNvSpPr txBox="1">
            <a:spLocks noChangeArrowheads="1"/>
          </p:cNvSpPr>
          <p:nvPr/>
        </p:nvSpPr>
        <p:spPr bwMode="auto">
          <a:xfrm>
            <a:off x="152400" y="3616325"/>
            <a:ext cx="1905000" cy="3165475"/>
          </a:xfrm>
          <a:prstGeom prst="rect">
            <a:avLst/>
          </a:prstGeom>
          <a:solidFill>
            <a:schemeClr val="bg1"/>
          </a:solidFill>
          <a:ln w="25400">
            <a:solidFill>
              <a:schemeClr val="tx1"/>
            </a:solidFill>
            <a:miter lim="800000"/>
            <a:headEnd/>
            <a:tailEnd/>
          </a:ln>
        </p:spPr>
        <p:txBody>
          <a:bodyPr>
            <a:spAutoFit/>
          </a:bodyPr>
          <a:lstStyle/>
          <a:p>
            <a:pPr marL="114300" indent="-114300">
              <a:buClr>
                <a:srgbClr val="FF9900"/>
              </a:buClr>
              <a:buFontTx/>
              <a:buChar char="•"/>
            </a:pPr>
            <a:r>
              <a:rPr lang="en-US" sz="2000" i="1">
                <a:solidFill>
                  <a:srgbClr val="FF0000"/>
                </a:solidFill>
                <a:latin typeface="Arial Narrow" pitchFamily="34" charset="0"/>
              </a:rPr>
              <a:t>11 million researchers</a:t>
            </a:r>
          </a:p>
          <a:p>
            <a:pPr marL="114300" indent="-114300">
              <a:buClr>
                <a:srgbClr val="FF9900"/>
              </a:buClr>
              <a:buFontTx/>
              <a:buChar char="•"/>
            </a:pPr>
            <a:r>
              <a:rPr lang="en-US" sz="2000" i="1">
                <a:solidFill>
                  <a:srgbClr val="FF0000"/>
                </a:solidFill>
                <a:latin typeface="Arial Narrow" pitchFamily="34" charset="0"/>
              </a:rPr>
              <a:t>5,000+ institutions</a:t>
            </a:r>
          </a:p>
          <a:p>
            <a:pPr marL="114300" indent="-114300">
              <a:buClr>
                <a:srgbClr val="FF9900"/>
              </a:buClr>
              <a:buFontTx/>
              <a:buChar char="•"/>
            </a:pPr>
            <a:r>
              <a:rPr lang="en-US" sz="2000" i="1">
                <a:solidFill>
                  <a:srgbClr val="FF0000"/>
                </a:solidFill>
                <a:latin typeface="Arial Narrow" pitchFamily="34" charset="0"/>
              </a:rPr>
              <a:t>180+ countries</a:t>
            </a:r>
          </a:p>
          <a:p>
            <a:pPr marL="114300" indent="-114300">
              <a:buClr>
                <a:srgbClr val="FF9900"/>
              </a:buClr>
              <a:buFontTx/>
              <a:buChar char="•"/>
            </a:pPr>
            <a:r>
              <a:rPr lang="en-US" sz="2000" i="1">
                <a:solidFill>
                  <a:srgbClr val="FF0000"/>
                </a:solidFill>
                <a:latin typeface="Arial Narrow" pitchFamily="34" charset="0"/>
              </a:rPr>
              <a:t>400 million+ downloads per year</a:t>
            </a:r>
          </a:p>
          <a:p>
            <a:pPr marL="114300" indent="-114300">
              <a:buClr>
                <a:srgbClr val="FF9900"/>
              </a:buClr>
              <a:buFontTx/>
              <a:buChar char="•"/>
            </a:pPr>
            <a:r>
              <a:rPr lang="en-US" sz="2000" b="0">
                <a:latin typeface="Arial Narrow" pitchFamily="34" charset="0"/>
              </a:rPr>
              <a:t>3 million print pages per year</a:t>
            </a:r>
            <a:endParaRPr lang="en-GB" sz="2000" b="0">
              <a:latin typeface="Arial Narrow" pitchFamily="34" charset="0"/>
            </a:endParaRPr>
          </a:p>
        </p:txBody>
      </p:sp>
      <p:sp>
        <p:nvSpPr>
          <p:cNvPr id="10250" name="Text Box 26"/>
          <p:cNvSpPr txBox="1">
            <a:spLocks noChangeArrowheads="1"/>
          </p:cNvSpPr>
          <p:nvPr/>
        </p:nvSpPr>
        <p:spPr bwMode="auto">
          <a:xfrm>
            <a:off x="228600" y="2743200"/>
            <a:ext cx="1905000" cy="646113"/>
          </a:xfrm>
          <a:prstGeom prst="rect">
            <a:avLst/>
          </a:prstGeom>
          <a:solidFill>
            <a:schemeClr val="bg1"/>
          </a:solidFill>
          <a:ln w="25400">
            <a:solidFill>
              <a:schemeClr val="tx1"/>
            </a:solidFill>
            <a:miter lim="800000"/>
            <a:headEnd/>
            <a:tailEnd/>
          </a:ln>
        </p:spPr>
        <p:txBody>
          <a:bodyPr>
            <a:spAutoFit/>
          </a:bodyPr>
          <a:lstStyle/>
          <a:p>
            <a:pPr marL="114300" indent="-114300">
              <a:buClr>
                <a:srgbClr val="FF9900"/>
              </a:buClr>
              <a:buFontTx/>
              <a:buChar char="•"/>
            </a:pPr>
            <a:r>
              <a:rPr lang="en-US" sz="1800" i="1">
                <a:solidFill>
                  <a:srgbClr val="FF0000"/>
                </a:solidFill>
                <a:latin typeface="Arial Narrow" pitchFamily="34" charset="0"/>
              </a:rPr>
              <a:t>11 million articles now available</a:t>
            </a:r>
            <a:endParaRPr lang="en-GB" sz="1800" i="1">
              <a:solidFill>
                <a:srgbClr val="FF0000"/>
              </a:solidFill>
              <a:latin typeface="Arial Narrow" pitchFamily="34" charset="0"/>
            </a:endParaRPr>
          </a:p>
        </p:txBody>
      </p:sp>
      <p:grpSp>
        <p:nvGrpSpPr>
          <p:cNvPr id="3" name="Group 27"/>
          <p:cNvGrpSpPr>
            <a:grpSpLocks/>
          </p:cNvGrpSpPr>
          <p:nvPr/>
        </p:nvGrpSpPr>
        <p:grpSpPr bwMode="auto">
          <a:xfrm>
            <a:off x="0" y="1600200"/>
            <a:ext cx="3124200" cy="1006475"/>
            <a:chOff x="0" y="1008"/>
            <a:chExt cx="1968" cy="634"/>
          </a:xfrm>
        </p:grpSpPr>
        <p:sp>
          <p:nvSpPr>
            <p:cNvPr id="10254" name="AutoShape 28"/>
            <p:cNvSpPr>
              <a:spLocks noChangeArrowheads="1"/>
            </p:cNvSpPr>
            <p:nvPr/>
          </p:nvSpPr>
          <p:spPr bwMode="auto">
            <a:xfrm>
              <a:off x="0" y="1018"/>
              <a:ext cx="1968" cy="614"/>
            </a:xfrm>
            <a:prstGeom prst="homePlate">
              <a:avLst>
                <a:gd name="adj" fmla="val 43716"/>
              </a:avLst>
            </a:prstGeom>
            <a:gradFill rotWithShape="1">
              <a:gsLst>
                <a:gs pos="0">
                  <a:srgbClr val="FF9900"/>
                </a:gs>
                <a:gs pos="100000">
                  <a:srgbClr val="FFC56D"/>
                </a:gs>
              </a:gsLst>
              <a:lin ang="0" scaled="1"/>
            </a:gradFill>
            <a:ln w="9525">
              <a:solidFill>
                <a:schemeClr val="tx1"/>
              </a:solidFill>
              <a:miter lim="800000"/>
              <a:headEnd/>
              <a:tailEnd/>
            </a:ln>
          </p:spPr>
          <p:txBody>
            <a:bodyPr wrap="none" anchor="ctr"/>
            <a:lstStyle/>
            <a:p>
              <a:pPr algn="ctr"/>
              <a:endParaRPr lang="nl-NL" sz="1600" b="0">
                <a:latin typeface="Arial Narrow" pitchFamily="34" charset="0"/>
              </a:endParaRPr>
            </a:p>
          </p:txBody>
        </p:sp>
        <p:sp>
          <p:nvSpPr>
            <p:cNvPr id="10255" name="Text Box 29"/>
            <p:cNvSpPr txBox="1">
              <a:spLocks noChangeArrowheads="1"/>
            </p:cNvSpPr>
            <p:nvPr/>
          </p:nvSpPr>
          <p:spPr bwMode="auto">
            <a:xfrm>
              <a:off x="96" y="1008"/>
              <a:ext cx="1766" cy="634"/>
            </a:xfrm>
            <a:prstGeom prst="rect">
              <a:avLst/>
            </a:prstGeom>
            <a:noFill/>
            <a:ln w="9525">
              <a:noFill/>
              <a:miter lim="800000"/>
              <a:headEnd/>
              <a:tailEnd/>
            </a:ln>
          </p:spPr>
          <p:txBody>
            <a:bodyPr>
              <a:spAutoFit/>
            </a:bodyPr>
            <a:lstStyle/>
            <a:p>
              <a:pPr marL="117475" indent="-117475">
                <a:buClr>
                  <a:schemeClr val="tx1"/>
                </a:buClr>
                <a:buFontTx/>
                <a:buChar char="•"/>
              </a:pPr>
              <a:r>
                <a:rPr lang="en-US" sz="2000" b="0">
                  <a:latin typeface="Arial Narrow" pitchFamily="34" charset="0"/>
                </a:rPr>
                <a:t>Organise editorial boards</a:t>
              </a:r>
            </a:p>
            <a:p>
              <a:pPr marL="117475" indent="-117475">
                <a:buClr>
                  <a:schemeClr val="tx1"/>
                </a:buClr>
                <a:buFontTx/>
                <a:buChar char="•"/>
              </a:pPr>
              <a:r>
                <a:rPr lang="en-US" sz="2000" b="0">
                  <a:latin typeface="Arial Narrow" pitchFamily="34" charset="0"/>
                </a:rPr>
                <a:t>Launch new specialist journals</a:t>
              </a:r>
              <a:endParaRPr lang="en-GB" sz="2000" b="0">
                <a:latin typeface="Arial Narrow" pitchFamily="34" charset="0"/>
              </a:endParaRPr>
            </a:p>
          </p:txBody>
        </p:sp>
      </p:grpSp>
      <p:sp>
        <p:nvSpPr>
          <p:cNvPr id="10252" name="Text Box 30"/>
          <p:cNvSpPr txBox="1">
            <a:spLocks noChangeArrowheads="1"/>
          </p:cNvSpPr>
          <p:nvPr/>
        </p:nvSpPr>
        <p:spPr bwMode="auto">
          <a:xfrm>
            <a:off x="7162800" y="2819400"/>
            <a:ext cx="1828800" cy="646113"/>
          </a:xfrm>
          <a:prstGeom prst="rect">
            <a:avLst/>
          </a:prstGeom>
          <a:solidFill>
            <a:schemeClr val="bg1"/>
          </a:solidFill>
          <a:ln w="25400">
            <a:solidFill>
              <a:schemeClr val="tx1"/>
            </a:solidFill>
            <a:miter lim="800000"/>
            <a:headEnd/>
            <a:tailEnd/>
          </a:ln>
        </p:spPr>
        <p:txBody>
          <a:bodyPr>
            <a:spAutoFit/>
          </a:bodyPr>
          <a:lstStyle/>
          <a:p>
            <a:pPr marL="114300" indent="-114300">
              <a:buClr>
                <a:srgbClr val="FF9900"/>
              </a:buClr>
              <a:buFontTx/>
              <a:buChar char="•"/>
            </a:pPr>
            <a:r>
              <a:rPr lang="en-US" sz="1800" i="1">
                <a:solidFill>
                  <a:srgbClr val="FF0000"/>
                </a:solidFill>
                <a:latin typeface="Arial Narrow" pitchFamily="34" charset="0"/>
              </a:rPr>
              <a:t>40%-90% of articles rejected</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lstStyle/>
          <a:p>
            <a:pPr eaLnBrk="1" hangingPunct="1"/>
            <a:r>
              <a:rPr lang="en-US" altLang="zh-CN" dirty="0" smtClean="0">
                <a:effectLst>
                  <a:outerShdw blurRad="38100" dist="38100" dir="2700000" algn="tl">
                    <a:srgbClr val="000000">
                      <a:alpha val="43137"/>
                    </a:srgbClr>
                  </a:outerShdw>
                </a:effectLst>
                <a:ea typeface="宋体" pitchFamily="2" charset="-122"/>
              </a:rPr>
              <a:t>Trends</a:t>
            </a:r>
            <a:r>
              <a:rPr lang="en-US" altLang="zh-CN" sz="3000" dirty="0" smtClean="0">
                <a:effectLst>
                  <a:outerShdw blurRad="38100" dist="38100" dir="2700000" algn="tl">
                    <a:srgbClr val="000000">
                      <a:alpha val="43137"/>
                    </a:srgbClr>
                  </a:outerShdw>
                </a:effectLst>
                <a:ea typeface="宋体" pitchFamily="2" charset="-122"/>
              </a:rPr>
              <a:t> in publishing; print is so 1990</a:t>
            </a:r>
          </a:p>
        </p:txBody>
      </p:sp>
      <p:sp>
        <p:nvSpPr>
          <p:cNvPr id="11" name="Rectangle 3"/>
          <p:cNvSpPr txBox="1">
            <a:spLocks noChangeArrowheads="1"/>
          </p:cNvSpPr>
          <p:nvPr/>
        </p:nvSpPr>
        <p:spPr bwMode="auto">
          <a:xfrm>
            <a:off x="608220" y="1459945"/>
            <a:ext cx="7620000" cy="4394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marR="0" lvl="0" indent="-342900" algn="l" defTabSz="914400" rtl="0" eaLnBrk="1" fontAlgn="base" latinLnBrk="0" hangingPunct="1">
              <a:lnSpc>
                <a:spcPct val="90000"/>
              </a:lnSpc>
              <a:spcBef>
                <a:spcPct val="20000"/>
              </a:spcBef>
              <a:spcAft>
                <a:spcPct val="0"/>
              </a:spcAft>
              <a:buClr>
                <a:srgbClr val="000066"/>
              </a:buClr>
              <a:buSzPct val="70000"/>
              <a:buFont typeface="Wingdings" pitchFamily="2" charset="2"/>
              <a:buChar char="§"/>
              <a:tabLst/>
              <a:defRPr/>
            </a:pPr>
            <a:r>
              <a:rPr kumimoji="0" lang="en-GB" sz="2000" b="1" i="0" u="none" strike="noStrike" kern="0" cap="none" spc="0" normalizeH="0" baseline="0" noProof="0" dirty="0" smtClean="0">
                <a:ln>
                  <a:noFill/>
                </a:ln>
                <a:effectLst/>
                <a:uLnTx/>
                <a:uFillTx/>
                <a:latin typeface="Calibri" pitchFamily="34" charset="0"/>
                <a:cs typeface="Calibri" pitchFamily="34" charset="0"/>
              </a:rPr>
              <a:t>Rapid conversion from “print” to “electronic”</a:t>
            </a:r>
          </a:p>
          <a:p>
            <a:pPr marL="742950" marR="0" lvl="1" indent="-285750" algn="l" defTabSz="914400" rtl="0" eaLnBrk="1" fontAlgn="base" latinLnBrk="0" hangingPunct="1">
              <a:lnSpc>
                <a:spcPct val="90000"/>
              </a:lnSpc>
              <a:spcBef>
                <a:spcPct val="20000"/>
              </a:spcBef>
              <a:spcAft>
                <a:spcPct val="0"/>
              </a:spcAft>
              <a:buClr>
                <a:srgbClr val="000066"/>
              </a:buClr>
              <a:buSzPct val="70000"/>
              <a:buFont typeface="Wingdings" pitchFamily="2" charset="2"/>
              <a:buChar char="§"/>
              <a:tabLst/>
              <a:defRPr/>
            </a:pPr>
            <a:r>
              <a:rPr kumimoji="0" lang="en-GB" sz="2000" b="0" i="0" u="none" strike="noStrike" kern="0" cap="none" spc="0" normalizeH="0" baseline="0" noProof="0" dirty="0" smtClean="0">
                <a:ln>
                  <a:noFill/>
                </a:ln>
                <a:effectLst/>
                <a:uLnTx/>
                <a:uFillTx/>
                <a:latin typeface="Calibri" pitchFamily="34" charset="0"/>
                <a:cs typeface="Calibri" pitchFamily="34" charset="0"/>
              </a:rPr>
              <a:t>1997: 	print only</a:t>
            </a:r>
          </a:p>
          <a:p>
            <a:pPr marL="742950" marR="0" lvl="1" indent="-285750" algn="l" defTabSz="914400" rtl="0" eaLnBrk="1" fontAlgn="base" latinLnBrk="0" hangingPunct="1">
              <a:lnSpc>
                <a:spcPct val="90000"/>
              </a:lnSpc>
              <a:spcBef>
                <a:spcPct val="20000"/>
              </a:spcBef>
              <a:spcAft>
                <a:spcPct val="0"/>
              </a:spcAft>
              <a:buClr>
                <a:srgbClr val="000066"/>
              </a:buClr>
              <a:buSzPct val="70000"/>
              <a:buFont typeface="Wingdings" pitchFamily="2" charset="2"/>
              <a:buChar char="§"/>
              <a:tabLst/>
              <a:defRPr/>
            </a:pPr>
            <a:r>
              <a:rPr kumimoji="0" lang="en-GB" sz="2000" b="0" i="0" u="none" strike="noStrike" kern="0" cap="none" spc="0" normalizeH="0" baseline="0" noProof="0" dirty="0" smtClean="0">
                <a:ln>
                  <a:noFill/>
                </a:ln>
                <a:effectLst/>
                <a:uLnTx/>
                <a:uFillTx/>
                <a:latin typeface="Calibri" pitchFamily="34" charset="0"/>
                <a:cs typeface="Calibri" pitchFamily="34" charset="0"/>
              </a:rPr>
              <a:t>2009:	55% e-only (mostly e-collections)</a:t>
            </a:r>
            <a:br>
              <a:rPr kumimoji="0" lang="en-GB" sz="2000" b="0" i="0" u="none" strike="noStrike" kern="0" cap="none" spc="0" normalizeH="0" baseline="0" noProof="0" dirty="0" smtClean="0">
                <a:ln>
                  <a:noFill/>
                </a:ln>
                <a:effectLst/>
                <a:uLnTx/>
                <a:uFillTx/>
                <a:latin typeface="Calibri" pitchFamily="34" charset="0"/>
                <a:cs typeface="Calibri" pitchFamily="34" charset="0"/>
              </a:rPr>
            </a:br>
            <a:r>
              <a:rPr kumimoji="0" lang="en-GB" sz="2000" b="0" i="0" u="none" strike="noStrike" kern="0" cap="none" spc="0" normalizeH="0" baseline="0" noProof="0" dirty="0" smtClean="0">
                <a:ln>
                  <a:noFill/>
                </a:ln>
                <a:effectLst/>
                <a:uLnTx/>
                <a:uFillTx/>
                <a:latin typeface="Calibri" pitchFamily="34" charset="0"/>
                <a:cs typeface="Calibri" pitchFamily="34" charset="0"/>
              </a:rPr>
              <a:t>		25% print only</a:t>
            </a:r>
            <a:br>
              <a:rPr kumimoji="0" lang="en-GB" sz="2000" b="0" i="0" u="none" strike="noStrike" kern="0" cap="none" spc="0" normalizeH="0" baseline="0" noProof="0" dirty="0" smtClean="0">
                <a:ln>
                  <a:noFill/>
                </a:ln>
                <a:effectLst/>
                <a:uLnTx/>
                <a:uFillTx/>
                <a:latin typeface="Calibri" pitchFamily="34" charset="0"/>
                <a:cs typeface="Calibri" pitchFamily="34" charset="0"/>
              </a:rPr>
            </a:br>
            <a:r>
              <a:rPr kumimoji="0" lang="en-GB" sz="2000" b="0" i="0" u="none" strike="noStrike" kern="0" cap="none" spc="0" normalizeH="0" baseline="0" noProof="0" dirty="0" smtClean="0">
                <a:ln>
                  <a:noFill/>
                </a:ln>
                <a:effectLst/>
                <a:uLnTx/>
                <a:uFillTx/>
                <a:latin typeface="Calibri" pitchFamily="34" charset="0"/>
                <a:cs typeface="Calibri" pitchFamily="34" charset="0"/>
              </a:rPr>
              <a:t>		20% print-plus-electronic</a:t>
            </a:r>
          </a:p>
          <a:p>
            <a:pPr marL="342900" marR="0" lvl="0" indent="-342900" algn="l" defTabSz="914400" rtl="0" eaLnBrk="1" fontAlgn="base" latinLnBrk="0" hangingPunct="1">
              <a:lnSpc>
                <a:spcPct val="90000"/>
              </a:lnSpc>
              <a:spcBef>
                <a:spcPct val="20000"/>
              </a:spcBef>
              <a:spcAft>
                <a:spcPct val="0"/>
              </a:spcAft>
              <a:buClr>
                <a:srgbClr val="000066"/>
              </a:buClr>
              <a:buSzPct val="70000"/>
              <a:buFont typeface="Wingdings" pitchFamily="2" charset="2"/>
              <a:buChar char="§"/>
              <a:tabLst/>
              <a:defRPr/>
            </a:pPr>
            <a:r>
              <a:rPr kumimoji="0" lang="en-GB" sz="2000" b="1" i="0" u="none" strike="noStrike" kern="0" cap="none" spc="0" normalizeH="0" baseline="0" noProof="0" dirty="0" smtClean="0">
                <a:ln>
                  <a:noFill/>
                </a:ln>
                <a:effectLst/>
                <a:uLnTx/>
                <a:uFillTx/>
                <a:latin typeface="Calibri" pitchFamily="34" charset="0"/>
                <a:cs typeface="Calibri" pitchFamily="34" charset="0"/>
              </a:rPr>
              <a:t>Changing role of “journals” due to e-access</a:t>
            </a:r>
          </a:p>
          <a:p>
            <a:pPr marL="342900" marR="0" lvl="0" indent="-342900" algn="l" defTabSz="914400" rtl="0" eaLnBrk="1" fontAlgn="base" latinLnBrk="0" hangingPunct="1">
              <a:lnSpc>
                <a:spcPct val="90000"/>
              </a:lnSpc>
              <a:spcBef>
                <a:spcPct val="20000"/>
              </a:spcBef>
              <a:spcAft>
                <a:spcPct val="0"/>
              </a:spcAft>
              <a:buClr>
                <a:srgbClr val="000066"/>
              </a:buClr>
              <a:buSzPct val="70000"/>
              <a:buFont typeface="Wingdings" pitchFamily="2" charset="2"/>
              <a:buChar char="§"/>
              <a:tabLst/>
              <a:defRPr/>
            </a:pPr>
            <a:r>
              <a:rPr kumimoji="0" lang="en-GB" sz="2000" b="1" i="0" u="none" strike="noStrike" kern="0" cap="none" spc="0" normalizeH="0" baseline="0" noProof="0" dirty="0" smtClean="0">
                <a:ln>
                  <a:noFill/>
                </a:ln>
                <a:effectLst/>
                <a:uLnTx/>
                <a:uFillTx/>
                <a:latin typeface="Calibri" pitchFamily="34" charset="0"/>
                <a:cs typeface="Calibri" pitchFamily="34" charset="0"/>
              </a:rPr>
              <a:t>Increased usage of articles</a:t>
            </a:r>
          </a:p>
          <a:p>
            <a:pPr marL="742950" marR="0" lvl="1" indent="-285750" algn="l" defTabSz="914400" rtl="0" eaLnBrk="0" fontAlgn="base" latinLnBrk="0" hangingPunct="0">
              <a:lnSpc>
                <a:spcPct val="90000"/>
              </a:lnSpc>
              <a:spcBef>
                <a:spcPct val="20000"/>
              </a:spcBef>
              <a:spcAft>
                <a:spcPct val="0"/>
              </a:spcAft>
              <a:buClr>
                <a:srgbClr val="000066"/>
              </a:buClr>
              <a:buSzPct val="70000"/>
              <a:buFont typeface="Wingdings" pitchFamily="2" charset="2"/>
              <a:buChar char="§"/>
              <a:tabLst/>
              <a:defRPr/>
            </a:pPr>
            <a:r>
              <a:rPr kumimoji="0" lang="en-GB" sz="2000" b="0" i="0" u="none" strike="noStrike" kern="0" cap="none" spc="0" normalizeH="0" baseline="0" noProof="0" dirty="0" smtClean="0">
                <a:ln>
                  <a:noFill/>
                </a:ln>
                <a:effectLst/>
                <a:uLnTx/>
                <a:uFillTx/>
                <a:latin typeface="Calibri" pitchFamily="34" charset="0"/>
                <a:cs typeface="Calibri" pitchFamily="34" charset="0"/>
              </a:rPr>
              <a:t>At lower cost per article</a:t>
            </a:r>
          </a:p>
          <a:p>
            <a:pPr marL="342900" marR="0" lvl="0" indent="-342900" algn="l" defTabSz="914400" rtl="0" eaLnBrk="1" fontAlgn="base" latinLnBrk="0" hangingPunct="1">
              <a:lnSpc>
                <a:spcPct val="90000"/>
              </a:lnSpc>
              <a:spcBef>
                <a:spcPct val="20000"/>
              </a:spcBef>
              <a:spcAft>
                <a:spcPct val="0"/>
              </a:spcAft>
              <a:buClr>
                <a:srgbClr val="000066"/>
              </a:buClr>
              <a:buSzPct val="70000"/>
              <a:buFont typeface="Wingdings" pitchFamily="2" charset="2"/>
              <a:buChar char="§"/>
              <a:tabLst/>
              <a:defRPr/>
            </a:pPr>
            <a:r>
              <a:rPr kumimoji="0" lang="en-GB" sz="2000" b="1" i="0" u="none" strike="noStrike" kern="0" cap="none" spc="0" normalizeH="0" baseline="0" noProof="0" dirty="0" smtClean="0">
                <a:ln>
                  <a:noFill/>
                </a:ln>
                <a:effectLst/>
                <a:uLnTx/>
                <a:uFillTx/>
                <a:latin typeface="Calibri" pitchFamily="34" charset="0"/>
                <a:cs typeface="Calibri" pitchFamily="34" charset="0"/>
              </a:rPr>
              <a:t>Electronic submission</a:t>
            </a:r>
          </a:p>
          <a:p>
            <a:pPr marL="742950" marR="0" lvl="1" indent="-285750" algn="l" defTabSz="914400" rtl="0" eaLnBrk="1" fontAlgn="base" latinLnBrk="0" hangingPunct="1">
              <a:lnSpc>
                <a:spcPct val="90000"/>
              </a:lnSpc>
              <a:spcBef>
                <a:spcPct val="20000"/>
              </a:spcBef>
              <a:spcAft>
                <a:spcPct val="0"/>
              </a:spcAft>
              <a:buClr>
                <a:srgbClr val="000066"/>
              </a:buClr>
              <a:buSzPct val="70000"/>
              <a:buFont typeface="Wingdings" pitchFamily="2" charset="2"/>
              <a:buChar char="§"/>
              <a:tabLst/>
              <a:defRPr/>
            </a:pPr>
            <a:r>
              <a:rPr kumimoji="0" lang="en-GB" sz="2000" b="0" i="0" u="none" strike="noStrike" kern="0" cap="none" spc="0" normalizeH="0" baseline="0" noProof="0" dirty="0" smtClean="0">
                <a:ln>
                  <a:noFill/>
                </a:ln>
                <a:effectLst/>
                <a:uLnTx/>
                <a:uFillTx/>
                <a:latin typeface="Calibri" pitchFamily="34" charset="0"/>
                <a:cs typeface="Calibri" pitchFamily="34" charset="0"/>
              </a:rPr>
              <a:t>Increased manuscript inflow</a:t>
            </a:r>
          </a:p>
          <a:p>
            <a:pPr marL="342900" marR="0" lvl="0" indent="-342900" algn="l" defTabSz="914400" rtl="0" eaLnBrk="1" fontAlgn="base" latinLnBrk="0" hangingPunct="1">
              <a:lnSpc>
                <a:spcPct val="90000"/>
              </a:lnSpc>
              <a:spcBef>
                <a:spcPct val="20000"/>
              </a:spcBef>
              <a:spcAft>
                <a:spcPct val="0"/>
              </a:spcAft>
              <a:buClr>
                <a:srgbClr val="000066"/>
              </a:buClr>
              <a:buSzPct val="70000"/>
              <a:buFont typeface="Wingdings" pitchFamily="2" charset="2"/>
              <a:buChar char="§"/>
              <a:tabLst/>
              <a:defRPr/>
            </a:pPr>
            <a:r>
              <a:rPr kumimoji="0" lang="en-GB" sz="2000" b="1" i="0" u="none" strike="noStrike" kern="0" cap="none" spc="0" normalizeH="0" baseline="0" noProof="0" dirty="0" smtClean="0">
                <a:ln>
                  <a:noFill/>
                </a:ln>
                <a:effectLst/>
                <a:uLnTx/>
                <a:uFillTx/>
                <a:latin typeface="Calibri" pitchFamily="34" charset="0"/>
                <a:cs typeface="Calibri" pitchFamily="34" charset="0"/>
              </a:rPr>
              <a:t>Experimentation with new publishing models</a:t>
            </a:r>
          </a:p>
          <a:p>
            <a:pPr marL="742950" marR="0" lvl="1" indent="-285750" algn="l" defTabSz="914400" rtl="0" eaLnBrk="1" fontAlgn="base" latinLnBrk="0" hangingPunct="1">
              <a:lnSpc>
                <a:spcPct val="90000"/>
              </a:lnSpc>
              <a:spcBef>
                <a:spcPct val="20000"/>
              </a:spcBef>
              <a:spcAft>
                <a:spcPct val="0"/>
              </a:spcAft>
              <a:buClr>
                <a:srgbClr val="000066"/>
              </a:buClr>
              <a:buSzPct val="70000"/>
              <a:buFont typeface="Wingdings" pitchFamily="2" charset="2"/>
              <a:buChar char="§"/>
              <a:tabLst/>
              <a:defRPr/>
            </a:pPr>
            <a:r>
              <a:rPr kumimoji="0" lang="en-GB" sz="2000" b="0" i="0" u="none" strike="noStrike" kern="0" cap="none" spc="0" normalizeH="0" baseline="0" noProof="0" dirty="0" smtClean="0">
                <a:ln>
                  <a:noFill/>
                </a:ln>
                <a:effectLst/>
                <a:uLnTx/>
                <a:uFillTx/>
                <a:latin typeface="Calibri" pitchFamily="34" charset="0"/>
                <a:cs typeface="Calibri" pitchFamily="34" charset="0"/>
              </a:rPr>
              <a:t>E.g. “author pays” models, “delayed open access”, etc. </a:t>
            </a:r>
          </a:p>
          <a:p>
            <a:pPr marL="342900" marR="0" lvl="0" indent="-342900" algn="l" defTabSz="914400" rtl="0" eaLnBrk="1" fontAlgn="base" latinLnBrk="0" hangingPunct="1">
              <a:lnSpc>
                <a:spcPct val="90000"/>
              </a:lnSpc>
              <a:spcBef>
                <a:spcPct val="20000"/>
              </a:spcBef>
              <a:spcAft>
                <a:spcPct val="0"/>
              </a:spcAft>
              <a:buClr>
                <a:srgbClr val="000066"/>
              </a:buClr>
              <a:buSzPct val="70000"/>
              <a:buFont typeface="Wingdings" pitchFamily="2" charset="2"/>
              <a:buChar char="§"/>
              <a:tabLst/>
              <a:defRPr/>
            </a:pPr>
            <a:endParaRPr kumimoji="0" lang="en-GB" sz="2000" b="1" i="0" u="none" strike="noStrike" kern="0" cap="none" spc="0" normalizeH="0" baseline="0" noProof="0" dirty="0" smtClean="0">
              <a:ln>
                <a:noFill/>
              </a:ln>
              <a:solidFill>
                <a:srgbClr val="24789E"/>
              </a:solidFill>
              <a:effectLst/>
              <a:uLnTx/>
              <a:uFillTx/>
              <a:latin typeface="Calibri" pitchFamily="34" charset="0"/>
              <a:cs typeface="Calibri" pitchFamily="34" charset="0"/>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156325" y="4221163"/>
            <a:ext cx="2771775" cy="2335212"/>
          </a:xfrm>
          <a:prstGeom prst="rect">
            <a:avLst/>
          </a:prstGeom>
          <a:solidFill>
            <a:schemeClr val="bg1"/>
          </a:solidFill>
          <a:ln>
            <a:solidFill>
              <a:schemeClr val="accent2">
                <a:lumMod val="40000"/>
                <a:lumOff val="60000"/>
              </a:schemeClr>
            </a:solidFill>
          </a:ln>
          <a:effectLst>
            <a:outerShdw blurRad="50800" dist="38100" dir="5400000" algn="t" rotWithShape="0">
              <a:prstClr val="black">
                <a:alpha val="40000"/>
              </a:prstClr>
            </a:outerShdw>
          </a:effectLst>
        </p:spPr>
        <p:txBody>
          <a:bodyPr>
            <a:spAutoFit/>
          </a:bodyPr>
          <a:lstStyle/>
          <a:p>
            <a:pPr marL="228600" indent="-228600" eaLnBrk="0" fontAlgn="auto" hangingPunct="0">
              <a:lnSpc>
                <a:spcPct val="90000"/>
              </a:lnSpc>
              <a:spcBef>
                <a:spcPts val="0"/>
              </a:spcBef>
              <a:spcAft>
                <a:spcPts val="0"/>
              </a:spcAft>
              <a:buClr>
                <a:srgbClr val="FF9900"/>
              </a:buClr>
              <a:buFontTx/>
              <a:buChar char="•"/>
              <a:defRPr/>
            </a:pPr>
            <a:r>
              <a:rPr lang="en-US" sz="1100" dirty="0">
                <a:solidFill>
                  <a:srgbClr val="000000"/>
                </a:solidFill>
                <a:latin typeface="+mn-lt"/>
              </a:rPr>
              <a:t>Subscription journals making articles freely available online after time delay</a:t>
            </a:r>
          </a:p>
          <a:p>
            <a:pPr marL="228600" indent="-228600" eaLnBrk="0" fontAlgn="auto" hangingPunct="0">
              <a:lnSpc>
                <a:spcPct val="90000"/>
              </a:lnSpc>
              <a:spcBef>
                <a:spcPts val="0"/>
              </a:spcBef>
              <a:spcAft>
                <a:spcPts val="0"/>
              </a:spcAft>
              <a:buClr>
                <a:srgbClr val="FF9900"/>
              </a:buClr>
              <a:buFontTx/>
              <a:buChar char="•"/>
              <a:defRPr/>
            </a:pPr>
            <a:r>
              <a:rPr lang="en-US" sz="1100" dirty="0">
                <a:solidFill>
                  <a:srgbClr val="000000"/>
                </a:solidFill>
                <a:latin typeface="+mn-lt"/>
              </a:rPr>
              <a:t>Time to free access varies due to differences in subject fields</a:t>
            </a:r>
            <a:br>
              <a:rPr lang="en-US" sz="1100" dirty="0">
                <a:solidFill>
                  <a:srgbClr val="000000"/>
                </a:solidFill>
                <a:latin typeface="+mn-lt"/>
              </a:rPr>
            </a:br>
            <a:r>
              <a:rPr lang="en-US" sz="1100" dirty="0">
                <a:solidFill>
                  <a:srgbClr val="000000"/>
                </a:solidFill>
                <a:latin typeface="+mn-lt"/>
              </a:rPr>
              <a:t/>
            </a:r>
            <a:br>
              <a:rPr lang="en-US" sz="1100" dirty="0">
                <a:solidFill>
                  <a:srgbClr val="000000"/>
                </a:solidFill>
                <a:latin typeface="+mn-lt"/>
              </a:rPr>
            </a:br>
            <a:r>
              <a:rPr lang="en-US" sz="800" b="1" dirty="0">
                <a:solidFill>
                  <a:srgbClr val="000000"/>
                </a:solidFill>
                <a:latin typeface="+mn-lt"/>
              </a:rPr>
              <a:t>EXAMPLES</a:t>
            </a:r>
            <a:endParaRPr lang="en-US" sz="1100" b="1"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r>
              <a:rPr lang="en-GB" sz="1100" dirty="0">
                <a:solidFill>
                  <a:srgbClr val="000000"/>
                </a:solidFill>
                <a:latin typeface="+mn-lt"/>
              </a:rPr>
              <a:t>Over 90 Elsevier journals now offer this solution in fields such as medicine, life sciences and mathematics</a:t>
            </a: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defRPr/>
            </a:pPr>
            <a:endParaRPr lang="en-US" sz="1100" dirty="0">
              <a:solidFill>
                <a:srgbClr val="000000"/>
              </a:solidFill>
              <a:latin typeface="+mn-lt"/>
            </a:endParaRPr>
          </a:p>
        </p:txBody>
      </p:sp>
      <p:sp>
        <p:nvSpPr>
          <p:cNvPr id="56323" name="Title 1"/>
          <p:cNvSpPr>
            <a:spLocks noGrp="1"/>
          </p:cNvSpPr>
          <p:nvPr>
            <p:ph type="title"/>
          </p:nvPr>
        </p:nvSpPr>
        <p:spPr>
          <a:xfrm>
            <a:off x="250825" y="0"/>
            <a:ext cx="8229600" cy="1143000"/>
          </a:xfrm>
        </p:spPr>
        <p:txBody>
          <a:bodyPr/>
          <a:lstStyle/>
          <a:p>
            <a:pPr eaLnBrk="1" hangingPunct="1"/>
            <a:r>
              <a:rPr lang="en-GB" sz="2400" smtClean="0"/>
              <a:t>Open Access</a:t>
            </a:r>
            <a:endParaRPr lang="en-US" sz="2400" smtClean="0"/>
          </a:p>
        </p:txBody>
      </p:sp>
      <p:graphicFrame>
        <p:nvGraphicFramePr>
          <p:cNvPr id="4" name="Diagram 3"/>
          <p:cNvGraphicFramePr/>
          <p:nvPr/>
        </p:nvGraphicFramePr>
        <p:xfrm>
          <a:off x="1823800" y="171383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250825" y="1268413"/>
            <a:ext cx="3384550" cy="1671637"/>
          </a:xfrm>
          <a:prstGeom prst="rect">
            <a:avLst/>
          </a:prstGeom>
          <a:solidFill>
            <a:schemeClr val="bg1"/>
          </a:solidFill>
          <a:ln>
            <a:solidFill>
              <a:schemeClr val="accent2">
                <a:lumMod val="40000"/>
                <a:lumOff val="60000"/>
              </a:schemeClr>
            </a:solidFill>
          </a:ln>
          <a:effectLst>
            <a:outerShdw blurRad="50800" dist="38100" dir="5400000" algn="t" rotWithShape="0">
              <a:prstClr val="black">
                <a:alpha val="40000"/>
              </a:prstClr>
            </a:outerShdw>
          </a:effectLst>
        </p:spPr>
        <p:txBody>
          <a:bodyPr>
            <a:spAutoFit/>
          </a:bodyPr>
          <a:lstStyle/>
          <a:p>
            <a:pPr marL="228600" indent="-228600" eaLnBrk="0" fontAlgn="auto" hangingPunct="0">
              <a:lnSpc>
                <a:spcPct val="90000"/>
              </a:lnSpc>
              <a:spcBef>
                <a:spcPts val="0"/>
              </a:spcBef>
              <a:spcAft>
                <a:spcPts val="0"/>
              </a:spcAft>
              <a:buClr>
                <a:srgbClr val="FF9900"/>
              </a:buClr>
              <a:buFontTx/>
              <a:buChar char="•"/>
              <a:defRPr/>
            </a:pPr>
            <a:r>
              <a:rPr lang="en-US" sz="1100" dirty="0">
                <a:solidFill>
                  <a:srgbClr val="000000"/>
                </a:solidFill>
                <a:latin typeface="+mn-lt"/>
              </a:rPr>
              <a:t>Author processing fee per article published – sole mechanism to support journal</a:t>
            </a:r>
          </a:p>
          <a:p>
            <a:pPr marL="228600" indent="-228600" eaLnBrk="0" fontAlgn="auto" hangingPunct="0">
              <a:lnSpc>
                <a:spcPct val="90000"/>
              </a:lnSpc>
              <a:spcBef>
                <a:spcPts val="0"/>
              </a:spcBef>
              <a:spcAft>
                <a:spcPts val="0"/>
              </a:spcAft>
              <a:buClr>
                <a:srgbClr val="FF9900"/>
              </a:buClr>
              <a:buFontTx/>
              <a:buChar char="•"/>
              <a:defRPr/>
            </a:pPr>
            <a:r>
              <a:rPr lang="en-US" sz="1100" dirty="0">
                <a:solidFill>
                  <a:srgbClr val="000000"/>
                </a:solidFill>
                <a:latin typeface="+mn-lt"/>
              </a:rPr>
              <a:t>Some journals use subsidies,  grants and waivers</a:t>
            </a:r>
          </a:p>
          <a:p>
            <a:pPr marL="228600" indent="-228600" eaLnBrk="0" fontAlgn="auto" hangingPunct="0">
              <a:lnSpc>
                <a:spcPct val="90000"/>
              </a:lnSpc>
              <a:spcBef>
                <a:spcPts val="0"/>
              </a:spcBef>
              <a:spcAft>
                <a:spcPts val="0"/>
              </a:spcAft>
              <a:buClr>
                <a:srgbClr val="FF9900"/>
              </a:buClr>
              <a:buFontTx/>
              <a:buChar char="•"/>
              <a:defRPr/>
            </a:pPr>
            <a:r>
              <a:rPr lang="en-GB" sz="1100" dirty="0">
                <a:solidFill>
                  <a:srgbClr val="000000"/>
                </a:solidFill>
                <a:latin typeface="+mn-lt"/>
              </a:rPr>
              <a:t>Often referred to as “gold” open access</a:t>
            </a:r>
          </a:p>
          <a:p>
            <a:pPr marL="228600" indent="-228600" eaLnBrk="0" fontAlgn="auto" hangingPunct="0">
              <a:lnSpc>
                <a:spcPct val="90000"/>
              </a:lnSpc>
              <a:spcBef>
                <a:spcPts val="0"/>
              </a:spcBef>
              <a:spcAft>
                <a:spcPts val="0"/>
              </a:spcAft>
              <a:buClr>
                <a:srgbClr val="FF9900"/>
              </a:buClr>
              <a:defRPr/>
            </a:pPr>
            <a:r>
              <a:rPr lang="en-GB" sz="700" b="1" dirty="0">
                <a:solidFill>
                  <a:srgbClr val="000000"/>
                </a:solidFill>
                <a:latin typeface="+mn-lt"/>
              </a:rPr>
              <a:t/>
            </a:r>
            <a:br>
              <a:rPr lang="en-GB" sz="700" b="1" dirty="0">
                <a:solidFill>
                  <a:srgbClr val="000000"/>
                </a:solidFill>
                <a:latin typeface="+mn-lt"/>
              </a:rPr>
            </a:br>
            <a:r>
              <a:rPr lang="en-GB" sz="800" b="1" dirty="0">
                <a:solidFill>
                  <a:srgbClr val="000000"/>
                </a:solidFill>
                <a:latin typeface="+mn-lt"/>
              </a:rPr>
              <a:t>EXAMPLES</a:t>
            </a:r>
            <a:endParaRPr lang="en-GB" sz="700" b="1"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r>
              <a:rPr lang="en-GB" sz="1100" dirty="0">
                <a:solidFill>
                  <a:srgbClr val="000000"/>
                </a:solidFill>
                <a:latin typeface="+mn-lt"/>
              </a:rPr>
              <a:t>Elsevier has 14 OA journals</a:t>
            </a: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defRPr/>
            </a:pPr>
            <a:endParaRPr lang="en-GB" sz="1100" dirty="0">
              <a:solidFill>
                <a:srgbClr val="000000"/>
              </a:solidFill>
              <a:latin typeface="+mn-lt"/>
            </a:endParaRPr>
          </a:p>
        </p:txBody>
      </p:sp>
      <p:sp>
        <p:nvSpPr>
          <p:cNvPr id="7" name="Rectangle 6"/>
          <p:cNvSpPr/>
          <p:nvPr/>
        </p:nvSpPr>
        <p:spPr>
          <a:xfrm>
            <a:off x="5651500" y="1196975"/>
            <a:ext cx="3384550" cy="1878013"/>
          </a:xfrm>
          <a:prstGeom prst="rect">
            <a:avLst/>
          </a:prstGeom>
          <a:solidFill>
            <a:schemeClr val="bg1"/>
          </a:solidFill>
          <a:ln>
            <a:solidFill>
              <a:schemeClr val="accent2">
                <a:lumMod val="40000"/>
                <a:lumOff val="60000"/>
              </a:schemeClr>
            </a:solidFill>
          </a:ln>
          <a:effectLst>
            <a:outerShdw blurRad="50800" dist="38100" dir="5400000" algn="t" rotWithShape="0">
              <a:prstClr val="black">
                <a:alpha val="40000"/>
              </a:prstClr>
            </a:outerShdw>
          </a:effectLst>
        </p:spPr>
        <p:txBody>
          <a:bodyPr>
            <a:spAutoFit/>
          </a:bodyPr>
          <a:lstStyle/>
          <a:p>
            <a:pPr marL="228600" indent="-228600" eaLnBrk="0" fontAlgn="auto" hangingPunct="0">
              <a:lnSpc>
                <a:spcPct val="90000"/>
              </a:lnSpc>
              <a:spcBef>
                <a:spcPts val="0"/>
              </a:spcBef>
              <a:spcAft>
                <a:spcPts val="0"/>
              </a:spcAft>
              <a:buClr>
                <a:srgbClr val="FF9900"/>
              </a:buClr>
              <a:buFontTx/>
              <a:buChar char="•"/>
              <a:defRPr/>
            </a:pPr>
            <a:r>
              <a:rPr lang="en-US" sz="1100" dirty="0">
                <a:solidFill>
                  <a:srgbClr val="000000"/>
                </a:solidFill>
                <a:latin typeface="+mn-lt"/>
              </a:rPr>
              <a:t>Option to make an article within a subscription journal open access</a:t>
            </a:r>
          </a:p>
          <a:p>
            <a:pPr marL="228600" indent="-228600" eaLnBrk="0" fontAlgn="auto" hangingPunct="0">
              <a:lnSpc>
                <a:spcPct val="90000"/>
              </a:lnSpc>
              <a:spcBef>
                <a:spcPts val="0"/>
              </a:spcBef>
              <a:spcAft>
                <a:spcPts val="0"/>
              </a:spcAft>
              <a:buClr>
                <a:srgbClr val="FF9900"/>
              </a:buClr>
              <a:buFontTx/>
              <a:buChar char="•"/>
              <a:defRPr/>
            </a:pPr>
            <a:r>
              <a:rPr lang="en-GB" sz="1100" dirty="0">
                <a:solidFill>
                  <a:srgbClr val="000000"/>
                </a:solidFill>
                <a:latin typeface="+mn-lt"/>
              </a:rPr>
              <a:t>Supported by several funding organisations</a:t>
            </a:r>
            <a:endParaRPr lang="en-US"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r>
              <a:rPr lang="en-US" sz="1100" dirty="0">
                <a:solidFill>
                  <a:srgbClr val="000000"/>
                </a:solidFill>
                <a:latin typeface="+mn-lt"/>
              </a:rPr>
              <a:t>Often referred to as the hybrid model</a:t>
            </a:r>
            <a:br>
              <a:rPr lang="en-US" sz="1100" dirty="0">
                <a:solidFill>
                  <a:srgbClr val="000000"/>
                </a:solidFill>
                <a:latin typeface="+mn-lt"/>
              </a:rPr>
            </a:br>
            <a:r>
              <a:rPr lang="en-US" sz="1100" dirty="0">
                <a:solidFill>
                  <a:srgbClr val="000000"/>
                </a:solidFill>
                <a:latin typeface="+mn-lt"/>
              </a:rPr>
              <a:t/>
            </a:r>
            <a:br>
              <a:rPr lang="en-US" sz="1100" dirty="0">
                <a:solidFill>
                  <a:srgbClr val="000000"/>
                </a:solidFill>
                <a:latin typeface="+mn-lt"/>
              </a:rPr>
            </a:br>
            <a:r>
              <a:rPr lang="en-US" sz="800" b="1" dirty="0">
                <a:solidFill>
                  <a:srgbClr val="000000"/>
                </a:solidFill>
                <a:latin typeface="+mn-lt"/>
              </a:rPr>
              <a:t>EXAMPLES</a:t>
            </a:r>
            <a:endParaRPr lang="en-US" sz="1100" b="1"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r>
              <a:rPr lang="en-GB" sz="1100" dirty="0">
                <a:solidFill>
                  <a:srgbClr val="000000"/>
                </a:solidFill>
                <a:latin typeface="+mn-lt"/>
              </a:rPr>
              <a:t>Elsevier has 1,200 journals that offer this service</a:t>
            </a:r>
          </a:p>
          <a:p>
            <a:pPr marL="228600" indent="-228600" eaLnBrk="0" fontAlgn="auto" hangingPunct="0">
              <a:lnSpc>
                <a:spcPct val="90000"/>
              </a:lnSpc>
              <a:spcBef>
                <a:spcPts val="0"/>
              </a:spcBef>
              <a:spcAft>
                <a:spcPts val="0"/>
              </a:spcAft>
              <a:buClr>
                <a:srgbClr val="FF9900"/>
              </a:buClr>
              <a:buFontTx/>
              <a:buChar char="•"/>
              <a:defRPr/>
            </a:pPr>
            <a:r>
              <a:rPr lang="en-GB" sz="1100" dirty="0">
                <a:solidFill>
                  <a:srgbClr val="000000"/>
                </a:solidFill>
                <a:latin typeface="+mn-lt"/>
              </a:rPr>
              <a:t>Agreements with RCUK, </a:t>
            </a:r>
            <a:r>
              <a:rPr lang="en-GB" sz="1100" dirty="0" err="1">
                <a:solidFill>
                  <a:srgbClr val="000000"/>
                </a:solidFill>
                <a:latin typeface="+mn-lt"/>
              </a:rPr>
              <a:t>Wellcome</a:t>
            </a:r>
            <a:r>
              <a:rPr lang="en-GB" sz="1100" dirty="0">
                <a:solidFill>
                  <a:srgbClr val="000000"/>
                </a:solidFill>
                <a:latin typeface="+mn-lt"/>
              </a:rPr>
              <a:t> Trust, FWF, Telethon</a:t>
            </a: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defRPr/>
            </a:pPr>
            <a:endParaRPr lang="en-US" sz="1100" dirty="0">
              <a:solidFill>
                <a:srgbClr val="000000"/>
              </a:solidFill>
              <a:latin typeface="+mn-lt"/>
            </a:endParaRPr>
          </a:p>
        </p:txBody>
      </p:sp>
      <p:sp>
        <p:nvSpPr>
          <p:cNvPr id="8" name="Rectangle 7"/>
          <p:cNvSpPr/>
          <p:nvPr/>
        </p:nvSpPr>
        <p:spPr>
          <a:xfrm>
            <a:off x="395288" y="4371975"/>
            <a:ext cx="2520950" cy="2225675"/>
          </a:xfrm>
          <a:prstGeom prst="rect">
            <a:avLst/>
          </a:prstGeom>
          <a:solidFill>
            <a:schemeClr val="bg1"/>
          </a:solidFill>
          <a:ln>
            <a:solidFill>
              <a:schemeClr val="accent2">
                <a:lumMod val="40000"/>
                <a:lumOff val="60000"/>
              </a:schemeClr>
            </a:solidFill>
          </a:ln>
          <a:effectLst>
            <a:outerShdw blurRad="50800" dist="38100" dir="5400000" algn="t" rotWithShape="0">
              <a:prstClr val="black">
                <a:alpha val="40000"/>
              </a:prstClr>
            </a:outerShdw>
          </a:effectLst>
        </p:spPr>
        <p:txBody>
          <a:bodyPr>
            <a:spAutoFit/>
          </a:bodyPr>
          <a:lstStyle/>
          <a:p>
            <a:pPr marL="228600" indent="-228600" eaLnBrk="0" fontAlgn="auto" hangingPunct="0">
              <a:lnSpc>
                <a:spcPct val="90000"/>
              </a:lnSpc>
              <a:spcBef>
                <a:spcPts val="0"/>
              </a:spcBef>
              <a:spcAft>
                <a:spcPts val="0"/>
              </a:spcAft>
              <a:buClr>
                <a:srgbClr val="FF9900"/>
              </a:buClr>
              <a:buFontTx/>
              <a:buChar char="•"/>
              <a:defRPr/>
            </a:pPr>
            <a:r>
              <a:rPr lang="en-US" sz="1100" dirty="0">
                <a:solidFill>
                  <a:srgbClr val="000000"/>
                </a:solidFill>
                <a:latin typeface="+mn-lt"/>
              </a:rPr>
              <a:t>Posted manuscripts, or pre-prints to websites and repositories</a:t>
            </a:r>
          </a:p>
          <a:p>
            <a:pPr marL="228600" indent="-228600" eaLnBrk="0" fontAlgn="auto" hangingPunct="0">
              <a:lnSpc>
                <a:spcPct val="90000"/>
              </a:lnSpc>
              <a:spcBef>
                <a:spcPts val="0"/>
              </a:spcBef>
              <a:spcAft>
                <a:spcPts val="0"/>
              </a:spcAft>
              <a:buClr>
                <a:srgbClr val="FF9900"/>
              </a:buClr>
              <a:buFontTx/>
              <a:buChar char="•"/>
              <a:defRPr/>
            </a:pPr>
            <a:r>
              <a:rPr lang="en-GB" sz="1100" dirty="0">
                <a:solidFill>
                  <a:srgbClr val="000000"/>
                </a:solidFill>
                <a:latin typeface="+mn-lt"/>
              </a:rPr>
              <a:t>Supported by many universities and research organisations</a:t>
            </a:r>
            <a:endParaRPr lang="en-US"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r>
              <a:rPr lang="en-US" sz="1100" dirty="0">
                <a:solidFill>
                  <a:srgbClr val="000000"/>
                </a:solidFill>
                <a:latin typeface="+mn-lt"/>
              </a:rPr>
              <a:t>Often referred to as “green” open access</a:t>
            </a:r>
          </a:p>
          <a:p>
            <a:pPr marL="228600" indent="-228600" eaLnBrk="0" fontAlgn="auto" hangingPunct="0">
              <a:lnSpc>
                <a:spcPct val="90000"/>
              </a:lnSpc>
              <a:spcBef>
                <a:spcPts val="0"/>
              </a:spcBef>
              <a:spcAft>
                <a:spcPts val="0"/>
              </a:spcAft>
              <a:buClr>
                <a:srgbClr val="FF9900"/>
              </a:buClr>
              <a:buFontTx/>
              <a:buChar char="•"/>
              <a:defRPr/>
            </a:pPr>
            <a:r>
              <a:rPr lang="en-GB" sz="1100" dirty="0">
                <a:solidFill>
                  <a:srgbClr val="000000"/>
                </a:solidFill>
                <a:latin typeface="+mn-lt"/>
              </a:rPr>
              <a:t>Elsevier has a very liberal posting policy that supports researcher needs</a:t>
            </a:r>
          </a:p>
          <a:p>
            <a:pPr marL="228600" indent="-228600" eaLnBrk="0" fontAlgn="auto" hangingPunct="0">
              <a:lnSpc>
                <a:spcPct val="90000"/>
              </a:lnSpc>
              <a:spcBef>
                <a:spcPts val="0"/>
              </a:spcBef>
              <a:spcAft>
                <a:spcPts val="0"/>
              </a:spcAft>
              <a:buClr>
                <a:srgbClr val="FF9900"/>
              </a:buClr>
              <a:buFontTx/>
              <a:buChar char="•"/>
              <a:defRPr/>
            </a:pPr>
            <a:r>
              <a:rPr lang="en-GB" sz="1100" dirty="0">
                <a:solidFill>
                  <a:srgbClr val="000000"/>
                </a:solidFill>
                <a:latin typeface="+mn-lt"/>
              </a:rPr>
              <a:t>Agreements developed with institutions to facilitate deposit</a:t>
            </a: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buFontTx/>
              <a:buChar char="•"/>
              <a:defRPr/>
            </a:pPr>
            <a:endParaRPr lang="en-GB" sz="1100" dirty="0">
              <a:solidFill>
                <a:srgbClr val="000000"/>
              </a:solidFill>
              <a:latin typeface="+mn-lt"/>
            </a:endParaRPr>
          </a:p>
          <a:p>
            <a:pPr marL="228600" indent="-228600" eaLnBrk="0" fontAlgn="auto" hangingPunct="0">
              <a:lnSpc>
                <a:spcPct val="90000"/>
              </a:lnSpc>
              <a:spcBef>
                <a:spcPts val="0"/>
              </a:spcBef>
              <a:spcAft>
                <a:spcPts val="0"/>
              </a:spcAft>
              <a:buClr>
                <a:srgbClr val="FF9900"/>
              </a:buClr>
              <a:defRPr/>
            </a:pPr>
            <a:endParaRPr lang="en-US" sz="1100" dirty="0">
              <a:solidFill>
                <a:srgbClr val="000000"/>
              </a:solidFill>
              <a:latin typeface="+mn-lt"/>
            </a:endParaRPr>
          </a:p>
        </p:txBody>
      </p:sp>
      <p:pic>
        <p:nvPicPr>
          <p:cNvPr id="56328" name="Picture 14"/>
          <p:cNvPicPr>
            <a:picLocks noChangeAspect="1" noChangeArrowheads="1"/>
          </p:cNvPicPr>
          <p:nvPr/>
        </p:nvPicPr>
        <p:blipFill>
          <a:blip r:embed="rId7" cstate="print"/>
          <a:srcRect/>
          <a:stretch>
            <a:fillRect/>
          </a:stretch>
        </p:blipFill>
        <p:spPr bwMode="auto">
          <a:xfrm>
            <a:off x="1736725" y="5695950"/>
            <a:ext cx="1060450" cy="838200"/>
          </a:xfrm>
          <a:prstGeom prst="rect">
            <a:avLst/>
          </a:prstGeom>
          <a:noFill/>
          <a:ln w="9525">
            <a:noFill/>
            <a:miter lim="800000"/>
            <a:headEnd/>
            <a:tailEnd/>
          </a:ln>
        </p:spPr>
      </p:pic>
      <p:pic>
        <p:nvPicPr>
          <p:cNvPr id="11" name="Picture 2" descr="FEBS Open Bio on ScienceDirect(Opens new window)">
            <a:hlinkClick r:id="rId8" tooltip="on ScienceDirect (Opens new window)"/>
          </p:cNvPr>
          <p:cNvPicPr>
            <a:picLocks noChangeAspect="1" noChangeArrowheads="1"/>
          </p:cNvPicPr>
          <p:nvPr/>
        </p:nvPicPr>
        <p:blipFill>
          <a:blip r:embed="rId9" cstate="print"/>
          <a:srcRect l="2570" t="3999" r="2293" b="3780"/>
          <a:stretch>
            <a:fillRect/>
          </a:stretch>
        </p:blipFill>
        <p:spPr bwMode="auto">
          <a:xfrm>
            <a:off x="539750" y="2341563"/>
            <a:ext cx="508000" cy="490537"/>
          </a:xfrm>
          <a:prstGeom prst="rect">
            <a:avLst/>
          </a:prstGeom>
          <a:noFill/>
          <a:ln w="9525">
            <a:noFill/>
            <a:miter lim="800000"/>
            <a:headEnd/>
            <a:tailEnd/>
          </a:ln>
          <a:effectLst>
            <a:outerShdw blurRad="50800" dist="38100" dir="5400000" algn="t" rotWithShape="0">
              <a:prstClr val="black">
                <a:alpha val="40000"/>
              </a:prstClr>
            </a:outerShdw>
          </a:effectLst>
        </p:spPr>
      </p:pic>
      <p:pic>
        <p:nvPicPr>
          <p:cNvPr id="12" name="Picture 1"/>
          <p:cNvPicPr>
            <a:picLocks noChangeAspect="1" noChangeArrowheads="1"/>
          </p:cNvPicPr>
          <p:nvPr/>
        </p:nvPicPr>
        <p:blipFill>
          <a:blip r:embed="rId10" cstate="print"/>
          <a:srcRect/>
          <a:stretch>
            <a:fillRect/>
          </a:stretch>
        </p:blipFill>
        <p:spPr bwMode="auto">
          <a:xfrm>
            <a:off x="1206500" y="2352675"/>
            <a:ext cx="646113" cy="479425"/>
          </a:xfrm>
          <a:prstGeom prst="rect">
            <a:avLst/>
          </a:prstGeom>
          <a:noFill/>
          <a:ln w="9525">
            <a:noFill/>
            <a:miter lim="800000"/>
            <a:headEnd/>
            <a:tailEnd/>
          </a:ln>
          <a:effectLst>
            <a:outerShdw blurRad="50800" dist="38100" dir="5400000" algn="t" rotWithShape="0">
              <a:prstClr val="black">
                <a:alpha val="40000"/>
              </a:prstClr>
            </a:outerShdw>
          </a:effectLst>
        </p:spPr>
      </p:pic>
      <p:pic>
        <p:nvPicPr>
          <p:cNvPr id="13" name="Picture 4"/>
          <p:cNvPicPr>
            <a:picLocks noChangeAspect="1" noChangeArrowheads="1"/>
          </p:cNvPicPr>
          <p:nvPr/>
        </p:nvPicPr>
        <p:blipFill>
          <a:blip r:embed="rId11" cstate="print"/>
          <a:srcRect/>
          <a:stretch>
            <a:fillRect/>
          </a:stretch>
        </p:blipFill>
        <p:spPr bwMode="auto">
          <a:xfrm>
            <a:off x="2051050" y="2282825"/>
            <a:ext cx="550863" cy="549275"/>
          </a:xfrm>
          <a:prstGeom prst="rect">
            <a:avLst/>
          </a:prstGeom>
          <a:noFill/>
          <a:ln w="9525">
            <a:noFill/>
            <a:miter lim="800000"/>
            <a:headEnd/>
            <a:tailEnd/>
          </a:ln>
          <a:effectLst>
            <a:outerShdw blurRad="50800" dist="38100" dir="5400000" algn="t" rotWithShape="0">
              <a:prstClr val="black">
                <a:alpha val="40000"/>
              </a:prstClr>
            </a:outerShdw>
          </a:effectLst>
        </p:spPr>
      </p:pic>
      <p:pic>
        <p:nvPicPr>
          <p:cNvPr id="56332" name="Picture 2" descr="http://t0.gstatic.com/images?q=tbn:Seu4phC4z4MvdM:http://www.theherbert.org/resources/images/img/WellcomeTrust1.jpg">
            <a:hlinkClick r:id="rId12"/>
          </p:cNvPr>
          <p:cNvPicPr>
            <a:picLocks noChangeAspect="1" noChangeArrowheads="1"/>
          </p:cNvPicPr>
          <p:nvPr/>
        </p:nvPicPr>
        <p:blipFill>
          <a:blip r:embed="rId13" cstate="print"/>
          <a:srcRect t="25000" r="-7990" b="40602"/>
          <a:stretch>
            <a:fillRect/>
          </a:stretch>
        </p:blipFill>
        <p:spPr bwMode="auto">
          <a:xfrm>
            <a:off x="5724525" y="2708275"/>
            <a:ext cx="1244600" cy="307975"/>
          </a:xfrm>
          <a:prstGeom prst="rect">
            <a:avLst/>
          </a:prstGeom>
          <a:noFill/>
          <a:ln w="9525">
            <a:noFill/>
            <a:miter lim="800000"/>
            <a:headEnd/>
            <a:tailEnd/>
          </a:ln>
        </p:spPr>
      </p:pic>
      <p:pic>
        <p:nvPicPr>
          <p:cNvPr id="56333" name="Picture 4" descr="http://t3.gstatic.com/images?q=tbn:tVbbjcWJCy2hfM:http://www.jumpruk.com/images/british_heart_foundation.jpg">
            <a:hlinkClick r:id="rId14"/>
          </p:cNvPr>
          <p:cNvPicPr>
            <a:picLocks noChangeAspect="1" noChangeArrowheads="1"/>
          </p:cNvPicPr>
          <p:nvPr/>
        </p:nvPicPr>
        <p:blipFill>
          <a:blip r:embed="rId15" cstate="print"/>
          <a:srcRect/>
          <a:stretch>
            <a:fillRect/>
          </a:stretch>
        </p:blipFill>
        <p:spPr bwMode="auto">
          <a:xfrm>
            <a:off x="7847013" y="2589213"/>
            <a:ext cx="328612" cy="427037"/>
          </a:xfrm>
          <a:prstGeom prst="rect">
            <a:avLst/>
          </a:prstGeom>
          <a:noFill/>
          <a:ln w="9525">
            <a:noFill/>
            <a:miter lim="800000"/>
            <a:headEnd/>
            <a:tailEnd/>
          </a:ln>
        </p:spPr>
      </p:pic>
      <p:pic>
        <p:nvPicPr>
          <p:cNvPr id="56334" name="Picture 6" descr="http://t2.gstatic.com/images?q=tbn:YmciwIjzRnePIM:http://www.ccp4.ac.uk/images/MRC_Logo.gif">
            <a:hlinkClick r:id="rId16"/>
          </p:cNvPr>
          <p:cNvPicPr>
            <a:picLocks noChangeAspect="1" noChangeArrowheads="1"/>
          </p:cNvPicPr>
          <p:nvPr/>
        </p:nvPicPr>
        <p:blipFill>
          <a:blip r:embed="rId17" cstate="print"/>
          <a:srcRect/>
          <a:stretch>
            <a:fillRect/>
          </a:stretch>
        </p:blipFill>
        <p:spPr bwMode="auto">
          <a:xfrm>
            <a:off x="6946900" y="2665413"/>
            <a:ext cx="782638" cy="342900"/>
          </a:xfrm>
          <a:prstGeom prst="rect">
            <a:avLst/>
          </a:prstGeom>
          <a:noFill/>
          <a:ln w="9525">
            <a:noFill/>
            <a:miter lim="800000"/>
            <a:headEnd/>
            <a:tailEnd/>
          </a:ln>
        </p:spPr>
      </p:pic>
      <p:pic>
        <p:nvPicPr>
          <p:cNvPr id="17" name="Picture 8" descr="http://t3.gstatic.com/images?q=tbn:qnirPz2OTghzwM:http://www.math.tugraz.at/DSNT/pictures/fwf.jpg">
            <a:hlinkClick r:id="rId18"/>
          </p:cNvPr>
          <p:cNvPicPr>
            <a:picLocks noChangeAspect="1" noChangeArrowheads="1"/>
          </p:cNvPicPr>
          <p:nvPr/>
        </p:nvPicPr>
        <p:blipFill>
          <a:blip r:embed="rId19" cstate="print"/>
          <a:srcRect/>
          <a:stretch>
            <a:fillRect/>
          </a:stretch>
        </p:blipFill>
        <p:spPr bwMode="auto">
          <a:xfrm>
            <a:off x="8288338" y="2740025"/>
            <a:ext cx="682625" cy="209550"/>
          </a:xfrm>
          <a:prstGeom prst="rect">
            <a:avLst/>
          </a:prstGeom>
          <a:noFill/>
          <a:ln w="9525">
            <a:noFill/>
            <a:miter lim="800000"/>
            <a:headEnd/>
            <a:tailEnd/>
          </a:ln>
        </p:spPr>
      </p:pic>
      <p:grpSp>
        <p:nvGrpSpPr>
          <p:cNvPr id="2" name="Group 28"/>
          <p:cNvGrpSpPr>
            <a:grpSpLocks/>
          </p:cNvGrpSpPr>
          <p:nvPr/>
        </p:nvGrpSpPr>
        <p:grpSpPr bwMode="auto">
          <a:xfrm>
            <a:off x="6516688" y="5732463"/>
            <a:ext cx="2097087" cy="649287"/>
            <a:chOff x="6372200" y="5733256"/>
            <a:chExt cx="2098200" cy="648024"/>
          </a:xfrm>
        </p:grpSpPr>
        <p:pic>
          <p:nvPicPr>
            <p:cNvPr id="56337" name="Picture 8" descr="http://t1.gstatic.com/images?q=tbn:jPgNt25_9gYYNM:http://futura.usc.edu/anton/figures/cover_FEBSLett.jpg">
              <a:hlinkClick r:id="rId20"/>
            </p:cNvPr>
            <p:cNvPicPr>
              <a:picLocks noChangeAspect="1" noChangeArrowheads="1"/>
            </p:cNvPicPr>
            <p:nvPr/>
          </p:nvPicPr>
          <p:blipFill>
            <a:blip r:embed="rId21" cstate="print"/>
            <a:srcRect/>
            <a:stretch>
              <a:fillRect/>
            </a:stretch>
          </p:blipFill>
          <p:spPr bwMode="auto">
            <a:xfrm>
              <a:off x="6372200" y="5733256"/>
              <a:ext cx="316249" cy="432000"/>
            </a:xfrm>
            <a:prstGeom prst="rect">
              <a:avLst/>
            </a:prstGeom>
            <a:noFill/>
            <a:ln w="3175">
              <a:solidFill>
                <a:schemeClr val="tx1"/>
              </a:solidFill>
              <a:miter lim="800000"/>
              <a:headEnd/>
              <a:tailEnd/>
            </a:ln>
          </p:spPr>
        </p:pic>
        <p:pic>
          <p:nvPicPr>
            <p:cNvPr id="56338" name="Picture 15"/>
            <p:cNvPicPr>
              <a:picLocks noChangeAspect="1" noChangeArrowheads="1"/>
            </p:cNvPicPr>
            <p:nvPr/>
          </p:nvPicPr>
          <p:blipFill>
            <a:blip r:embed="rId22" cstate="print"/>
            <a:srcRect/>
            <a:stretch>
              <a:fillRect/>
            </a:stretch>
          </p:blipFill>
          <p:spPr bwMode="auto">
            <a:xfrm>
              <a:off x="6732240" y="5733256"/>
              <a:ext cx="288939" cy="419817"/>
            </a:xfrm>
            <a:prstGeom prst="rect">
              <a:avLst/>
            </a:prstGeom>
            <a:noFill/>
            <a:ln w="9525">
              <a:noFill/>
              <a:miter lim="800000"/>
              <a:headEnd/>
              <a:tailEnd/>
            </a:ln>
          </p:spPr>
        </p:pic>
        <p:pic>
          <p:nvPicPr>
            <p:cNvPr id="56339" name="Picture 16"/>
            <p:cNvPicPr>
              <a:picLocks noChangeAspect="1" noChangeArrowheads="1"/>
            </p:cNvPicPr>
            <p:nvPr/>
          </p:nvPicPr>
          <p:blipFill>
            <a:blip r:embed="rId23" cstate="print"/>
            <a:srcRect/>
            <a:stretch>
              <a:fillRect/>
            </a:stretch>
          </p:blipFill>
          <p:spPr bwMode="auto">
            <a:xfrm>
              <a:off x="7092280" y="5733256"/>
              <a:ext cx="309075" cy="419818"/>
            </a:xfrm>
            <a:prstGeom prst="rect">
              <a:avLst/>
            </a:prstGeom>
            <a:noFill/>
            <a:ln w="9525">
              <a:noFill/>
              <a:miter lim="800000"/>
              <a:headEnd/>
              <a:tailEnd/>
            </a:ln>
          </p:spPr>
        </p:pic>
        <p:pic>
          <p:nvPicPr>
            <p:cNvPr id="56340" name="Picture 17"/>
            <p:cNvPicPr>
              <a:picLocks noChangeAspect="1" noChangeArrowheads="1"/>
            </p:cNvPicPr>
            <p:nvPr/>
          </p:nvPicPr>
          <p:blipFill>
            <a:blip r:embed="rId24" cstate="print"/>
            <a:srcRect/>
            <a:stretch>
              <a:fillRect/>
            </a:stretch>
          </p:blipFill>
          <p:spPr bwMode="auto">
            <a:xfrm>
              <a:off x="7452320" y="5733256"/>
              <a:ext cx="317128" cy="431899"/>
            </a:xfrm>
            <a:prstGeom prst="rect">
              <a:avLst/>
            </a:prstGeom>
            <a:noFill/>
            <a:ln w="9525">
              <a:noFill/>
              <a:miter lim="800000"/>
              <a:headEnd/>
              <a:tailEnd/>
            </a:ln>
          </p:spPr>
        </p:pic>
        <p:pic>
          <p:nvPicPr>
            <p:cNvPr id="56341" name="Picture 18"/>
            <p:cNvPicPr>
              <a:picLocks noChangeAspect="1" noChangeArrowheads="1"/>
            </p:cNvPicPr>
            <p:nvPr/>
          </p:nvPicPr>
          <p:blipFill>
            <a:blip r:embed="rId25" cstate="print"/>
            <a:srcRect/>
            <a:stretch>
              <a:fillRect/>
            </a:stretch>
          </p:blipFill>
          <p:spPr bwMode="auto">
            <a:xfrm>
              <a:off x="6876256" y="5949280"/>
              <a:ext cx="317128" cy="431899"/>
            </a:xfrm>
            <a:prstGeom prst="rect">
              <a:avLst/>
            </a:prstGeom>
            <a:noFill/>
            <a:ln w="9525">
              <a:noFill/>
              <a:miter lim="800000"/>
              <a:headEnd/>
              <a:tailEnd/>
            </a:ln>
          </p:spPr>
        </p:pic>
        <p:pic>
          <p:nvPicPr>
            <p:cNvPr id="56342" name="Picture 19"/>
            <p:cNvPicPr>
              <a:picLocks noChangeAspect="1" noChangeArrowheads="1"/>
            </p:cNvPicPr>
            <p:nvPr/>
          </p:nvPicPr>
          <p:blipFill>
            <a:blip r:embed="rId26" cstate="print"/>
            <a:srcRect/>
            <a:stretch>
              <a:fillRect/>
            </a:stretch>
          </p:blipFill>
          <p:spPr bwMode="auto">
            <a:xfrm>
              <a:off x="7308304" y="5949280"/>
              <a:ext cx="296993" cy="431898"/>
            </a:xfrm>
            <a:prstGeom prst="rect">
              <a:avLst/>
            </a:prstGeom>
            <a:noFill/>
            <a:ln w="9525">
              <a:noFill/>
              <a:miter lim="800000"/>
              <a:headEnd/>
              <a:tailEnd/>
            </a:ln>
          </p:spPr>
        </p:pic>
        <p:pic>
          <p:nvPicPr>
            <p:cNvPr id="56343" name="Picture 21"/>
            <p:cNvPicPr>
              <a:picLocks noChangeAspect="1" noChangeArrowheads="1"/>
            </p:cNvPicPr>
            <p:nvPr/>
          </p:nvPicPr>
          <p:blipFill>
            <a:blip r:embed="rId27" cstate="print"/>
            <a:srcRect/>
            <a:stretch>
              <a:fillRect/>
            </a:stretch>
          </p:blipFill>
          <p:spPr bwMode="auto">
            <a:xfrm>
              <a:off x="7812360" y="5733256"/>
              <a:ext cx="317128" cy="431898"/>
            </a:xfrm>
            <a:prstGeom prst="rect">
              <a:avLst/>
            </a:prstGeom>
            <a:noFill/>
            <a:ln w="9525">
              <a:noFill/>
              <a:miter lim="800000"/>
              <a:headEnd/>
              <a:tailEnd/>
            </a:ln>
          </p:spPr>
        </p:pic>
        <p:pic>
          <p:nvPicPr>
            <p:cNvPr id="56344" name="Picture 20"/>
            <p:cNvPicPr>
              <a:picLocks noChangeAspect="1" noChangeArrowheads="1"/>
            </p:cNvPicPr>
            <p:nvPr/>
          </p:nvPicPr>
          <p:blipFill>
            <a:blip r:embed="rId28" cstate="print"/>
            <a:srcRect/>
            <a:stretch>
              <a:fillRect/>
            </a:stretch>
          </p:blipFill>
          <p:spPr bwMode="auto">
            <a:xfrm>
              <a:off x="7668344" y="5949280"/>
              <a:ext cx="296994" cy="431899"/>
            </a:xfrm>
            <a:prstGeom prst="rect">
              <a:avLst/>
            </a:prstGeom>
            <a:noFill/>
            <a:ln w="9525">
              <a:noFill/>
              <a:miter lim="800000"/>
              <a:headEnd/>
              <a:tailEnd/>
            </a:ln>
          </p:spPr>
        </p:pic>
        <p:pic>
          <p:nvPicPr>
            <p:cNvPr id="56345" name="Picture 22"/>
            <p:cNvPicPr>
              <a:picLocks noChangeAspect="1" noChangeArrowheads="1"/>
            </p:cNvPicPr>
            <p:nvPr/>
          </p:nvPicPr>
          <p:blipFill>
            <a:blip r:embed="rId29" cstate="print"/>
            <a:srcRect/>
            <a:stretch>
              <a:fillRect/>
            </a:stretch>
          </p:blipFill>
          <p:spPr bwMode="auto">
            <a:xfrm>
              <a:off x="8172400" y="5733256"/>
              <a:ext cx="298000" cy="430892"/>
            </a:xfrm>
            <a:prstGeom prst="rect">
              <a:avLst/>
            </a:prstGeom>
            <a:noFill/>
            <a:ln w="9525">
              <a:noFill/>
              <a:miter lim="800000"/>
              <a:headEnd/>
              <a:tailEnd/>
            </a:ln>
          </p:spPr>
        </p:pic>
        <p:pic>
          <p:nvPicPr>
            <p:cNvPr id="56346" name="Picture 12" descr="http://t3.gstatic.com/images?q=tbn:jdy7LY2-2-VhqM:http://iis-db.stanford.edu/pubs/11467/11467-small_journal_of_the_american_college_of_cardiology_(JACC).jpg">
              <a:hlinkClick r:id="rId30"/>
            </p:cNvPr>
            <p:cNvPicPr>
              <a:picLocks noChangeAspect="1" noChangeArrowheads="1"/>
            </p:cNvPicPr>
            <p:nvPr/>
          </p:nvPicPr>
          <p:blipFill>
            <a:blip r:embed="rId31" cstate="print"/>
            <a:srcRect/>
            <a:stretch>
              <a:fillRect/>
            </a:stretch>
          </p:blipFill>
          <p:spPr bwMode="auto">
            <a:xfrm>
              <a:off x="8028384" y="5949280"/>
              <a:ext cx="326584" cy="432000"/>
            </a:xfrm>
            <a:prstGeom prst="rect">
              <a:avLst/>
            </a:prstGeom>
            <a:noFill/>
            <a:ln w="3175">
              <a:solidFill>
                <a:schemeClr val="tx1"/>
              </a:solidFill>
              <a:miter lim="800000"/>
              <a:headEnd/>
              <a:tailEnd/>
            </a:ln>
          </p:spPr>
        </p:pic>
        <p:pic>
          <p:nvPicPr>
            <p:cNvPr id="56347" name="Picture 14" descr="http://t3.gstatic.com/images?q=tbn:BkZzj8-iCVmyMM:http://www.cancerbiomed.net/wordpress/wp-content/uploads/2009/08/cover-mol-oncol-2009.jpg">
              <a:hlinkClick r:id="rId32"/>
            </p:cNvPr>
            <p:cNvPicPr>
              <a:picLocks noChangeAspect="1" noChangeArrowheads="1"/>
            </p:cNvPicPr>
            <p:nvPr/>
          </p:nvPicPr>
          <p:blipFill>
            <a:blip r:embed="rId33" cstate="print"/>
            <a:srcRect/>
            <a:stretch>
              <a:fillRect/>
            </a:stretch>
          </p:blipFill>
          <p:spPr bwMode="auto">
            <a:xfrm>
              <a:off x="6444208" y="5949280"/>
              <a:ext cx="325551" cy="432000"/>
            </a:xfrm>
            <a:prstGeom prst="rect">
              <a:avLst/>
            </a:prstGeom>
            <a:noFill/>
            <a:ln w="3175">
              <a:solidFill>
                <a:schemeClr val="tx1"/>
              </a:solidFill>
              <a:miter lim="800000"/>
              <a:headEnd/>
              <a:tailEnd/>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1"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lstStyle/>
          <a:p>
            <a:pPr eaLnBrk="1" hangingPunct="1"/>
            <a:r>
              <a:rPr lang="en-US" altLang="zh-CN" i="1" dirty="0" smtClean="0">
                <a:effectLst>
                  <a:outerShdw blurRad="38100" dist="38100" dir="2700000" algn="tl">
                    <a:srgbClr val="000000">
                      <a:alpha val="43137"/>
                    </a:srgbClr>
                  </a:outerShdw>
                </a:effectLst>
                <a:ea typeface="宋体" pitchFamily="2" charset="-122"/>
              </a:rPr>
              <a:t>Your personal reasons</a:t>
            </a:r>
            <a:r>
              <a:rPr lang="en-US" altLang="zh-CN" dirty="0" smtClean="0">
                <a:effectLst>
                  <a:outerShdw blurRad="38100" dist="38100" dir="2700000" algn="tl">
                    <a:srgbClr val="000000">
                      <a:alpha val="43137"/>
                    </a:srgbClr>
                  </a:outerShdw>
                </a:effectLst>
                <a:ea typeface="宋体" pitchFamily="2" charset="-122"/>
              </a:rPr>
              <a:t> for publishing?</a:t>
            </a:r>
          </a:p>
        </p:txBody>
      </p:sp>
      <p:sp>
        <p:nvSpPr>
          <p:cNvPr id="13316" name="Rectangle 3"/>
          <p:cNvSpPr>
            <a:spLocks noGrp="1" noChangeArrowheads="1"/>
          </p:cNvSpPr>
          <p:nvPr>
            <p:ph type="body" idx="1"/>
          </p:nvPr>
        </p:nvSpPr>
        <p:spPr>
          <a:xfrm>
            <a:off x="914767" y="5373688"/>
            <a:ext cx="6842125" cy="935037"/>
          </a:xfrm>
        </p:spPr>
        <p:txBody>
          <a:bodyPr/>
          <a:lstStyle/>
          <a:p>
            <a:pPr marL="0" indent="0" eaLnBrk="1" hangingPunct="1">
              <a:lnSpc>
                <a:spcPct val="65000"/>
              </a:lnSpc>
              <a:buNone/>
            </a:pPr>
            <a:r>
              <a:rPr lang="en-US" altLang="zh-CN" sz="2000" b="0" dirty="0" smtClean="0">
                <a:solidFill>
                  <a:schemeClr val="tx1"/>
                </a:solidFill>
                <a:ea typeface="宋体" pitchFamily="2" charset="-122"/>
                <a:cs typeface="Calibri" pitchFamily="34" charset="0"/>
              </a:rPr>
              <a:t>However, editors, reviewers, and the research community don’t consider these reasons when assessing your work. </a:t>
            </a:r>
          </a:p>
        </p:txBody>
      </p:sp>
      <p:pic>
        <p:nvPicPr>
          <p:cNvPr id="39941" name="Picture 4" descr="j0239195[1]"/>
          <p:cNvPicPr>
            <a:picLocks noChangeAspect="1" noChangeArrowheads="1"/>
          </p:cNvPicPr>
          <p:nvPr/>
        </p:nvPicPr>
        <p:blipFill>
          <a:blip r:embed="rId3" cstate="print"/>
          <a:srcRect/>
          <a:stretch>
            <a:fillRect/>
          </a:stretch>
        </p:blipFill>
        <p:spPr bwMode="auto">
          <a:xfrm>
            <a:off x="3824288" y="3552825"/>
            <a:ext cx="1587500" cy="1430338"/>
          </a:xfrm>
          <a:prstGeom prst="rect">
            <a:avLst/>
          </a:prstGeom>
          <a:noFill/>
          <a:ln w="9525">
            <a:noFill/>
            <a:miter lim="800000"/>
            <a:headEnd/>
            <a:tailEnd/>
          </a:ln>
        </p:spPr>
      </p:pic>
      <p:sp>
        <p:nvSpPr>
          <p:cNvPr id="13318" name="AutoShape 5"/>
          <p:cNvSpPr>
            <a:spLocks noChangeArrowheads="1"/>
          </p:cNvSpPr>
          <p:nvPr/>
        </p:nvSpPr>
        <p:spPr bwMode="auto">
          <a:xfrm rot="2521442">
            <a:off x="6162675" y="3313113"/>
            <a:ext cx="1884363" cy="757237"/>
          </a:xfrm>
          <a:prstGeom prst="cloudCallout">
            <a:avLst>
              <a:gd name="adj1" fmla="val -62921"/>
              <a:gd name="adj2" fmla="val 168593"/>
            </a:avLst>
          </a:prstGeom>
          <a:solidFill>
            <a:srgbClr val="FFDAA3"/>
          </a:solidFill>
          <a:ln w="9525">
            <a:solidFill>
              <a:srgbClr val="000099"/>
            </a:solidFill>
            <a:round/>
            <a:headEnd/>
            <a:tailEnd/>
          </a:ln>
        </p:spPr>
        <p:txBody>
          <a:bodyPr>
            <a:spAutoFit/>
          </a:bodyPr>
          <a:lstStyle/>
          <a:p>
            <a:r>
              <a:rPr lang="en-US" altLang="zh-CN" sz="2800">
                <a:solidFill>
                  <a:srgbClr val="000099"/>
                </a:solidFill>
                <a:latin typeface="Arial Narrow" pitchFamily="34" charset="0"/>
                <a:ea typeface="宋体" pitchFamily="2" charset="-122"/>
              </a:rPr>
              <a:t>…???</a:t>
            </a:r>
          </a:p>
        </p:txBody>
      </p:sp>
      <p:sp>
        <p:nvSpPr>
          <p:cNvPr id="13319" name="AutoShape 6"/>
          <p:cNvSpPr>
            <a:spLocks noChangeArrowheads="1"/>
          </p:cNvSpPr>
          <p:nvPr/>
        </p:nvSpPr>
        <p:spPr bwMode="auto">
          <a:xfrm rot="1744040">
            <a:off x="4746625" y="1484313"/>
            <a:ext cx="2071688" cy="1222375"/>
          </a:xfrm>
          <a:prstGeom prst="cloudCallout">
            <a:avLst>
              <a:gd name="adj1" fmla="val -9097"/>
              <a:gd name="adj2" fmla="val 144278"/>
            </a:avLst>
          </a:prstGeom>
          <a:solidFill>
            <a:srgbClr val="FFDAA3"/>
          </a:solidFill>
          <a:ln w="9525">
            <a:solidFill>
              <a:srgbClr val="000099"/>
            </a:solidFill>
            <a:round/>
            <a:headEnd/>
            <a:tailEnd/>
          </a:ln>
        </p:spPr>
        <p:txBody>
          <a:bodyPr>
            <a:spAutoFit/>
          </a:bodyPr>
          <a:lstStyle/>
          <a:p>
            <a:r>
              <a:rPr lang="en-US" altLang="zh-CN">
                <a:solidFill>
                  <a:srgbClr val="000099"/>
                </a:solidFill>
                <a:latin typeface="Arial Narrow" pitchFamily="34" charset="0"/>
                <a:ea typeface="宋体" pitchFamily="2" charset="-122"/>
              </a:rPr>
              <a:t>Get promoted?</a:t>
            </a:r>
          </a:p>
        </p:txBody>
      </p:sp>
      <p:sp>
        <p:nvSpPr>
          <p:cNvPr id="13320" name="AutoShape 7"/>
          <p:cNvSpPr>
            <a:spLocks noChangeArrowheads="1"/>
          </p:cNvSpPr>
          <p:nvPr/>
        </p:nvSpPr>
        <p:spPr bwMode="auto">
          <a:xfrm rot="-899659">
            <a:off x="2476500" y="1538288"/>
            <a:ext cx="2024063" cy="1222375"/>
          </a:xfrm>
          <a:prstGeom prst="cloudCallout">
            <a:avLst>
              <a:gd name="adj1" fmla="val 5648"/>
              <a:gd name="adj2" fmla="val 107593"/>
            </a:avLst>
          </a:prstGeom>
          <a:solidFill>
            <a:srgbClr val="FFDAA3"/>
          </a:solidFill>
          <a:ln w="9525">
            <a:solidFill>
              <a:srgbClr val="000099"/>
            </a:solidFill>
            <a:round/>
            <a:headEnd/>
            <a:tailEnd/>
          </a:ln>
        </p:spPr>
        <p:txBody>
          <a:bodyPr>
            <a:spAutoFit/>
          </a:bodyPr>
          <a:lstStyle/>
          <a:p>
            <a:r>
              <a:rPr lang="en-US" altLang="zh-CN">
                <a:solidFill>
                  <a:srgbClr val="000099"/>
                </a:solidFill>
                <a:latin typeface="Arial Narrow" pitchFamily="34" charset="0"/>
                <a:ea typeface="宋体" pitchFamily="2" charset="-122"/>
              </a:rPr>
              <a:t>Get funding?</a:t>
            </a:r>
          </a:p>
        </p:txBody>
      </p:sp>
      <p:sp>
        <p:nvSpPr>
          <p:cNvPr id="13321" name="AutoShape 8"/>
          <p:cNvSpPr>
            <a:spLocks noChangeArrowheads="1"/>
          </p:cNvSpPr>
          <p:nvPr/>
        </p:nvSpPr>
        <p:spPr bwMode="auto">
          <a:xfrm rot="-1264613">
            <a:off x="1116013" y="3124200"/>
            <a:ext cx="2024062" cy="1222375"/>
          </a:xfrm>
          <a:prstGeom prst="cloudCallout">
            <a:avLst>
              <a:gd name="adj1" fmla="val 61273"/>
              <a:gd name="adj2" fmla="val 53537"/>
            </a:avLst>
          </a:prstGeom>
          <a:solidFill>
            <a:srgbClr val="FFDAA3"/>
          </a:solidFill>
          <a:ln w="9525">
            <a:solidFill>
              <a:srgbClr val="000099"/>
            </a:solidFill>
            <a:round/>
            <a:headEnd/>
            <a:tailEnd/>
          </a:ln>
        </p:spPr>
        <p:txBody>
          <a:bodyPr>
            <a:spAutoFit/>
          </a:bodyPr>
          <a:lstStyle/>
          <a:p>
            <a:r>
              <a:rPr lang="en-US" altLang="zh-CN">
                <a:solidFill>
                  <a:srgbClr val="000099"/>
                </a:solidFill>
                <a:latin typeface="Arial Narrow" pitchFamily="34" charset="0"/>
                <a:ea typeface="宋体" pitchFamily="2" charset="-122"/>
              </a:rPr>
              <a:t>PhD degree?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21"/>
                                        </p:tgtEl>
                                        <p:attrNameLst>
                                          <p:attrName>style.visibility</p:attrName>
                                        </p:attrNameLst>
                                      </p:cBhvr>
                                      <p:to>
                                        <p:strVal val="visible"/>
                                      </p:to>
                                    </p:set>
                                    <p:anim calcmode="lin" valueType="num">
                                      <p:cBhvr additive="base">
                                        <p:cTn id="7" dur="500" fill="hold"/>
                                        <p:tgtEl>
                                          <p:spTgt spid="13321"/>
                                        </p:tgtEl>
                                        <p:attrNameLst>
                                          <p:attrName>ppt_x</p:attrName>
                                        </p:attrNameLst>
                                      </p:cBhvr>
                                      <p:tavLst>
                                        <p:tav tm="0">
                                          <p:val>
                                            <p:strVal val="#ppt_x"/>
                                          </p:val>
                                        </p:tav>
                                        <p:tav tm="100000">
                                          <p:val>
                                            <p:strVal val="#ppt_x"/>
                                          </p:val>
                                        </p:tav>
                                      </p:tavLst>
                                    </p:anim>
                                    <p:anim calcmode="lin" valueType="num">
                                      <p:cBhvr additive="base">
                                        <p:cTn id="8" dur="500" fill="hold"/>
                                        <p:tgtEl>
                                          <p:spTgt spid="133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320"/>
                                        </p:tgtEl>
                                        <p:attrNameLst>
                                          <p:attrName>style.visibility</p:attrName>
                                        </p:attrNameLst>
                                      </p:cBhvr>
                                      <p:to>
                                        <p:strVal val="visible"/>
                                      </p:to>
                                    </p:set>
                                    <p:anim calcmode="lin" valueType="num">
                                      <p:cBhvr additive="base">
                                        <p:cTn id="11" dur="500" fill="hold"/>
                                        <p:tgtEl>
                                          <p:spTgt spid="13320"/>
                                        </p:tgtEl>
                                        <p:attrNameLst>
                                          <p:attrName>ppt_x</p:attrName>
                                        </p:attrNameLst>
                                      </p:cBhvr>
                                      <p:tavLst>
                                        <p:tav tm="0">
                                          <p:val>
                                            <p:strVal val="#ppt_x"/>
                                          </p:val>
                                        </p:tav>
                                        <p:tav tm="100000">
                                          <p:val>
                                            <p:strVal val="#ppt_x"/>
                                          </p:val>
                                        </p:tav>
                                      </p:tavLst>
                                    </p:anim>
                                    <p:anim calcmode="lin" valueType="num">
                                      <p:cBhvr additive="base">
                                        <p:cTn id="12" dur="500" fill="hold"/>
                                        <p:tgtEl>
                                          <p:spTgt spid="133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319"/>
                                        </p:tgtEl>
                                        <p:attrNameLst>
                                          <p:attrName>style.visibility</p:attrName>
                                        </p:attrNameLst>
                                      </p:cBhvr>
                                      <p:to>
                                        <p:strVal val="visible"/>
                                      </p:to>
                                    </p:set>
                                    <p:anim calcmode="lin" valueType="num">
                                      <p:cBhvr additive="base">
                                        <p:cTn id="15" dur="500" fill="hold"/>
                                        <p:tgtEl>
                                          <p:spTgt spid="13319"/>
                                        </p:tgtEl>
                                        <p:attrNameLst>
                                          <p:attrName>ppt_x</p:attrName>
                                        </p:attrNameLst>
                                      </p:cBhvr>
                                      <p:tavLst>
                                        <p:tav tm="0">
                                          <p:val>
                                            <p:strVal val="#ppt_x"/>
                                          </p:val>
                                        </p:tav>
                                        <p:tav tm="100000">
                                          <p:val>
                                            <p:strVal val="#ppt_x"/>
                                          </p:val>
                                        </p:tav>
                                      </p:tavLst>
                                    </p:anim>
                                    <p:anim calcmode="lin" valueType="num">
                                      <p:cBhvr additive="base">
                                        <p:cTn id="16" dur="500" fill="hold"/>
                                        <p:tgtEl>
                                          <p:spTgt spid="133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318"/>
                                        </p:tgtEl>
                                        <p:attrNameLst>
                                          <p:attrName>style.visibility</p:attrName>
                                        </p:attrNameLst>
                                      </p:cBhvr>
                                      <p:to>
                                        <p:strVal val="visible"/>
                                      </p:to>
                                    </p:set>
                                    <p:anim calcmode="lin" valueType="num">
                                      <p:cBhvr additive="base">
                                        <p:cTn id="19" dur="500" fill="hold"/>
                                        <p:tgtEl>
                                          <p:spTgt spid="13318"/>
                                        </p:tgtEl>
                                        <p:attrNameLst>
                                          <p:attrName>ppt_x</p:attrName>
                                        </p:attrNameLst>
                                      </p:cBhvr>
                                      <p:tavLst>
                                        <p:tav tm="0">
                                          <p:val>
                                            <p:strVal val="#ppt_x"/>
                                          </p:val>
                                        </p:tav>
                                        <p:tav tm="100000">
                                          <p:val>
                                            <p:strVal val="#ppt_x"/>
                                          </p:val>
                                        </p:tav>
                                      </p:tavLst>
                                    </p:anim>
                                    <p:anim calcmode="lin" valueType="num">
                                      <p:cBhvr additive="base">
                                        <p:cTn id="20" dur="500" fill="hold"/>
                                        <p:tgtEl>
                                          <p:spTgt spid="133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0" presetClass="entr" presetSubtype="0" fill="hold" grpId="0" nodeType="clickEffect">
                                  <p:stCondLst>
                                    <p:cond delay="0"/>
                                  </p:stCondLst>
                                  <p:childTnLst>
                                    <p:set>
                                      <p:cBhvr>
                                        <p:cTn id="24" dur="1" fill="hold">
                                          <p:stCondLst>
                                            <p:cond delay="0"/>
                                          </p:stCondLst>
                                        </p:cTn>
                                        <p:tgtEl>
                                          <p:spTgt spid="13316">
                                            <p:txEl>
                                              <p:pRg st="0" end="0"/>
                                            </p:txEl>
                                          </p:spTgt>
                                        </p:tgtEl>
                                        <p:attrNameLst>
                                          <p:attrName>style.visibility</p:attrName>
                                        </p:attrNameLst>
                                      </p:cBhvr>
                                      <p:to>
                                        <p:strVal val="visible"/>
                                      </p:to>
                                    </p:set>
                                    <p:animEffect transition="in" filter="wedge">
                                      <p:cBhvr>
                                        <p:cTn id="25" dur="2000"/>
                                        <p:tgtEl>
                                          <p:spTgt spid="133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uild="p"/>
      <p:bldP spid="13318" grpId="0" animBg="1"/>
      <p:bldP spid="13319" grpId="0" animBg="1"/>
      <p:bldP spid="13320" grpId="0" animBg="1"/>
      <p:bldP spid="13321"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032"/>
          <p:cNvGrpSpPr>
            <a:grpSpLocks/>
          </p:cNvGrpSpPr>
          <p:nvPr/>
        </p:nvGrpSpPr>
        <p:grpSpPr bwMode="auto">
          <a:xfrm>
            <a:off x="5571978" y="3465806"/>
            <a:ext cx="2232025" cy="2522537"/>
            <a:chOff x="3787" y="2115"/>
            <a:chExt cx="1769" cy="1951"/>
          </a:xfrm>
        </p:grpSpPr>
        <p:pic>
          <p:nvPicPr>
            <p:cNvPr id="14341" name="Picture 1028" descr="j0359143[1]"/>
            <p:cNvPicPr>
              <a:picLocks noChangeAspect="1" noChangeArrowheads="1"/>
            </p:cNvPicPr>
            <p:nvPr/>
          </p:nvPicPr>
          <p:blipFill>
            <a:blip r:embed="rId3" cstate="print"/>
            <a:srcRect/>
            <a:stretch>
              <a:fillRect/>
            </a:stretch>
          </p:blipFill>
          <p:spPr bwMode="auto">
            <a:xfrm rot="1196873">
              <a:off x="3787" y="2115"/>
              <a:ext cx="902" cy="1315"/>
            </a:xfrm>
            <a:prstGeom prst="rect">
              <a:avLst/>
            </a:prstGeom>
            <a:noFill/>
            <a:ln w="9525">
              <a:noFill/>
              <a:miter lim="800000"/>
              <a:headEnd/>
              <a:tailEnd/>
            </a:ln>
          </p:spPr>
        </p:pic>
        <p:grpSp>
          <p:nvGrpSpPr>
            <p:cNvPr id="3" name="Group 1029"/>
            <p:cNvGrpSpPr>
              <a:grpSpLocks/>
            </p:cNvGrpSpPr>
            <p:nvPr/>
          </p:nvGrpSpPr>
          <p:grpSpPr bwMode="auto">
            <a:xfrm rot="952390">
              <a:off x="4468" y="2976"/>
              <a:ext cx="1088" cy="1090"/>
              <a:chOff x="2290" y="1207"/>
              <a:chExt cx="1930" cy="1814"/>
            </a:xfrm>
          </p:grpSpPr>
          <p:pic>
            <p:nvPicPr>
              <p:cNvPr id="14343" name="Picture 1030" descr="j0297763[1]"/>
              <p:cNvPicPr>
                <a:picLocks noChangeAspect="1" noChangeArrowheads="1"/>
              </p:cNvPicPr>
              <p:nvPr/>
            </p:nvPicPr>
            <p:blipFill>
              <a:blip r:embed="rId4" cstate="print"/>
              <a:srcRect/>
              <a:stretch>
                <a:fillRect/>
              </a:stretch>
            </p:blipFill>
            <p:spPr bwMode="auto">
              <a:xfrm rot="1499516">
                <a:off x="3061" y="1842"/>
                <a:ext cx="1159" cy="1112"/>
              </a:xfrm>
              <a:prstGeom prst="rect">
                <a:avLst/>
              </a:prstGeom>
              <a:noFill/>
              <a:ln w="9525">
                <a:noFill/>
                <a:miter lim="800000"/>
                <a:headEnd/>
                <a:tailEnd/>
              </a:ln>
            </p:spPr>
          </p:pic>
          <p:pic>
            <p:nvPicPr>
              <p:cNvPr id="14344" name="Picture 1031" descr="j0349125[1]"/>
              <p:cNvPicPr>
                <a:picLocks noChangeAspect="1" noChangeArrowheads="1"/>
              </p:cNvPicPr>
              <p:nvPr/>
            </p:nvPicPr>
            <p:blipFill>
              <a:blip r:embed="rId5" cstate="print"/>
              <a:srcRect/>
              <a:stretch>
                <a:fillRect/>
              </a:stretch>
            </p:blipFill>
            <p:spPr bwMode="auto">
              <a:xfrm>
                <a:off x="2290" y="1207"/>
                <a:ext cx="1478" cy="1814"/>
              </a:xfrm>
              <a:prstGeom prst="rect">
                <a:avLst/>
              </a:prstGeom>
              <a:noFill/>
              <a:ln w="9525">
                <a:noFill/>
                <a:miter lim="800000"/>
                <a:headEnd/>
                <a:tailEnd/>
              </a:ln>
            </p:spPr>
          </p:pic>
        </p:grpSp>
      </p:grpSp>
      <p:sp>
        <p:nvSpPr>
          <p:cNvPr id="122882" name="Rectangle 1026"/>
          <p:cNvSpPr>
            <a:spLocks noGrp="1" noChangeArrowheads="1"/>
          </p:cNvSpPr>
          <p:nvPr>
            <p:ph type="title"/>
          </p:nvPr>
        </p:nvSpPr>
        <p:spPr>
          <a:xfrm>
            <a:off x="710125" y="374352"/>
            <a:ext cx="6985000" cy="542925"/>
          </a:xfrm>
        </p:spPr>
        <p:txBody>
          <a:bodyPr/>
          <a:lstStyle/>
          <a:p>
            <a:pPr eaLnBrk="1" hangingPunct="1">
              <a:defRPr/>
            </a:pPr>
            <a:r>
              <a:rPr lang="en-US" altLang="zh-CN" sz="3200" dirty="0" smtClean="0">
                <a:effectLst>
                  <a:outerShdw blurRad="38100" dist="38100" dir="2700000" algn="tl">
                    <a:srgbClr val="000000">
                      <a:alpha val="43137"/>
                    </a:srgbClr>
                  </a:outerShdw>
                </a:effectLst>
                <a:ea typeface="宋体" pitchFamily="2" charset="-122"/>
              </a:rPr>
              <a:t>Always keep in mind that…</a:t>
            </a:r>
            <a:endParaRPr lang="en-US" altLang="zh-CN" sz="3200" dirty="0">
              <a:effectLst>
                <a:outerShdw blurRad="38100" dist="38100" dir="2700000" algn="tl">
                  <a:srgbClr val="000000">
                    <a:alpha val="43137"/>
                  </a:srgbClr>
                </a:outerShdw>
              </a:effectLst>
              <a:ea typeface="宋体" pitchFamily="2" charset="-122"/>
            </a:endParaRPr>
          </a:p>
        </p:txBody>
      </p:sp>
      <p:sp>
        <p:nvSpPr>
          <p:cNvPr id="14340" name="Rectangle 1027"/>
          <p:cNvSpPr>
            <a:spLocks noGrp="1" noChangeArrowheads="1"/>
          </p:cNvSpPr>
          <p:nvPr>
            <p:ph type="body" idx="1"/>
          </p:nvPr>
        </p:nvSpPr>
        <p:spPr>
          <a:xfrm>
            <a:off x="755650" y="1557338"/>
            <a:ext cx="7777163" cy="3959225"/>
          </a:xfrm>
        </p:spPr>
        <p:txBody>
          <a:bodyPr/>
          <a:lstStyle/>
          <a:p>
            <a:pPr eaLnBrk="1" hangingPunct="1">
              <a:buFont typeface="Wingdings" pitchFamily="2" charset="2"/>
              <a:buNone/>
            </a:pPr>
            <a:endParaRPr lang="en-US" altLang="zh-CN" dirty="0" smtClean="0">
              <a:solidFill>
                <a:schemeClr val="tx1"/>
              </a:solidFill>
              <a:ea typeface="宋体" pitchFamily="2" charset="-122"/>
              <a:cs typeface="Calibri" pitchFamily="34" charset="0"/>
              <a:sym typeface="Wingdings" pitchFamily="2" charset="2"/>
            </a:endParaRPr>
          </a:p>
          <a:p>
            <a:pPr eaLnBrk="1" hangingPunct="1">
              <a:buFont typeface="Wingdings" pitchFamily="2" charset="2"/>
              <a:buNone/>
            </a:pPr>
            <a:r>
              <a:rPr lang="en-US" altLang="zh-CN" dirty="0" smtClean="0">
                <a:solidFill>
                  <a:schemeClr val="tx1"/>
                </a:solidFill>
                <a:ea typeface="宋体" pitchFamily="2" charset="-122"/>
                <a:cs typeface="Calibri" pitchFamily="34" charset="0"/>
                <a:sym typeface="Wingdings" pitchFamily="2" charset="2"/>
              </a:rPr>
              <a:t>	…your published papers, are a permanent record of your research, are your passport  to your community…</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zh-CN" dirty="0" smtClean="0">
                <a:effectLst>
                  <a:outerShdw blurRad="38100" dist="38100" dir="2700000" algn="tl">
                    <a:srgbClr val="000000">
                      <a:alpha val="43137"/>
                    </a:srgbClr>
                  </a:outerShdw>
                </a:effectLst>
                <a:ea typeface="宋体" pitchFamily="2" charset="-122"/>
              </a:rPr>
              <a:t>Why publish?</a:t>
            </a:r>
          </a:p>
        </p:txBody>
      </p:sp>
      <p:sp>
        <p:nvSpPr>
          <p:cNvPr id="7171" name="Rectangle 3"/>
          <p:cNvSpPr>
            <a:spLocks noGrp="1" noChangeArrowheads="1"/>
          </p:cNvSpPr>
          <p:nvPr>
            <p:ph type="body" idx="1"/>
          </p:nvPr>
        </p:nvSpPr>
        <p:spPr>
          <a:xfrm>
            <a:off x="533400" y="1158875"/>
            <a:ext cx="8001000" cy="5545138"/>
          </a:xfrm>
        </p:spPr>
        <p:txBody>
          <a:bodyPr/>
          <a:lstStyle/>
          <a:p>
            <a:pPr>
              <a:lnSpc>
                <a:spcPct val="80000"/>
              </a:lnSpc>
              <a:buFont typeface="Wingdings" pitchFamily="2" charset="2"/>
              <a:buNone/>
            </a:pPr>
            <a:r>
              <a:rPr lang="en-US" altLang="zh-CN" sz="2000" dirty="0" smtClean="0">
                <a:solidFill>
                  <a:schemeClr val="tx1"/>
                </a:solidFill>
                <a:ea typeface="宋体" pitchFamily="2" charset="-122"/>
              </a:rPr>
              <a:t>Publishing</a:t>
            </a:r>
            <a:r>
              <a:rPr lang="en-US" altLang="zh-CN" sz="2000" b="0" dirty="0" smtClean="0">
                <a:solidFill>
                  <a:schemeClr val="tx1"/>
                </a:solidFill>
                <a:ea typeface="宋体" pitchFamily="2" charset="-122"/>
              </a:rPr>
              <a:t> is one of the necessary steps </a:t>
            </a:r>
            <a:r>
              <a:rPr lang="en-US" altLang="zh-CN" sz="2000" dirty="0" smtClean="0">
                <a:solidFill>
                  <a:schemeClr val="tx1"/>
                </a:solidFill>
                <a:ea typeface="宋体" pitchFamily="2" charset="-122"/>
              </a:rPr>
              <a:t>embedded in the</a:t>
            </a:r>
            <a:r>
              <a:rPr lang="en-US" altLang="zh-CN" sz="2000" b="0" dirty="0" smtClean="0">
                <a:solidFill>
                  <a:schemeClr val="tx1"/>
                </a:solidFill>
                <a:ea typeface="宋体" pitchFamily="2" charset="-122"/>
              </a:rPr>
              <a:t> scientific </a:t>
            </a:r>
            <a:r>
              <a:rPr lang="en-US" altLang="zh-CN" sz="2000" dirty="0" smtClean="0">
                <a:solidFill>
                  <a:schemeClr val="tx1"/>
                </a:solidFill>
                <a:ea typeface="宋体" pitchFamily="2" charset="-122"/>
              </a:rPr>
              <a:t>research process</a:t>
            </a:r>
            <a:r>
              <a:rPr lang="en-US" altLang="zh-CN" sz="2000" b="0" dirty="0" smtClean="0">
                <a:solidFill>
                  <a:schemeClr val="tx1"/>
                </a:solidFill>
                <a:ea typeface="宋体" pitchFamily="2" charset="-122"/>
              </a:rPr>
              <a:t>. It is also necessary for graduation and career progression.</a:t>
            </a:r>
          </a:p>
          <a:p>
            <a:pPr>
              <a:lnSpc>
                <a:spcPct val="80000"/>
              </a:lnSpc>
              <a:buFont typeface="Wingdings" pitchFamily="2" charset="2"/>
              <a:buNone/>
            </a:pPr>
            <a:endParaRPr lang="en-US" altLang="zh-CN" sz="2000" b="0" dirty="0" smtClean="0">
              <a:solidFill>
                <a:schemeClr val="tx1"/>
              </a:solidFill>
              <a:ea typeface="宋体" pitchFamily="2" charset="-122"/>
            </a:endParaRPr>
          </a:p>
          <a:p>
            <a:pPr>
              <a:lnSpc>
                <a:spcPct val="80000"/>
              </a:lnSpc>
              <a:buFont typeface="Wingdings" pitchFamily="2" charset="2"/>
              <a:buNone/>
            </a:pPr>
            <a:r>
              <a:rPr lang="en-US" altLang="zh-CN" sz="2000" dirty="0" smtClean="0">
                <a:solidFill>
                  <a:schemeClr val="tx1"/>
                </a:solidFill>
                <a:ea typeface="宋体" pitchFamily="2" charset="-122"/>
              </a:rPr>
              <a:t>What to publish:</a:t>
            </a:r>
          </a:p>
          <a:p>
            <a:pPr>
              <a:lnSpc>
                <a:spcPct val="80000"/>
              </a:lnSpc>
            </a:pPr>
            <a:r>
              <a:rPr lang="en-US" altLang="zh-CN" sz="2000" dirty="0" smtClean="0">
                <a:ea typeface="宋体" pitchFamily="2" charset="-122"/>
              </a:rPr>
              <a:t>New and original results or methods</a:t>
            </a:r>
          </a:p>
          <a:p>
            <a:pPr>
              <a:lnSpc>
                <a:spcPct val="80000"/>
              </a:lnSpc>
            </a:pPr>
            <a:r>
              <a:rPr lang="en-US" altLang="zh-CN" sz="2000" dirty="0" smtClean="0">
                <a:ea typeface="宋体" pitchFamily="2" charset="-122"/>
              </a:rPr>
              <a:t>Reviews or summaries </a:t>
            </a:r>
            <a:r>
              <a:rPr lang="en-US" altLang="zh-CN" sz="2000" b="0" dirty="0" smtClean="0">
                <a:ea typeface="宋体" pitchFamily="2" charset="-122"/>
              </a:rPr>
              <a:t>of a</a:t>
            </a:r>
            <a:r>
              <a:rPr lang="en-US" altLang="zh-CN" sz="2000" dirty="0" smtClean="0">
                <a:ea typeface="宋体" pitchFamily="2" charset="-122"/>
              </a:rPr>
              <a:t> </a:t>
            </a:r>
            <a:r>
              <a:rPr lang="en-US" altLang="zh-CN" sz="2000" b="0" dirty="0" smtClean="0">
                <a:ea typeface="宋体" pitchFamily="2" charset="-122"/>
              </a:rPr>
              <a:t>particular subject</a:t>
            </a:r>
          </a:p>
          <a:p>
            <a:pPr>
              <a:lnSpc>
                <a:spcPct val="80000"/>
              </a:lnSpc>
            </a:pPr>
            <a:r>
              <a:rPr lang="en-US" altLang="zh-CN" sz="2000" dirty="0" smtClean="0">
                <a:ea typeface="宋体" pitchFamily="2" charset="-122"/>
              </a:rPr>
              <a:t>Manuscripts that advance</a:t>
            </a:r>
            <a:r>
              <a:rPr lang="en-US" altLang="zh-CN" sz="2000" b="0" dirty="0" smtClean="0">
                <a:ea typeface="宋体" pitchFamily="2" charset="-122"/>
              </a:rPr>
              <a:t> the </a:t>
            </a:r>
            <a:r>
              <a:rPr lang="en-US" altLang="zh-CN" sz="2000" dirty="0" smtClean="0">
                <a:ea typeface="宋体" pitchFamily="2" charset="-122"/>
              </a:rPr>
              <a:t>knowledge</a:t>
            </a:r>
            <a:r>
              <a:rPr lang="en-US" altLang="zh-CN" sz="2000" b="0" dirty="0" smtClean="0">
                <a:ea typeface="宋体" pitchFamily="2" charset="-122"/>
              </a:rPr>
              <a:t> and understanding in a certain scientific field</a:t>
            </a:r>
          </a:p>
          <a:p>
            <a:pPr>
              <a:lnSpc>
                <a:spcPct val="80000"/>
              </a:lnSpc>
            </a:pPr>
            <a:endParaRPr lang="en-US" altLang="zh-CN" sz="2000" b="0" dirty="0" smtClean="0">
              <a:ea typeface="宋体" pitchFamily="2" charset="-122"/>
            </a:endParaRPr>
          </a:p>
          <a:p>
            <a:pPr>
              <a:lnSpc>
                <a:spcPct val="80000"/>
              </a:lnSpc>
              <a:buFont typeface="Wingdings" pitchFamily="2" charset="2"/>
              <a:buNone/>
            </a:pPr>
            <a:r>
              <a:rPr lang="en-US" altLang="zh-CN" sz="2000" b="0" dirty="0" smtClean="0">
                <a:ea typeface="宋体" pitchFamily="2" charset="-122"/>
              </a:rPr>
              <a:t>What </a:t>
            </a:r>
            <a:r>
              <a:rPr lang="en-US" altLang="zh-CN" sz="2000" dirty="0" smtClean="0">
                <a:ea typeface="宋体" pitchFamily="2" charset="-122"/>
              </a:rPr>
              <a:t>NOT</a:t>
            </a:r>
            <a:r>
              <a:rPr lang="en-US" altLang="zh-CN" sz="2000" b="0" dirty="0" smtClean="0">
                <a:ea typeface="宋体" pitchFamily="2" charset="-122"/>
              </a:rPr>
              <a:t> to </a:t>
            </a:r>
            <a:r>
              <a:rPr lang="en-US" altLang="zh-CN" sz="2000" dirty="0" smtClean="0">
                <a:ea typeface="宋体" pitchFamily="2" charset="-122"/>
              </a:rPr>
              <a:t>publish</a:t>
            </a:r>
            <a:r>
              <a:rPr lang="en-US" altLang="zh-CN" sz="2000" b="0" dirty="0" smtClean="0">
                <a:ea typeface="宋体" pitchFamily="2" charset="-122"/>
              </a:rPr>
              <a:t>:</a:t>
            </a:r>
          </a:p>
          <a:p>
            <a:pPr lvl="1">
              <a:lnSpc>
                <a:spcPct val="80000"/>
              </a:lnSpc>
            </a:pPr>
            <a:r>
              <a:rPr lang="en-US" altLang="zh-CN" sz="1800" dirty="0" smtClean="0">
                <a:ea typeface="宋体" pitchFamily="2" charset="-122"/>
              </a:rPr>
              <a:t>Reports of no scientific interest</a:t>
            </a:r>
          </a:p>
          <a:p>
            <a:pPr lvl="1">
              <a:lnSpc>
                <a:spcPct val="80000"/>
              </a:lnSpc>
            </a:pPr>
            <a:r>
              <a:rPr lang="en-US" altLang="zh-CN" sz="1800" dirty="0" smtClean="0">
                <a:ea typeface="宋体" pitchFamily="2" charset="-122"/>
              </a:rPr>
              <a:t>Out of date work</a:t>
            </a:r>
          </a:p>
          <a:p>
            <a:pPr lvl="1">
              <a:lnSpc>
                <a:spcPct val="80000"/>
              </a:lnSpc>
            </a:pPr>
            <a:r>
              <a:rPr lang="en-US" altLang="zh-CN" sz="1800" b="1" dirty="0" smtClean="0">
                <a:ea typeface="宋体" pitchFamily="2" charset="-122"/>
              </a:rPr>
              <a:t>Duplications</a:t>
            </a:r>
            <a:r>
              <a:rPr lang="en-US" altLang="zh-CN" sz="1800" dirty="0" smtClean="0">
                <a:ea typeface="宋体" pitchFamily="2" charset="-122"/>
              </a:rPr>
              <a:t> of previously published work</a:t>
            </a:r>
          </a:p>
          <a:p>
            <a:pPr lvl="1">
              <a:lnSpc>
                <a:spcPct val="80000"/>
              </a:lnSpc>
            </a:pPr>
            <a:r>
              <a:rPr lang="en-US" altLang="zh-CN" sz="1800" dirty="0" smtClean="0">
                <a:ea typeface="宋体" pitchFamily="2" charset="-122"/>
              </a:rPr>
              <a:t>Incorrect/unacceptable conclusions</a:t>
            </a:r>
          </a:p>
          <a:p>
            <a:pPr>
              <a:lnSpc>
                <a:spcPct val="80000"/>
              </a:lnSpc>
            </a:pPr>
            <a:endParaRPr lang="en-US" altLang="zh-CN" sz="1600" dirty="0" smtClean="0">
              <a:ea typeface="宋体" pitchFamily="2" charset="-122"/>
            </a:endParaRPr>
          </a:p>
          <a:p>
            <a:pPr>
              <a:lnSpc>
                <a:spcPct val="80000"/>
              </a:lnSpc>
              <a:buFont typeface="Wingdings" pitchFamily="2" charset="2"/>
              <a:buNone/>
            </a:pPr>
            <a:r>
              <a:rPr lang="en-US" altLang="zh-CN" sz="2000" dirty="0" smtClean="0">
                <a:ea typeface="宋体" pitchFamily="2" charset="-122"/>
              </a:rPr>
              <a:t>You need a </a:t>
            </a:r>
            <a:r>
              <a:rPr lang="en-US" altLang="zh-CN" sz="2000" dirty="0" smtClean="0">
                <a:solidFill>
                  <a:schemeClr val="tx1"/>
                </a:solidFill>
                <a:ea typeface="宋体" pitchFamily="2" charset="-122"/>
              </a:rPr>
              <a:t>STRONG</a:t>
            </a:r>
            <a:r>
              <a:rPr lang="en-US" altLang="zh-CN" sz="2000" dirty="0" smtClean="0">
                <a:ea typeface="宋体" pitchFamily="2" charset="-122"/>
              </a:rPr>
              <a:t> manuscript to present your contributions to the scientific community</a:t>
            </a:r>
            <a:endParaRPr lang="en-US" altLang="zh-CN" sz="1300" b="0" dirty="0" smtClean="0">
              <a:ea typeface="宋体" pitchFamily="2" charset="-122"/>
            </a:endParaRPr>
          </a:p>
          <a:p>
            <a:pPr lvl="1">
              <a:lnSpc>
                <a:spcPct val="80000"/>
              </a:lnSpc>
            </a:pPr>
            <a:endParaRPr lang="en-US" altLang="zh-CN" sz="1100" b="1" dirty="0" smtClean="0">
              <a:ea typeface="宋体" pitchFamily="2" charset="-122"/>
            </a:endParaRPr>
          </a:p>
          <a:p>
            <a:pPr>
              <a:lnSpc>
                <a:spcPct val="80000"/>
              </a:lnSpc>
            </a:pPr>
            <a:endParaRPr lang="en-US" altLang="zh-CN" sz="800" b="0" dirty="0" smtClean="0">
              <a:ea typeface="宋体" pitchFamily="2" charset="-122"/>
            </a:endParaRPr>
          </a:p>
          <a:p>
            <a:pPr>
              <a:lnSpc>
                <a:spcPct val="80000"/>
              </a:lnSpc>
            </a:pPr>
            <a:endParaRPr lang="en-US" altLang="zh-CN" sz="800" b="0" dirty="0" smtClean="0">
              <a:ea typeface="宋体" pitchFamily="2" charset="-122"/>
            </a:endParaRPr>
          </a:p>
        </p:txBody>
      </p:sp>
      <p:pic>
        <p:nvPicPr>
          <p:cNvPr id="18437" name="Picture 5"/>
          <p:cNvPicPr>
            <a:picLocks noChangeAspect="1" noChangeArrowheads="1"/>
          </p:cNvPicPr>
          <p:nvPr/>
        </p:nvPicPr>
        <p:blipFill>
          <a:blip r:embed="rId3" cstate="print"/>
          <a:srcRect/>
          <a:stretch>
            <a:fillRect/>
          </a:stretch>
        </p:blipFill>
        <p:spPr bwMode="auto">
          <a:xfrm>
            <a:off x="5988050" y="3779838"/>
            <a:ext cx="2300288" cy="164623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en-US" altLang="zh-CN" dirty="0">
                <a:effectLst>
                  <a:outerShdw blurRad="38100" dist="38100" dir="2700000" algn="tl">
                    <a:srgbClr val="000000">
                      <a:alpha val="43137"/>
                    </a:srgbClr>
                  </a:outerShdw>
                </a:effectLst>
                <a:ea typeface="宋体" pitchFamily="2" charset="-122"/>
              </a:rPr>
              <a:t>What is a strong manuscript?</a:t>
            </a:r>
          </a:p>
        </p:txBody>
      </p:sp>
      <p:sp>
        <p:nvSpPr>
          <p:cNvPr id="165891" name="Rectangle 3"/>
          <p:cNvSpPr>
            <a:spLocks noGrp="1" noChangeArrowheads="1"/>
          </p:cNvSpPr>
          <p:nvPr>
            <p:ph idx="1"/>
          </p:nvPr>
        </p:nvSpPr>
        <p:spPr/>
        <p:txBody>
          <a:bodyPr/>
          <a:lstStyle/>
          <a:p>
            <a:pPr>
              <a:lnSpc>
                <a:spcPct val="80000"/>
              </a:lnSpc>
            </a:pPr>
            <a:r>
              <a:rPr lang="en-US" altLang="zh-CN" sz="2800" dirty="0">
                <a:ea typeface="宋体" pitchFamily="2" charset="-122"/>
              </a:rPr>
              <a:t>Has a </a:t>
            </a:r>
            <a:r>
              <a:rPr lang="en-US" altLang="zh-CN" sz="2800" u="sng" dirty="0">
                <a:ea typeface="宋体" pitchFamily="2" charset="-122"/>
              </a:rPr>
              <a:t>novel</a:t>
            </a:r>
            <a:r>
              <a:rPr lang="en-US" altLang="zh-CN" sz="2800" dirty="0">
                <a:ea typeface="宋体" pitchFamily="2" charset="-122"/>
              </a:rPr>
              <a:t>, </a:t>
            </a:r>
            <a:r>
              <a:rPr lang="en-US" altLang="zh-CN" sz="2800" u="sng" dirty="0">
                <a:ea typeface="宋体" pitchFamily="2" charset="-122"/>
              </a:rPr>
              <a:t>clear</a:t>
            </a:r>
            <a:r>
              <a:rPr lang="en-US" altLang="zh-CN" sz="2800" dirty="0">
                <a:ea typeface="宋体" pitchFamily="2" charset="-122"/>
              </a:rPr>
              <a:t>, </a:t>
            </a:r>
            <a:r>
              <a:rPr lang="en-US" altLang="zh-CN" sz="2800" u="sng" dirty="0">
                <a:ea typeface="宋体" pitchFamily="2" charset="-122"/>
              </a:rPr>
              <a:t>useful</a:t>
            </a:r>
            <a:r>
              <a:rPr lang="en-US" altLang="zh-CN" sz="2800" dirty="0">
                <a:ea typeface="宋体" pitchFamily="2" charset="-122"/>
              </a:rPr>
              <a:t>, and </a:t>
            </a:r>
            <a:r>
              <a:rPr lang="en-US" altLang="zh-CN" sz="2800" u="sng" dirty="0">
                <a:ea typeface="宋体" pitchFamily="2" charset="-122"/>
              </a:rPr>
              <a:t>exciting</a:t>
            </a:r>
            <a:r>
              <a:rPr lang="en-US" altLang="zh-CN" sz="2800" dirty="0">
                <a:ea typeface="宋体" pitchFamily="2" charset="-122"/>
              </a:rPr>
              <a:t> message</a:t>
            </a:r>
          </a:p>
          <a:p>
            <a:pPr>
              <a:lnSpc>
                <a:spcPct val="80000"/>
              </a:lnSpc>
            </a:pPr>
            <a:endParaRPr lang="en-US" altLang="zh-CN" sz="2800" dirty="0">
              <a:ea typeface="宋体" pitchFamily="2" charset="-122"/>
            </a:endParaRPr>
          </a:p>
          <a:p>
            <a:pPr>
              <a:lnSpc>
                <a:spcPct val="80000"/>
              </a:lnSpc>
            </a:pPr>
            <a:r>
              <a:rPr lang="en-US" altLang="zh-CN" sz="2800" dirty="0">
                <a:ea typeface="宋体" pitchFamily="2" charset="-122"/>
              </a:rPr>
              <a:t>Presented and constructed in a </a:t>
            </a:r>
            <a:r>
              <a:rPr lang="en-US" altLang="zh-CN" sz="2800" u="sng" dirty="0">
                <a:ea typeface="宋体" pitchFamily="2" charset="-122"/>
              </a:rPr>
              <a:t>logical</a:t>
            </a:r>
            <a:r>
              <a:rPr lang="en-US" altLang="zh-CN" sz="2800" dirty="0">
                <a:ea typeface="宋体" pitchFamily="2" charset="-122"/>
              </a:rPr>
              <a:t> manner</a:t>
            </a:r>
          </a:p>
          <a:p>
            <a:pPr>
              <a:lnSpc>
                <a:spcPct val="80000"/>
              </a:lnSpc>
            </a:pPr>
            <a:endParaRPr lang="en-US" altLang="zh-CN" sz="2800" dirty="0">
              <a:ea typeface="宋体" pitchFamily="2" charset="-122"/>
            </a:endParaRPr>
          </a:p>
          <a:p>
            <a:pPr>
              <a:lnSpc>
                <a:spcPct val="80000"/>
              </a:lnSpc>
            </a:pPr>
            <a:r>
              <a:rPr lang="en-US" altLang="zh-CN" sz="2800" dirty="0">
                <a:ea typeface="宋体" pitchFamily="2" charset="-122"/>
              </a:rPr>
              <a:t>Reviewers and editors can grasp the scientific significance </a:t>
            </a:r>
            <a:r>
              <a:rPr lang="en-US" altLang="zh-CN" sz="2800" u="sng" dirty="0">
                <a:ea typeface="宋体" pitchFamily="2" charset="-122"/>
              </a:rPr>
              <a:t>easily</a:t>
            </a:r>
            <a:endParaRPr lang="en-US" altLang="zh-CN" sz="2800" dirty="0">
              <a:ea typeface="宋体" pitchFamily="2" charset="-122"/>
            </a:endParaRPr>
          </a:p>
          <a:p>
            <a:pPr>
              <a:lnSpc>
                <a:spcPct val="80000"/>
              </a:lnSpc>
              <a:buFont typeface="Wingdings" pitchFamily="2" charset="2"/>
              <a:buNone/>
            </a:pPr>
            <a:endParaRPr lang="en-US" altLang="zh-CN" sz="2800" dirty="0">
              <a:ea typeface="宋体" pitchFamily="2" charset="-122"/>
            </a:endParaRPr>
          </a:p>
        </p:txBody>
      </p:sp>
      <p:sp>
        <p:nvSpPr>
          <p:cNvPr id="165892" name="Rectangle 4"/>
          <p:cNvSpPr>
            <a:spLocks noChangeArrowheads="1"/>
          </p:cNvSpPr>
          <p:nvPr/>
        </p:nvSpPr>
        <p:spPr bwMode="auto">
          <a:xfrm>
            <a:off x="757246" y="5527003"/>
            <a:ext cx="7273925" cy="954107"/>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r>
              <a:rPr lang="en-US" altLang="zh-CN" sz="2800" b="1" dirty="0">
                <a:solidFill>
                  <a:srgbClr val="32323D"/>
                </a:solidFill>
                <a:latin typeface="Calibri" pitchFamily="34" charset="0"/>
                <a:ea typeface="宋体" pitchFamily="2" charset="-122"/>
                <a:cs typeface="Calibri" pitchFamily="34" charset="0"/>
              </a:rPr>
              <a:t>Editors and reviewers are all busy scientists – </a:t>
            </a:r>
            <a:br>
              <a:rPr lang="en-US" altLang="zh-CN" sz="2800" b="1" dirty="0">
                <a:solidFill>
                  <a:srgbClr val="32323D"/>
                </a:solidFill>
                <a:latin typeface="Calibri" pitchFamily="34" charset="0"/>
                <a:ea typeface="宋体" pitchFamily="2" charset="-122"/>
                <a:cs typeface="Calibri" pitchFamily="34" charset="0"/>
              </a:rPr>
            </a:br>
            <a:r>
              <a:rPr lang="en-US" altLang="zh-CN" sz="2800" b="1" dirty="0">
                <a:solidFill>
                  <a:srgbClr val="32323D"/>
                </a:solidFill>
                <a:latin typeface="Calibri" pitchFamily="34" charset="0"/>
                <a:ea typeface="宋体" pitchFamily="2" charset="-122"/>
                <a:cs typeface="Calibri" pitchFamily="34" charset="0"/>
              </a:rPr>
              <a:t>make things easy to save their time</a:t>
            </a:r>
            <a:endParaRPr lang="en-US" sz="2800" b="1" dirty="0">
              <a:solidFill>
                <a:srgbClr val="32323D"/>
              </a:solidFill>
              <a:latin typeface="Calibri" pitchFamily="34" charset="0"/>
              <a:cs typeface="Calibri" pitchFamily="34" charset="0"/>
            </a:endParaRPr>
          </a:p>
        </p:txBody>
      </p:sp>
      <p:sp>
        <p:nvSpPr>
          <p:cNvPr id="165895" name="AutoShape 7"/>
          <p:cNvSpPr>
            <a:spLocks noChangeArrowheads="1"/>
          </p:cNvSpPr>
          <p:nvPr/>
        </p:nvSpPr>
        <p:spPr bwMode="auto">
          <a:xfrm>
            <a:off x="971600" y="4656406"/>
            <a:ext cx="7188200" cy="731520"/>
          </a:xfrm>
          <a:prstGeom prst="flowChartMerge">
            <a:avLst/>
          </a:prstGeom>
          <a:noFill/>
          <a:ln w="28575" algn="ctr">
            <a:solidFill>
              <a:srgbClr val="FF9900"/>
            </a:solidFill>
            <a:miter lim="800000"/>
            <a:headEnd/>
            <a:tailEnd/>
          </a:ln>
          <a:effectLst/>
        </p:spPr>
        <p:txBody>
          <a:bodyPr wrap="none" anchor="ctr"/>
          <a:lstStyle/>
          <a:p>
            <a:endParaRPr lang="en-GB"/>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anim calcmode="lin" valueType="num">
                                      <p:cBhvr>
                                        <p:cTn id="7" dur="500" fill="hold"/>
                                        <p:tgtEl>
                                          <p:spTgt spid="16589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589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658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65891">
                                            <p:txEl>
                                              <p:pRg st="2" end="2"/>
                                            </p:txEl>
                                          </p:spTgt>
                                        </p:tgtEl>
                                        <p:attrNameLst>
                                          <p:attrName>style.visibility</p:attrName>
                                        </p:attrNameLst>
                                      </p:cBhvr>
                                      <p:to>
                                        <p:strVal val="visible"/>
                                      </p:to>
                                    </p:set>
                                    <p:anim calcmode="lin" valueType="num">
                                      <p:cBhvr>
                                        <p:cTn id="14" dur="500" fill="hold"/>
                                        <p:tgtEl>
                                          <p:spTgt spid="165891">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165891">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165891">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65891">
                                            <p:txEl>
                                              <p:pRg st="4" end="4"/>
                                            </p:txEl>
                                          </p:spTgt>
                                        </p:tgtEl>
                                        <p:attrNameLst>
                                          <p:attrName>style.visibility</p:attrName>
                                        </p:attrNameLst>
                                      </p:cBhvr>
                                      <p:to>
                                        <p:strVal val="visible"/>
                                      </p:to>
                                    </p:set>
                                    <p:anim calcmode="lin" valueType="num">
                                      <p:cBhvr>
                                        <p:cTn id="21" dur="500" fill="hold"/>
                                        <p:tgtEl>
                                          <p:spTgt spid="165891">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165891">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16589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65895"/>
                                        </p:tgtEl>
                                        <p:attrNameLst>
                                          <p:attrName>style.visibility</p:attrName>
                                        </p:attrNameLst>
                                      </p:cBhvr>
                                      <p:to>
                                        <p:strVal val="visible"/>
                                      </p:to>
                                    </p:set>
                                    <p:anim calcmode="lin" valueType="num">
                                      <p:cBhvr>
                                        <p:cTn id="28" dur="500" fill="hold"/>
                                        <p:tgtEl>
                                          <p:spTgt spid="165895"/>
                                        </p:tgtEl>
                                        <p:attrNameLst>
                                          <p:attrName>ppt_w</p:attrName>
                                        </p:attrNameLst>
                                      </p:cBhvr>
                                      <p:tavLst>
                                        <p:tav tm="0">
                                          <p:val>
                                            <p:fltVal val="0"/>
                                          </p:val>
                                        </p:tav>
                                        <p:tav tm="100000">
                                          <p:val>
                                            <p:strVal val="#ppt_w"/>
                                          </p:val>
                                        </p:tav>
                                      </p:tavLst>
                                    </p:anim>
                                    <p:anim calcmode="lin" valueType="num">
                                      <p:cBhvr>
                                        <p:cTn id="29" dur="500" fill="hold"/>
                                        <p:tgtEl>
                                          <p:spTgt spid="165895"/>
                                        </p:tgtEl>
                                        <p:attrNameLst>
                                          <p:attrName>ppt_h</p:attrName>
                                        </p:attrNameLst>
                                      </p:cBhvr>
                                      <p:tavLst>
                                        <p:tav tm="0">
                                          <p:val>
                                            <p:fltVal val="0"/>
                                          </p:val>
                                        </p:tav>
                                        <p:tav tm="100000">
                                          <p:val>
                                            <p:strVal val="#ppt_h"/>
                                          </p:val>
                                        </p:tav>
                                      </p:tavLst>
                                    </p:anim>
                                  </p:childTnLst>
                                </p:cTn>
                              </p:par>
                              <p:par>
                                <p:cTn id="30" presetID="53" presetClass="entr" presetSubtype="0" fill="hold" grpId="0" nodeType="withEffect">
                                  <p:stCondLst>
                                    <p:cond delay="0"/>
                                  </p:stCondLst>
                                  <p:childTnLst>
                                    <p:set>
                                      <p:cBhvr>
                                        <p:cTn id="31" dur="1" fill="hold">
                                          <p:stCondLst>
                                            <p:cond delay="0"/>
                                          </p:stCondLst>
                                        </p:cTn>
                                        <p:tgtEl>
                                          <p:spTgt spid="165892"/>
                                        </p:tgtEl>
                                        <p:attrNameLst>
                                          <p:attrName>style.visibility</p:attrName>
                                        </p:attrNameLst>
                                      </p:cBhvr>
                                      <p:to>
                                        <p:strVal val="visible"/>
                                      </p:to>
                                    </p:set>
                                    <p:anim calcmode="lin" valueType="num">
                                      <p:cBhvr>
                                        <p:cTn id="32" dur="500" fill="hold"/>
                                        <p:tgtEl>
                                          <p:spTgt spid="165892"/>
                                        </p:tgtEl>
                                        <p:attrNameLst>
                                          <p:attrName>ppt_w</p:attrName>
                                        </p:attrNameLst>
                                      </p:cBhvr>
                                      <p:tavLst>
                                        <p:tav tm="0">
                                          <p:val>
                                            <p:fltVal val="0"/>
                                          </p:val>
                                        </p:tav>
                                        <p:tav tm="100000">
                                          <p:val>
                                            <p:strVal val="#ppt_w"/>
                                          </p:val>
                                        </p:tav>
                                      </p:tavLst>
                                    </p:anim>
                                    <p:anim calcmode="lin" valueType="num">
                                      <p:cBhvr>
                                        <p:cTn id="33" dur="500" fill="hold"/>
                                        <p:tgtEl>
                                          <p:spTgt spid="165892"/>
                                        </p:tgtEl>
                                        <p:attrNameLst>
                                          <p:attrName>ppt_h</p:attrName>
                                        </p:attrNameLst>
                                      </p:cBhvr>
                                      <p:tavLst>
                                        <p:tav tm="0">
                                          <p:val>
                                            <p:fltVal val="0"/>
                                          </p:val>
                                        </p:tav>
                                        <p:tav tm="100000">
                                          <p:val>
                                            <p:strVal val="#ppt_h"/>
                                          </p:val>
                                        </p:tav>
                                      </p:tavLst>
                                    </p:anim>
                                    <p:animEffect transition="in" filter="fade">
                                      <p:cBhvr>
                                        <p:cTn id="34" dur="500"/>
                                        <p:tgtEl>
                                          <p:spTgt spid="165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build="p"/>
      <p:bldP spid="165892" grpId="0" animBg="1"/>
      <p:bldP spid="16589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ctrTitle"/>
          </p:nvPr>
        </p:nvSpPr>
        <p:spPr>
          <a:xfrm>
            <a:off x="685800" y="1273175"/>
            <a:ext cx="7772400" cy="990600"/>
          </a:xfrm>
        </p:spPr>
        <p:txBody>
          <a:bodyPr/>
          <a:lstStyle/>
          <a:p>
            <a:r>
              <a:rPr lang="en-US" sz="3600" dirty="0" smtClean="0">
                <a:solidFill>
                  <a:srgbClr val="FFFFFF"/>
                </a:solidFill>
                <a:effectLst>
                  <a:outerShdw blurRad="38100" dist="38100" dir="2700000" algn="tl">
                    <a:srgbClr val="000000">
                      <a:alpha val="43137"/>
                    </a:srgbClr>
                  </a:outerShdw>
                </a:effectLst>
              </a:rPr>
              <a:t>How To Get Your Article Published</a:t>
            </a:r>
            <a:endParaRPr lang="en-GB" sz="3600" dirty="0" smtClean="0">
              <a:effectLst>
                <a:outerShdw blurRad="38100" dist="38100" dir="2700000" algn="tl">
                  <a:srgbClr val="000000">
                    <a:alpha val="43137"/>
                  </a:srgbClr>
                </a:outerShdw>
              </a:effectLst>
            </a:endParaRPr>
          </a:p>
        </p:txBody>
      </p:sp>
      <p:sp>
        <p:nvSpPr>
          <p:cNvPr id="13315" name="Subtitle 6"/>
          <p:cNvSpPr>
            <a:spLocks noGrp="1"/>
          </p:cNvSpPr>
          <p:nvPr>
            <p:ph type="subTitle" idx="1"/>
          </p:nvPr>
        </p:nvSpPr>
        <p:spPr>
          <a:xfrm>
            <a:off x="1012825" y="2139950"/>
            <a:ext cx="7118350" cy="685800"/>
          </a:xfrm>
        </p:spPr>
        <p:txBody>
          <a:bodyPr/>
          <a:lstStyle/>
          <a:p>
            <a:r>
              <a:rPr lang="en-US" i="1" dirty="0" smtClean="0">
                <a:effectLst>
                  <a:outerShdw blurRad="38100" dist="38100" dir="2700000" algn="tl">
                    <a:srgbClr val="000000">
                      <a:alpha val="43137"/>
                    </a:srgbClr>
                  </a:outerShdw>
                </a:effectLst>
              </a:rPr>
              <a:t>Before you start</a:t>
            </a: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211309" y="1355506"/>
            <a:ext cx="7905749" cy="5157787"/>
          </a:xfrm>
        </p:spPr>
        <p:txBody>
          <a:bodyPr/>
          <a:lstStyle/>
          <a:p>
            <a:pPr>
              <a:lnSpc>
                <a:spcPct val="80000"/>
              </a:lnSpc>
              <a:buFont typeface="Wingdings" pitchFamily="2" charset="2"/>
              <a:buNone/>
            </a:pPr>
            <a:r>
              <a:rPr lang="en-US" altLang="zh-CN" sz="2800" b="0" dirty="0" smtClean="0">
                <a:solidFill>
                  <a:schemeClr val="tx1"/>
                </a:solidFill>
                <a:ea typeface="宋体" pitchFamily="2" charset="-122"/>
              </a:rPr>
              <a:t>Too many researchers have abandoned all the value of libraries when they stopped going there physically!</a:t>
            </a:r>
          </a:p>
          <a:p>
            <a:pPr>
              <a:lnSpc>
                <a:spcPct val="80000"/>
              </a:lnSpc>
              <a:buFont typeface="Wingdings" pitchFamily="2" charset="2"/>
              <a:buNone/>
            </a:pPr>
            <a:endParaRPr lang="en-US" altLang="zh-CN" sz="2800" b="0" dirty="0" smtClean="0">
              <a:solidFill>
                <a:schemeClr val="tx1"/>
              </a:solidFill>
              <a:ea typeface="宋体" pitchFamily="2" charset="-122"/>
            </a:endParaRPr>
          </a:p>
          <a:p>
            <a:pPr>
              <a:lnSpc>
                <a:spcPct val="80000"/>
              </a:lnSpc>
              <a:buFont typeface="Wingdings" pitchFamily="2" charset="2"/>
              <a:buNone/>
            </a:pPr>
            <a:r>
              <a:rPr lang="en-US" altLang="zh-CN" sz="2800" b="0" dirty="0" smtClean="0">
                <a:solidFill>
                  <a:schemeClr val="tx1"/>
                </a:solidFill>
                <a:ea typeface="宋体" pitchFamily="2" charset="-122"/>
              </a:rPr>
              <a:t>There is more than</a:t>
            </a:r>
          </a:p>
          <a:p>
            <a:pPr>
              <a:lnSpc>
                <a:spcPct val="80000"/>
              </a:lnSpc>
              <a:buFont typeface="Wingdings" pitchFamily="2" charset="2"/>
              <a:buNone/>
            </a:pPr>
            <a:endParaRPr lang="en-US" altLang="zh-CN" sz="2800" b="0" dirty="0" smtClean="0">
              <a:solidFill>
                <a:schemeClr val="tx1"/>
              </a:solidFill>
              <a:ea typeface="宋体" pitchFamily="2" charset="-122"/>
            </a:endParaRPr>
          </a:p>
          <a:p>
            <a:pPr>
              <a:lnSpc>
                <a:spcPct val="80000"/>
              </a:lnSpc>
              <a:buFont typeface="Wingdings" pitchFamily="2" charset="2"/>
              <a:buNone/>
            </a:pPr>
            <a:r>
              <a:rPr lang="en-US" altLang="zh-CN" sz="2800" b="0" dirty="0" smtClean="0">
                <a:solidFill>
                  <a:schemeClr val="tx1"/>
                </a:solidFill>
                <a:ea typeface="宋体" pitchFamily="2" charset="-122"/>
              </a:rPr>
              <a:t>Learn what online resources are available at your institute, and learn to search in a clever way. </a:t>
            </a:r>
          </a:p>
          <a:p>
            <a:pPr>
              <a:lnSpc>
                <a:spcPct val="80000"/>
              </a:lnSpc>
              <a:buFont typeface="Wingdings" pitchFamily="2" charset="2"/>
              <a:buNone/>
            </a:pPr>
            <a:endParaRPr lang="en-US" altLang="zh-CN" sz="2800" b="0" dirty="0" smtClean="0">
              <a:solidFill>
                <a:schemeClr val="tx1"/>
              </a:solidFill>
              <a:ea typeface="宋体" pitchFamily="2" charset="-122"/>
            </a:endParaRPr>
          </a:p>
          <a:p>
            <a:pPr>
              <a:buNone/>
            </a:pPr>
            <a:r>
              <a:rPr lang="en-GB" sz="2400" i="1" dirty="0" err="1" smtClean="0">
                <a:solidFill>
                  <a:schemeClr val="tx1"/>
                </a:solidFill>
              </a:rPr>
              <a:t>Haglund</a:t>
            </a:r>
            <a:r>
              <a:rPr lang="en-GB" sz="2400" i="1" dirty="0" smtClean="0">
                <a:solidFill>
                  <a:schemeClr val="tx1"/>
                </a:solidFill>
              </a:rPr>
              <a:t> &amp; Olson, 2008:</a:t>
            </a:r>
          </a:p>
          <a:p>
            <a:pPr>
              <a:buNone/>
            </a:pPr>
            <a:r>
              <a:rPr lang="en-GB" sz="2400" i="1" dirty="0" smtClean="0">
                <a:solidFill>
                  <a:schemeClr val="tx1"/>
                </a:solidFill>
              </a:rPr>
              <a:t> “…researchers have difficulties in identifying correct search terms. Searches are often unsuccessful.”</a:t>
            </a:r>
            <a:endParaRPr lang="en-US" altLang="zh-CN" sz="2400" b="0" i="1" dirty="0" smtClean="0">
              <a:solidFill>
                <a:schemeClr val="tx1"/>
              </a:solidFill>
              <a:ea typeface="宋体" pitchFamily="2" charset="-122"/>
            </a:endParaRPr>
          </a:p>
          <a:p>
            <a:pPr>
              <a:lnSpc>
                <a:spcPct val="80000"/>
              </a:lnSpc>
              <a:buFont typeface="Wingdings" pitchFamily="2" charset="2"/>
              <a:buNone/>
            </a:pPr>
            <a:endParaRPr lang="en-US" altLang="zh-CN" sz="2700" b="0" dirty="0" smtClean="0">
              <a:solidFill>
                <a:srgbClr val="FF0000"/>
              </a:solidFill>
              <a:ea typeface="宋体" pitchFamily="2" charset="-122"/>
            </a:endParaRPr>
          </a:p>
          <a:p>
            <a:pPr lvl="1">
              <a:lnSpc>
                <a:spcPct val="80000"/>
              </a:lnSpc>
              <a:buNone/>
            </a:pPr>
            <a:r>
              <a:rPr lang="en-US" altLang="zh-CN" sz="2800" b="0" dirty="0" smtClean="0">
                <a:ea typeface="宋体" pitchFamily="2" charset="-122"/>
              </a:rPr>
              <a:t/>
            </a:r>
            <a:br>
              <a:rPr lang="en-US" altLang="zh-CN" sz="2800" b="0" dirty="0" smtClean="0">
                <a:ea typeface="宋体" pitchFamily="2" charset="-122"/>
              </a:rPr>
            </a:br>
            <a:endParaRPr lang="en-US" altLang="zh-CN" sz="2800" b="0" dirty="0" smtClean="0">
              <a:ea typeface="宋体" pitchFamily="2" charset="-122"/>
            </a:endParaRPr>
          </a:p>
          <a:p>
            <a:pPr>
              <a:lnSpc>
                <a:spcPct val="80000"/>
              </a:lnSpc>
              <a:buFont typeface="Wingdings" pitchFamily="2" charset="2"/>
              <a:buNone/>
            </a:pPr>
            <a:endParaRPr lang="en-US" altLang="zh-CN" sz="2800" b="0" dirty="0" smtClean="0">
              <a:ea typeface="宋体" pitchFamily="2" charset="-122"/>
            </a:endParaRPr>
          </a:p>
        </p:txBody>
      </p:sp>
      <p:sp>
        <p:nvSpPr>
          <p:cNvPr id="14340" name="Rectangle 2"/>
          <p:cNvSpPr>
            <a:spLocks noGrp="1" noChangeArrowheads="1"/>
          </p:cNvSpPr>
          <p:nvPr>
            <p:ph type="title"/>
          </p:nvPr>
        </p:nvSpPr>
        <p:spPr/>
        <p:txBody>
          <a:bodyPr/>
          <a:lstStyle/>
          <a:p>
            <a:r>
              <a:rPr lang="en-US" altLang="zh-CN" dirty="0" smtClean="0">
                <a:effectLst>
                  <a:outerShdw blurRad="38100" dist="38100" dir="2700000" algn="tl">
                    <a:srgbClr val="000000">
                      <a:alpha val="43137"/>
                    </a:srgbClr>
                  </a:outerShdw>
                </a:effectLst>
                <a:ea typeface="宋体" pitchFamily="2" charset="-122"/>
              </a:rPr>
              <a:t>Refine your search strategies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2930" y="2730574"/>
            <a:ext cx="2434081" cy="928044"/>
          </a:xfrm>
          <a:prstGeom prst="rect">
            <a:avLst/>
          </a:prstGeom>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a:defRPr/>
            </a:pPr>
            <a:r>
              <a:rPr lang="en-GB" dirty="0" smtClean="0">
                <a:effectLst>
                  <a:outerShdw blurRad="38100" dist="38100" dir="2700000" algn="tl">
                    <a:srgbClr val="000000">
                      <a:alpha val="43137"/>
                    </a:srgbClr>
                  </a:outerShdw>
                </a:effectLst>
              </a:rPr>
              <a:t>Use the advanced search options</a:t>
            </a:r>
          </a:p>
        </p:txBody>
      </p:sp>
      <p:sp>
        <p:nvSpPr>
          <p:cNvPr id="3" name="Content Placeholder 2"/>
          <p:cNvSpPr>
            <a:spLocks noGrp="1"/>
          </p:cNvSpPr>
          <p:nvPr>
            <p:ph idx="1"/>
          </p:nvPr>
        </p:nvSpPr>
        <p:spPr>
          <a:xfrm>
            <a:off x="839788" y="1195388"/>
            <a:ext cx="4236268" cy="4394200"/>
          </a:xfrm>
        </p:spPr>
        <p:txBody>
          <a:bodyPr/>
          <a:lstStyle/>
          <a:p>
            <a:r>
              <a:rPr lang="en-GB" sz="2400" dirty="0" smtClean="0"/>
              <a:t>Within Google and Google Scholar use the advanced searches and check out the Search Tips.</a:t>
            </a:r>
          </a:p>
          <a:p>
            <a:endParaRPr lang="en-GB" sz="2400" dirty="0" smtClean="0"/>
          </a:p>
          <a:p>
            <a:r>
              <a:rPr lang="en-GB" sz="2400" dirty="0" smtClean="0"/>
              <a:t>In ScienceDirect, Scopus, </a:t>
            </a:r>
            <a:r>
              <a:rPr lang="en-GB" sz="2400" dirty="0" err="1" smtClean="0"/>
              <a:t>WoS/WoK</a:t>
            </a:r>
            <a:r>
              <a:rPr lang="en-GB" sz="2400" dirty="0" smtClean="0"/>
              <a:t> and other databases use proximity operators:</a:t>
            </a:r>
          </a:p>
          <a:p>
            <a:pPr lvl="1"/>
            <a:r>
              <a:rPr lang="en-GB" sz="2000" dirty="0" err="1" smtClean="0"/>
              <a:t>w/n</a:t>
            </a:r>
            <a:endParaRPr lang="en-GB" sz="2000" dirty="0" smtClean="0"/>
          </a:p>
          <a:p>
            <a:pPr lvl="1"/>
            <a:r>
              <a:rPr lang="en-GB" sz="2000" dirty="0" smtClean="0"/>
              <a:t>pre/</a:t>
            </a:r>
            <a:r>
              <a:rPr lang="en-GB" sz="2000" dirty="0" err="1" smtClean="0"/>
              <a:t>n</a:t>
            </a:r>
            <a:endParaRPr lang="en-GB" sz="2000" b="1" dirty="0" smtClean="0"/>
          </a:p>
          <a:p>
            <a:pPr lvl="1"/>
            <a:endParaRPr lang="en-GB" sz="2000" dirty="0" smtClean="0"/>
          </a:p>
          <a:p>
            <a:pPr lvl="1">
              <a:buFont typeface="Wingdings" pitchFamily="2" charset="2"/>
              <a:buNone/>
            </a:pPr>
            <a:r>
              <a:rPr lang="en-GB" sz="2000" dirty="0" smtClean="0"/>
              <a:t>E.g. wind w/3 energy</a:t>
            </a:r>
          </a:p>
        </p:txBody>
      </p:sp>
      <p:pic>
        <p:nvPicPr>
          <p:cNvPr id="159746" name="Picture 2"/>
          <p:cNvPicPr>
            <a:picLocks noChangeAspect="1" noChangeArrowheads="1"/>
          </p:cNvPicPr>
          <p:nvPr/>
        </p:nvPicPr>
        <p:blipFill>
          <a:blip r:embed="rId2" cstate="print"/>
          <a:srcRect/>
          <a:stretch>
            <a:fillRect/>
          </a:stretch>
        </p:blipFill>
        <p:spPr bwMode="auto">
          <a:xfrm>
            <a:off x="5016574" y="1140718"/>
            <a:ext cx="3914775" cy="3008312"/>
          </a:xfrm>
          <a:prstGeom prst="rect">
            <a:avLst/>
          </a:prstGeom>
          <a:ln>
            <a:noFill/>
          </a:ln>
          <a:effectLst>
            <a:outerShdw blurRad="292100" dist="139700" dir="2700000" algn="tl" rotWithShape="0">
              <a:srgbClr val="333333">
                <a:alpha val="65000"/>
              </a:srgbClr>
            </a:outerShdw>
          </a:effectLst>
        </p:spPr>
      </p:pic>
      <p:sp>
        <p:nvSpPr>
          <p:cNvPr id="6" name="Rounded Rectangle 5"/>
          <p:cNvSpPr>
            <a:spLocks noChangeArrowheads="1"/>
          </p:cNvSpPr>
          <p:nvPr/>
        </p:nvSpPr>
        <p:spPr bwMode="auto">
          <a:xfrm>
            <a:off x="7365015" y="1172617"/>
            <a:ext cx="809625" cy="159990"/>
          </a:xfrm>
          <a:prstGeom prst="roundRect">
            <a:avLst>
              <a:gd name="adj" fmla="val 16667"/>
            </a:avLst>
          </a:prstGeom>
          <a:noFill/>
          <a:ln w="38100" algn="ctr">
            <a:solidFill>
              <a:srgbClr val="FF0000"/>
            </a:solidFill>
            <a:round/>
            <a:headEnd/>
            <a:tailEnd/>
          </a:ln>
        </p:spPr>
        <p:txBody>
          <a:bodyPr/>
          <a:lstStyle/>
          <a:p>
            <a:pPr algn="ctr"/>
            <a:endParaRPr lang="en-US"/>
          </a:p>
        </p:txBody>
      </p:sp>
      <p:grpSp>
        <p:nvGrpSpPr>
          <p:cNvPr id="2" name="Group 16"/>
          <p:cNvGrpSpPr>
            <a:grpSpLocks/>
          </p:cNvGrpSpPr>
          <p:nvPr/>
        </p:nvGrpSpPr>
        <p:grpSpPr bwMode="auto">
          <a:xfrm>
            <a:off x="2508548" y="4743973"/>
            <a:ext cx="3338315" cy="819150"/>
            <a:chOff x="2194066" y="3745168"/>
            <a:chExt cx="3338316" cy="819150"/>
          </a:xfrm>
        </p:grpSpPr>
        <p:sp>
          <p:nvSpPr>
            <p:cNvPr id="8" name="Content Placeholder 2"/>
            <p:cNvSpPr txBox="1">
              <a:spLocks/>
            </p:cNvSpPr>
            <p:nvPr/>
          </p:nvSpPr>
          <p:spPr bwMode="auto">
            <a:xfrm>
              <a:off x="2770131" y="3745168"/>
              <a:ext cx="2762251" cy="819150"/>
            </a:xfrm>
            <a:prstGeom prst="rect">
              <a:avLst/>
            </a:prstGeom>
            <a:noFill/>
            <a:ln w="9525">
              <a:noFill/>
              <a:miter lim="800000"/>
              <a:headEnd/>
              <a:tailEnd/>
            </a:ln>
          </p:spPr>
          <p:txBody>
            <a:bodyPr/>
            <a:lstStyle/>
            <a:p>
              <a:pPr marL="342900" indent="-342900" eaLnBrk="0" hangingPunct="0">
                <a:spcBef>
                  <a:spcPct val="20000"/>
                </a:spcBef>
                <a:buClr>
                  <a:srgbClr val="000066"/>
                </a:buClr>
                <a:buSzPct val="70000"/>
                <a:defRPr/>
              </a:pPr>
              <a:r>
                <a:rPr lang="en-GB" sz="1600" b="0" kern="0" dirty="0">
                  <a:solidFill>
                    <a:srgbClr val="32323D"/>
                  </a:solidFill>
                  <a:latin typeface="Calibri" pitchFamily="34" charset="0"/>
                </a:rPr>
                <a:t>Within - (non order specific)</a:t>
              </a:r>
            </a:p>
            <a:p>
              <a:pPr marL="342900" indent="-342900" eaLnBrk="0" hangingPunct="0">
                <a:spcBef>
                  <a:spcPct val="20000"/>
                </a:spcBef>
                <a:buClr>
                  <a:srgbClr val="000066"/>
                </a:buClr>
                <a:buSzPct val="70000"/>
                <a:defRPr/>
              </a:pPr>
              <a:r>
                <a:rPr lang="en-GB" sz="1600" b="0" kern="0" dirty="0">
                  <a:solidFill>
                    <a:srgbClr val="32323D"/>
                  </a:solidFill>
                  <a:latin typeface="Calibri" pitchFamily="34" charset="0"/>
                </a:rPr>
                <a:t>Precedes - (order specific)</a:t>
              </a:r>
            </a:p>
          </p:txBody>
        </p:sp>
        <p:cxnSp>
          <p:nvCxnSpPr>
            <p:cNvPr id="10" name="Straight Arrow Connector 9"/>
            <p:cNvCxnSpPr/>
            <p:nvPr/>
          </p:nvCxnSpPr>
          <p:spPr bwMode="auto">
            <a:xfrm flipH="1">
              <a:off x="2194066" y="3931388"/>
              <a:ext cx="603739" cy="0"/>
            </a:xfrm>
            <a:prstGeom prst="straightConnector1">
              <a:avLst/>
            </a:prstGeom>
            <a:ln>
              <a:solidFill>
                <a:srgbClr val="FF000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6" name="Straight Arrow Connector 15"/>
            <p:cNvCxnSpPr/>
            <p:nvPr/>
          </p:nvCxnSpPr>
          <p:spPr bwMode="auto">
            <a:xfrm flipH="1">
              <a:off x="2194066" y="4251134"/>
              <a:ext cx="603739" cy="0"/>
            </a:xfrm>
            <a:prstGeom prst="straightConnector1">
              <a:avLst/>
            </a:prstGeom>
            <a:ln>
              <a:solidFill>
                <a:srgbClr val="FF000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59746"/>
                                        </p:tgtEl>
                                        <p:attrNameLst>
                                          <p:attrName>style.visibility</p:attrName>
                                        </p:attrNameLst>
                                      </p:cBhvr>
                                      <p:to>
                                        <p:strVal val="visible"/>
                                      </p:to>
                                    </p:set>
                                    <p:animEffect transition="in" filter="wipe(down)">
                                      <p:cBhvr>
                                        <p:cTn id="11" dur="500"/>
                                        <p:tgtEl>
                                          <p:spTgt spid="15974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left)">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a:defRPr/>
            </a:pPr>
            <a:r>
              <a:rPr lang="en-US" dirty="0" smtClean="0">
                <a:effectLst>
                  <a:outerShdw blurRad="38100" dist="38100" dir="2700000" algn="tl">
                    <a:srgbClr val="000000">
                      <a:alpha val="43137"/>
                    </a:srgbClr>
                  </a:outerShdw>
                </a:effectLst>
              </a:rPr>
              <a:t>Practical advice</a:t>
            </a:r>
          </a:p>
        </p:txBody>
      </p:sp>
      <p:sp>
        <p:nvSpPr>
          <p:cNvPr id="21507" name="Content Placeholder 2"/>
          <p:cNvSpPr>
            <a:spLocks noGrp="1"/>
          </p:cNvSpPr>
          <p:nvPr>
            <p:ph idx="1"/>
          </p:nvPr>
        </p:nvSpPr>
        <p:spPr>
          <a:xfrm>
            <a:off x="1042988" y="1181685"/>
            <a:ext cx="7410450" cy="4523789"/>
          </a:xfrm>
        </p:spPr>
        <p:txBody>
          <a:bodyPr>
            <a:normAutofit fontScale="92500" lnSpcReduction="20000"/>
          </a:bodyPr>
          <a:lstStyle/>
          <a:p>
            <a:pPr>
              <a:buClr>
                <a:srgbClr val="FF9900"/>
              </a:buClr>
            </a:pPr>
            <a:r>
              <a:rPr lang="en-GB" sz="2000" dirty="0" smtClean="0"/>
              <a:t>Find out what’s Hot</a:t>
            </a:r>
          </a:p>
          <a:p>
            <a:pPr lvl="1">
              <a:buClr>
                <a:srgbClr val="FF9900"/>
              </a:buClr>
            </a:pPr>
            <a:r>
              <a:rPr lang="en-GB" sz="1600" dirty="0" smtClean="0">
                <a:hlinkClick r:id="rId2"/>
              </a:rPr>
              <a:t>http://info.scopus.com/topcited/</a:t>
            </a:r>
            <a:endParaRPr lang="en-GB" sz="1600" dirty="0" smtClean="0"/>
          </a:p>
          <a:p>
            <a:pPr lvl="1">
              <a:buClr>
                <a:srgbClr val="FF9900"/>
              </a:buClr>
            </a:pPr>
            <a:r>
              <a:rPr lang="en-GB" sz="1600" dirty="0" smtClean="0">
                <a:hlinkClick r:id="rId3"/>
              </a:rPr>
              <a:t>http://top25.sciencedirect.com/</a:t>
            </a:r>
            <a:endParaRPr lang="en-GB" sz="1600" dirty="0" smtClean="0"/>
          </a:p>
          <a:p>
            <a:pPr lvl="1">
              <a:buClr>
                <a:srgbClr val="FF9900"/>
              </a:buClr>
            </a:pPr>
            <a:r>
              <a:rPr lang="en-GB" sz="1600" dirty="0" smtClean="0">
                <a:hlinkClick r:id="rId4"/>
              </a:rPr>
              <a:t>http://www.scitopics.com/</a:t>
            </a:r>
            <a:r>
              <a:rPr lang="en-GB" sz="1600" dirty="0" smtClean="0"/>
              <a:t>   </a:t>
            </a:r>
          </a:p>
          <a:p>
            <a:pPr>
              <a:buClr>
                <a:srgbClr val="FF9900"/>
              </a:buClr>
            </a:pPr>
            <a:r>
              <a:rPr lang="en-GB" sz="2000" dirty="0" smtClean="0"/>
              <a:t>Find the trends of the subject area</a:t>
            </a:r>
            <a:r>
              <a:rPr lang="en-GB" sz="2400" dirty="0" smtClean="0"/>
              <a:t> 	</a:t>
            </a:r>
          </a:p>
          <a:p>
            <a:pPr lvl="1">
              <a:buClr>
                <a:srgbClr val="FF9900"/>
              </a:buClr>
            </a:pPr>
            <a:r>
              <a:rPr lang="en-GB" sz="1600" dirty="0" smtClean="0"/>
              <a:t>Search tips (including alerts)</a:t>
            </a:r>
          </a:p>
          <a:p>
            <a:pPr lvl="1">
              <a:buClr>
                <a:srgbClr val="FF9900"/>
              </a:buClr>
            </a:pPr>
            <a:r>
              <a:rPr lang="en-GB" sz="1600" dirty="0" smtClean="0"/>
              <a:t>Journals, authors, publications per year (Scopus)</a:t>
            </a:r>
          </a:p>
          <a:p>
            <a:pPr>
              <a:buClr>
                <a:srgbClr val="FF9900"/>
              </a:buClr>
            </a:pPr>
            <a:r>
              <a:rPr lang="en-GB" sz="2000" dirty="0" smtClean="0"/>
              <a:t>Evaluate which journal is right for your article</a:t>
            </a:r>
          </a:p>
          <a:p>
            <a:pPr lvl="1">
              <a:buClr>
                <a:srgbClr val="FF9900"/>
              </a:buClr>
            </a:pPr>
            <a:r>
              <a:rPr lang="en-GB" sz="1600" dirty="0" smtClean="0"/>
              <a:t>Impact Factor</a:t>
            </a:r>
          </a:p>
          <a:p>
            <a:pPr lvl="1">
              <a:buClr>
                <a:srgbClr val="FF9900"/>
              </a:buClr>
            </a:pPr>
            <a:r>
              <a:rPr lang="en-GB" sz="1600" dirty="0" smtClean="0"/>
              <a:t>Subject Specific Impact Factor (</a:t>
            </a:r>
            <a:r>
              <a:rPr lang="en-GB" sz="1600" u="sng" dirty="0" smtClean="0">
                <a:solidFill>
                  <a:srgbClr val="0070C0"/>
                </a:solidFill>
              </a:rPr>
              <a:t>http://tinyurl.com/scopusimpact)</a:t>
            </a:r>
            <a:endParaRPr lang="en-GB" sz="1600" dirty="0" smtClean="0"/>
          </a:p>
          <a:p>
            <a:pPr lvl="1">
              <a:buClr>
                <a:srgbClr val="FF9900"/>
              </a:buClr>
            </a:pPr>
            <a:r>
              <a:rPr lang="en-GB" sz="1600" dirty="0" err="1" smtClean="0"/>
              <a:t>SCImago</a:t>
            </a:r>
            <a:r>
              <a:rPr lang="en-GB" sz="1600" dirty="0" smtClean="0"/>
              <a:t> Journal &amp; Country Ranking (</a:t>
            </a:r>
            <a:r>
              <a:rPr lang="en-GB" sz="1600" dirty="0" smtClean="0">
                <a:hlinkClick r:id="rId5"/>
              </a:rPr>
              <a:t>http://scimagojr.com/</a:t>
            </a:r>
            <a:r>
              <a:rPr lang="en-GB" sz="1600" dirty="0" smtClean="0"/>
              <a:t>)</a:t>
            </a:r>
          </a:p>
          <a:p>
            <a:pPr lvl="1">
              <a:buClr>
                <a:srgbClr val="FF9900"/>
              </a:buClr>
            </a:pPr>
            <a:r>
              <a:rPr lang="en-GB" sz="1600" dirty="0" smtClean="0"/>
              <a:t>Journal Analyzer</a:t>
            </a:r>
          </a:p>
          <a:p>
            <a:pPr lvl="1">
              <a:buClr>
                <a:srgbClr val="FF9900"/>
              </a:buClr>
            </a:pPr>
            <a:r>
              <a:rPr lang="en-GB" sz="1600" dirty="0" smtClean="0"/>
              <a:t>SNIP (using Scopus)</a:t>
            </a:r>
          </a:p>
          <a:p>
            <a:pPr lvl="1">
              <a:buClr>
                <a:srgbClr val="FF9900"/>
              </a:buClr>
            </a:pPr>
            <a:r>
              <a:rPr lang="en-GB" sz="1600" i="1" dirty="0" err="1" smtClean="0"/>
              <a:t>h</a:t>
            </a:r>
            <a:r>
              <a:rPr lang="en-GB" sz="1600" i="1" dirty="0" smtClean="0"/>
              <a:t>-</a:t>
            </a:r>
            <a:r>
              <a:rPr lang="en-GB" sz="1600" dirty="0" smtClean="0"/>
              <a:t>Index</a:t>
            </a:r>
            <a:endParaRPr lang="en-GB" sz="1600" i="1" dirty="0" smtClean="0"/>
          </a:p>
          <a:p>
            <a:pPr>
              <a:buClr>
                <a:srgbClr val="FF9900"/>
              </a:buClr>
            </a:pPr>
            <a:r>
              <a:rPr lang="en-GB" sz="2000" dirty="0" smtClean="0"/>
              <a:t>Find out more about the journals</a:t>
            </a:r>
          </a:p>
          <a:p>
            <a:pPr lvl="1">
              <a:buClr>
                <a:srgbClr val="FF9900"/>
              </a:buClr>
            </a:pPr>
            <a:r>
              <a:rPr lang="en-GB" sz="1600" dirty="0" smtClean="0"/>
              <a:t>Who are the editors?</a:t>
            </a:r>
          </a:p>
          <a:p>
            <a:pPr lvl="1">
              <a:buClr>
                <a:srgbClr val="FF9900"/>
              </a:buClr>
            </a:pPr>
            <a:r>
              <a:rPr lang="en-GB" sz="1600" dirty="0" smtClean="0"/>
              <a:t>Guide for authors </a:t>
            </a:r>
          </a:p>
        </p:txBody>
      </p:sp>
      <p:pic>
        <p:nvPicPr>
          <p:cNvPr id="21508" name="Picture 2" descr="SJR Scimago Journal Rank"/>
          <p:cNvPicPr>
            <a:picLocks noChangeAspect="1" noChangeArrowheads="1"/>
          </p:cNvPicPr>
          <p:nvPr/>
        </p:nvPicPr>
        <p:blipFill>
          <a:blip r:embed="rId6" cstate="print"/>
          <a:srcRect/>
          <a:stretch>
            <a:fillRect/>
          </a:stretch>
        </p:blipFill>
        <p:spPr bwMode="auto">
          <a:xfrm>
            <a:off x="6750001" y="4157321"/>
            <a:ext cx="1838325" cy="406400"/>
          </a:xfrm>
          <a:prstGeom prst="rect">
            <a:avLst/>
          </a:prstGeom>
          <a:noFill/>
          <a:ln w="9525">
            <a:noFill/>
            <a:miter lim="800000"/>
            <a:headEnd/>
            <a:tailEnd/>
          </a:ln>
        </p:spPr>
      </p:pic>
      <p:sp>
        <p:nvSpPr>
          <p:cNvPr id="5" name="TextBox 4"/>
          <p:cNvSpPr txBox="1"/>
          <p:nvPr/>
        </p:nvSpPr>
        <p:spPr>
          <a:xfrm>
            <a:off x="7446687" y="2980584"/>
            <a:ext cx="678391" cy="58477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defRPr/>
            </a:pPr>
            <a:r>
              <a:rPr lang="en-GB" sz="3200" dirty="0">
                <a:latin typeface="Courier New" pitchFamily="49" charset="0"/>
                <a:cs typeface="Courier New" pitchFamily="49" charset="0"/>
              </a:rPr>
              <a:t>IF</a:t>
            </a:r>
          </a:p>
        </p:txBody>
      </p:sp>
      <p:pic>
        <p:nvPicPr>
          <p:cNvPr id="12" name="Picture 11" descr="sciverse.jpg"/>
          <p:cNvPicPr>
            <a:picLocks noChangeAspect="1"/>
          </p:cNvPicPr>
          <p:nvPr/>
        </p:nvPicPr>
        <p:blipFill>
          <a:blip r:embed="rId7" cstate="print"/>
          <a:stretch>
            <a:fillRect/>
          </a:stretch>
        </p:blipFill>
        <p:spPr>
          <a:xfrm>
            <a:off x="6309434" y="1196275"/>
            <a:ext cx="1273053" cy="1078955"/>
          </a:xfrm>
          <a:prstGeom prst="rect">
            <a:avLst/>
          </a:prstGeom>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a:defRPr/>
            </a:pPr>
            <a:r>
              <a:rPr lang="en-GB" dirty="0" smtClean="0">
                <a:effectLst>
                  <a:outerShdw blurRad="38100" dist="38100" dir="2700000" algn="tl">
                    <a:srgbClr val="000000">
                      <a:alpha val="43137"/>
                    </a:srgbClr>
                  </a:outerShdw>
                </a:effectLst>
              </a:rPr>
              <a:t>Find out what’s hot (downloads)</a:t>
            </a:r>
          </a:p>
        </p:txBody>
      </p:sp>
      <p:pic>
        <p:nvPicPr>
          <p:cNvPr id="22532" name="Picture 3"/>
          <p:cNvPicPr>
            <a:picLocks noChangeAspect="1" noChangeArrowheads="1"/>
          </p:cNvPicPr>
          <p:nvPr/>
        </p:nvPicPr>
        <p:blipFill>
          <a:blip r:embed="rId2" cstate="print"/>
          <a:srcRect/>
          <a:stretch>
            <a:fillRect/>
          </a:stretch>
        </p:blipFill>
        <p:spPr bwMode="auto">
          <a:xfrm>
            <a:off x="131638" y="1278443"/>
            <a:ext cx="7961484" cy="477618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a:defRPr/>
            </a:pPr>
            <a:r>
              <a:rPr lang="en-GB" dirty="0" smtClean="0">
                <a:effectLst>
                  <a:outerShdw blurRad="38100" dist="38100" dir="2700000" algn="tl">
                    <a:srgbClr val="000000">
                      <a:alpha val="43137"/>
                    </a:srgbClr>
                  </a:outerShdw>
                </a:effectLst>
              </a:rPr>
              <a:t>Find out what is being cited </a:t>
            </a:r>
          </a:p>
        </p:txBody>
      </p:sp>
      <p:pic>
        <p:nvPicPr>
          <p:cNvPr id="4" name="Content Placeholder 3" descr="proteinfoldingscopus.jpg"/>
          <p:cNvPicPr>
            <a:picLocks noGrp="1" noChangeAspect="1"/>
          </p:cNvPicPr>
          <p:nvPr>
            <p:ph idx="1"/>
          </p:nvPr>
        </p:nvPicPr>
        <p:blipFill>
          <a:blip r:embed="rId2" cstate="print"/>
          <a:stretch>
            <a:fillRect/>
          </a:stretch>
        </p:blipFill>
        <p:spPr>
          <a:xfrm>
            <a:off x="2082018" y="1108727"/>
            <a:ext cx="7061982" cy="3565107"/>
          </a:xfrm>
        </p:spPr>
      </p:pic>
      <p:pic>
        <p:nvPicPr>
          <p:cNvPr id="5" name="Picture 4" descr="proteinfoldingscopus2.jpg"/>
          <p:cNvPicPr>
            <a:picLocks noChangeAspect="1"/>
          </p:cNvPicPr>
          <p:nvPr/>
        </p:nvPicPr>
        <p:blipFill>
          <a:blip r:embed="rId3" cstate="print"/>
          <a:stretch>
            <a:fillRect/>
          </a:stretch>
        </p:blipFill>
        <p:spPr>
          <a:xfrm>
            <a:off x="0" y="3942606"/>
            <a:ext cx="7301132" cy="2745273"/>
          </a:xfrm>
          <a:prstGeom prst="rect">
            <a:avLst/>
          </a:prstGeom>
          <a:ln>
            <a:solidFill>
              <a:schemeClr val="accent1"/>
            </a:solidFill>
          </a:ln>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a:defRPr/>
            </a:pPr>
            <a:r>
              <a:rPr lang="en-GB" dirty="0" smtClean="0">
                <a:effectLst>
                  <a:outerShdw blurRad="38100" dist="38100" dir="2700000" algn="tl">
                    <a:srgbClr val="000000">
                      <a:alpha val="43137"/>
                    </a:srgbClr>
                  </a:outerShdw>
                </a:effectLst>
              </a:rPr>
              <a:t>Find out who is being cited – in more depth</a:t>
            </a:r>
          </a:p>
        </p:txBody>
      </p:sp>
      <p:pic>
        <p:nvPicPr>
          <p:cNvPr id="6" name="Content Placeholder 5" descr="cellauthor4.jpg"/>
          <p:cNvPicPr>
            <a:picLocks noGrp="1" noChangeAspect="1"/>
          </p:cNvPicPr>
          <p:nvPr>
            <p:ph idx="1"/>
          </p:nvPr>
        </p:nvPicPr>
        <p:blipFill>
          <a:blip r:embed="rId2" cstate="print"/>
          <a:stretch>
            <a:fillRect/>
          </a:stretch>
        </p:blipFill>
        <p:spPr>
          <a:xfrm>
            <a:off x="276225" y="1292651"/>
            <a:ext cx="7315200" cy="3866522"/>
          </a:xfrm>
          <a:ln>
            <a:solidFill>
              <a:schemeClr val="accent1"/>
            </a:solidFill>
          </a:ln>
        </p:spPr>
      </p:pic>
      <p:pic>
        <p:nvPicPr>
          <p:cNvPr id="7" name="Picture 6" descr="cellauthor5.jpg"/>
          <p:cNvPicPr>
            <a:picLocks noChangeAspect="1"/>
          </p:cNvPicPr>
          <p:nvPr/>
        </p:nvPicPr>
        <p:blipFill>
          <a:blip r:embed="rId3" cstate="print"/>
          <a:stretch>
            <a:fillRect/>
          </a:stretch>
        </p:blipFill>
        <p:spPr>
          <a:xfrm>
            <a:off x="6235798" y="2756512"/>
            <a:ext cx="2711254" cy="2536603"/>
          </a:xfrm>
          <a:prstGeom prst="rect">
            <a:avLst/>
          </a:prstGeom>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http://www.3dissue.com/questions.jpg"/>
          <p:cNvPicPr>
            <a:picLocks noChangeAspect="1" noChangeArrowheads="1"/>
          </p:cNvPicPr>
          <p:nvPr/>
        </p:nvPicPr>
        <p:blipFill>
          <a:blip r:embed="rId2" cstate="print"/>
          <a:srcRect/>
          <a:stretch>
            <a:fillRect/>
          </a:stretch>
        </p:blipFill>
        <p:spPr bwMode="auto">
          <a:xfrm>
            <a:off x="6805613" y="2174875"/>
            <a:ext cx="2338387" cy="3117850"/>
          </a:xfrm>
          <a:prstGeom prst="rect">
            <a:avLst/>
          </a:prstGeom>
          <a:noFill/>
          <a:ln w="9525">
            <a:noFill/>
            <a:miter lim="800000"/>
            <a:headEnd/>
            <a:tailEnd/>
          </a:ln>
        </p:spPr>
      </p:pic>
      <p:sp>
        <p:nvSpPr>
          <p:cNvPr id="14339" name="Rectangle 3"/>
          <p:cNvSpPr>
            <a:spLocks noGrp="1" noChangeArrowheads="1"/>
          </p:cNvSpPr>
          <p:nvPr>
            <p:ph type="body" idx="1"/>
          </p:nvPr>
        </p:nvSpPr>
        <p:spPr>
          <a:xfrm>
            <a:off x="323850" y="1341438"/>
            <a:ext cx="7034213" cy="5157787"/>
          </a:xfrm>
        </p:spPr>
        <p:txBody>
          <a:bodyPr/>
          <a:lstStyle/>
          <a:p>
            <a:pPr>
              <a:lnSpc>
                <a:spcPct val="80000"/>
              </a:lnSpc>
              <a:buFont typeface="Wingdings" pitchFamily="2" charset="2"/>
              <a:buNone/>
            </a:pPr>
            <a:r>
              <a:rPr lang="en-US" altLang="zh-CN" dirty="0" smtClean="0">
                <a:solidFill>
                  <a:schemeClr val="tx1"/>
                </a:solidFill>
                <a:ea typeface="宋体" pitchFamily="2" charset="-122"/>
              </a:rPr>
              <a:t>	</a:t>
            </a:r>
            <a:r>
              <a:rPr lang="en-US" altLang="zh-CN" sz="2800" dirty="0" smtClean="0">
                <a:solidFill>
                  <a:schemeClr val="tx1"/>
                </a:solidFill>
                <a:ea typeface="宋体" pitchFamily="2" charset="-122"/>
              </a:rPr>
              <a:t>Think about why you want to publish your work</a:t>
            </a:r>
            <a:r>
              <a:rPr lang="en-US" altLang="zh-CN" dirty="0" smtClean="0">
                <a:solidFill>
                  <a:schemeClr val="tx1"/>
                </a:solidFill>
                <a:ea typeface="宋体" pitchFamily="2" charset="-122"/>
              </a:rPr>
              <a:t>. </a:t>
            </a:r>
            <a:endParaRPr lang="en-US" altLang="zh-CN" sz="2700" dirty="0" smtClean="0">
              <a:solidFill>
                <a:schemeClr val="tx1"/>
              </a:solidFill>
              <a:ea typeface="宋体" pitchFamily="2" charset="-122"/>
            </a:endParaRPr>
          </a:p>
          <a:p>
            <a:pPr>
              <a:lnSpc>
                <a:spcPct val="80000"/>
              </a:lnSpc>
              <a:buFont typeface="Wingdings" pitchFamily="2" charset="2"/>
              <a:buNone/>
            </a:pPr>
            <a:endParaRPr lang="en-US" altLang="zh-CN" sz="2700" b="0" dirty="0" smtClean="0">
              <a:solidFill>
                <a:srgbClr val="FF0000"/>
              </a:solidFill>
              <a:ea typeface="宋体" pitchFamily="2" charset="-122"/>
            </a:endParaRPr>
          </a:p>
          <a:p>
            <a:pPr lvl="1">
              <a:lnSpc>
                <a:spcPct val="80000"/>
              </a:lnSpc>
              <a:buClr>
                <a:srgbClr val="FF9900"/>
              </a:buClr>
            </a:pPr>
            <a:r>
              <a:rPr lang="en-US" altLang="zh-CN" dirty="0" smtClean="0">
                <a:ea typeface="宋体" pitchFamily="2" charset="-122"/>
              </a:rPr>
              <a:t>Is it new and interesting?</a:t>
            </a:r>
          </a:p>
          <a:p>
            <a:pPr lvl="1">
              <a:lnSpc>
                <a:spcPct val="80000"/>
              </a:lnSpc>
              <a:buClr>
                <a:srgbClr val="FF9900"/>
              </a:buClr>
            </a:pPr>
            <a:r>
              <a:rPr lang="en-US" altLang="zh-CN" dirty="0" smtClean="0">
                <a:ea typeface="宋体" pitchFamily="2" charset="-122"/>
              </a:rPr>
              <a:t>Is it a current hot topic?</a:t>
            </a:r>
          </a:p>
          <a:p>
            <a:pPr lvl="1">
              <a:lnSpc>
                <a:spcPct val="80000"/>
              </a:lnSpc>
              <a:buClr>
                <a:srgbClr val="FF9900"/>
              </a:buClr>
            </a:pPr>
            <a:r>
              <a:rPr lang="en-US" altLang="zh-CN" dirty="0" smtClean="0">
                <a:ea typeface="宋体" pitchFamily="2" charset="-122"/>
              </a:rPr>
              <a:t>Have you provided solutions to some difficult problems?</a:t>
            </a:r>
          </a:p>
          <a:p>
            <a:pPr lvl="1">
              <a:lnSpc>
                <a:spcPct val="80000"/>
              </a:lnSpc>
              <a:buClr>
                <a:srgbClr val="FF9900"/>
              </a:buClr>
            </a:pPr>
            <a:r>
              <a:rPr lang="en-US" altLang="zh-CN" dirty="0" smtClean="0">
                <a:ea typeface="宋体" pitchFamily="2" charset="-122"/>
              </a:rPr>
              <a:t>Are you ready to publish at this point?</a:t>
            </a:r>
          </a:p>
          <a:p>
            <a:pPr lvl="1">
              <a:lnSpc>
                <a:spcPct val="80000"/>
              </a:lnSpc>
              <a:buFont typeface="Wingdings" pitchFamily="2" charset="2"/>
              <a:buNone/>
            </a:pPr>
            <a:endParaRPr lang="en-US" altLang="zh-CN" dirty="0" smtClean="0">
              <a:ea typeface="宋体" pitchFamily="2" charset="-122"/>
            </a:endParaRPr>
          </a:p>
          <a:p>
            <a:pPr>
              <a:lnSpc>
                <a:spcPct val="80000"/>
              </a:lnSpc>
              <a:buFont typeface="Wingdings" pitchFamily="2" charset="2"/>
              <a:buNone/>
            </a:pPr>
            <a:r>
              <a:rPr lang="en-US" altLang="zh-CN" sz="2800" b="0" dirty="0" smtClean="0">
                <a:ea typeface="宋体" pitchFamily="2" charset="-122"/>
              </a:rPr>
              <a:t>	</a:t>
            </a:r>
            <a:r>
              <a:rPr lang="en-US" altLang="zh-CN" sz="2800" dirty="0" smtClean="0">
                <a:ea typeface="宋体" pitchFamily="2" charset="-122"/>
              </a:rPr>
              <a:t>If all answers are yes, then start preparations for your manuscript.</a:t>
            </a:r>
            <a:br>
              <a:rPr lang="en-US" altLang="zh-CN" sz="2800" dirty="0" smtClean="0">
                <a:ea typeface="宋体" pitchFamily="2" charset="-122"/>
              </a:rPr>
            </a:br>
            <a:endParaRPr lang="en-US" altLang="zh-CN" sz="2800" dirty="0" smtClean="0">
              <a:ea typeface="宋体" pitchFamily="2" charset="-122"/>
            </a:endParaRPr>
          </a:p>
          <a:p>
            <a:pPr>
              <a:lnSpc>
                <a:spcPct val="80000"/>
              </a:lnSpc>
              <a:buFont typeface="Wingdings" pitchFamily="2" charset="2"/>
              <a:buNone/>
            </a:pPr>
            <a:endParaRPr lang="en-US" altLang="zh-CN" sz="2800" b="0" dirty="0" smtClean="0">
              <a:ea typeface="宋体" pitchFamily="2" charset="-122"/>
            </a:endParaRPr>
          </a:p>
        </p:txBody>
      </p:sp>
      <p:sp>
        <p:nvSpPr>
          <p:cNvPr id="14340" name="Rectangle 2"/>
          <p:cNvSpPr>
            <a:spLocks noGrp="1" noChangeArrowheads="1"/>
          </p:cNvSpPr>
          <p:nvPr>
            <p:ph type="title"/>
          </p:nvPr>
        </p:nvSpPr>
        <p:spPr/>
        <p:txBody>
          <a:bodyPr/>
          <a:lstStyle/>
          <a:p>
            <a:r>
              <a:rPr lang="en-US" altLang="zh-CN" dirty="0" smtClean="0">
                <a:effectLst>
                  <a:outerShdw blurRad="38100" dist="38100" dir="2700000" algn="tl">
                    <a:srgbClr val="000000">
                      <a:alpha val="43137"/>
                    </a:srgbClr>
                  </a:outerShdw>
                </a:effectLst>
                <a:ea typeface="宋体" pitchFamily="2" charset="-122"/>
              </a:rPr>
              <a:t>Questions to answer before you write</a:t>
            </a: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11541" y="105091"/>
            <a:ext cx="9050860" cy="1143000"/>
          </a:xfrm>
        </p:spPr>
        <p:txBody>
          <a:bodyPr>
            <a:normAutofit/>
          </a:bodyPr>
          <a:lstStyle/>
          <a:p>
            <a:r>
              <a:rPr lang="en-US" altLang="zh-CN" dirty="0">
                <a:effectLst>
                  <a:outerShdw blurRad="38100" dist="38100" dir="2700000" algn="tl">
                    <a:srgbClr val="000000">
                      <a:alpha val="43137"/>
                    </a:srgbClr>
                  </a:outerShdw>
                </a:effectLst>
                <a:ea typeface="宋体" pitchFamily="2" charset="-122"/>
              </a:rPr>
              <a:t>Decide the most appropriate type of manuscript</a:t>
            </a:r>
            <a:endParaRPr lang="en-GB" dirty="0">
              <a:effectLst>
                <a:outerShdw blurRad="38100" dist="38100" dir="2700000" algn="tl">
                  <a:srgbClr val="000000">
                    <a:alpha val="43137"/>
                  </a:srgbClr>
                </a:outerShdw>
              </a:effectLst>
              <a:ea typeface="宋体" pitchFamily="2" charset="-122"/>
            </a:endParaRPr>
          </a:p>
        </p:txBody>
      </p:sp>
      <p:sp>
        <p:nvSpPr>
          <p:cNvPr id="10" name="Content Placeholder 9"/>
          <p:cNvSpPr>
            <a:spLocks noGrp="1"/>
          </p:cNvSpPr>
          <p:nvPr>
            <p:ph idx="1"/>
          </p:nvPr>
        </p:nvSpPr>
        <p:spPr>
          <a:xfrm>
            <a:off x="388961" y="1402649"/>
            <a:ext cx="8229600" cy="4525963"/>
          </a:xfrm>
        </p:spPr>
        <p:txBody>
          <a:bodyPr>
            <a:normAutofit fontScale="92500" lnSpcReduction="20000"/>
          </a:bodyPr>
          <a:lstStyle/>
          <a:p>
            <a:pPr>
              <a:buClrTx/>
            </a:pPr>
            <a:r>
              <a:rPr lang="en-US" altLang="zh-CN" sz="3000" dirty="0" smtClean="0">
                <a:solidFill>
                  <a:schemeClr val="tx1"/>
                </a:solidFill>
                <a:ea typeface="宋体" pitchFamily="2" charset="-122"/>
                <a:cs typeface="Calibri" pitchFamily="34" charset="0"/>
              </a:rPr>
              <a:t>Conference Papers</a:t>
            </a:r>
          </a:p>
          <a:p>
            <a:pPr>
              <a:buClrTx/>
            </a:pPr>
            <a:r>
              <a:rPr lang="en-US" altLang="zh-CN" sz="3000" dirty="0" smtClean="0">
                <a:solidFill>
                  <a:schemeClr val="tx1"/>
                </a:solidFill>
                <a:ea typeface="宋体" pitchFamily="2" charset="-122"/>
                <a:cs typeface="Calibri" pitchFamily="34" charset="0"/>
              </a:rPr>
              <a:t>Full articles/Original articles</a:t>
            </a:r>
          </a:p>
          <a:p>
            <a:pPr>
              <a:buClrTx/>
            </a:pPr>
            <a:r>
              <a:rPr lang="en-US" altLang="zh-CN" sz="3000" dirty="0" smtClean="0">
                <a:solidFill>
                  <a:schemeClr val="tx1"/>
                </a:solidFill>
                <a:ea typeface="宋体" pitchFamily="2" charset="-122"/>
                <a:cs typeface="Calibri" pitchFamily="34" charset="0"/>
              </a:rPr>
              <a:t>Short communications/letters</a:t>
            </a:r>
          </a:p>
          <a:p>
            <a:pPr>
              <a:buClrTx/>
            </a:pPr>
            <a:r>
              <a:rPr lang="en-US" altLang="zh-CN" sz="3000" dirty="0" smtClean="0">
                <a:solidFill>
                  <a:schemeClr val="tx1"/>
                </a:solidFill>
                <a:ea typeface="宋体" pitchFamily="2" charset="-122"/>
                <a:cs typeface="Calibri" pitchFamily="34" charset="0"/>
              </a:rPr>
              <a:t>Review papers/perspectives</a:t>
            </a:r>
          </a:p>
          <a:p>
            <a:pPr>
              <a:buClrTx/>
            </a:pPr>
            <a:endParaRPr lang="en-US" altLang="zh-CN" sz="2800" dirty="0" smtClean="0">
              <a:solidFill>
                <a:schemeClr val="tx1"/>
              </a:solidFill>
              <a:ea typeface="宋体" pitchFamily="2" charset="-122"/>
              <a:cs typeface="Calibri" pitchFamily="34" charset="0"/>
            </a:endParaRPr>
          </a:p>
          <a:p>
            <a:pPr lvl="1">
              <a:buClrTx/>
            </a:pPr>
            <a:r>
              <a:rPr lang="en-US" altLang="zh-CN" sz="2600" dirty="0" smtClean="0">
                <a:solidFill>
                  <a:schemeClr val="tx1"/>
                </a:solidFill>
                <a:ea typeface="宋体" pitchFamily="2" charset="-122"/>
                <a:cs typeface="Calibri" pitchFamily="34" charset="0"/>
              </a:rPr>
              <a:t>Self-evaluate your work: Is it sufficient for a full article? Or are your results so thrilling that they need to be shown as soon as possible?</a:t>
            </a:r>
          </a:p>
          <a:p>
            <a:pPr>
              <a:buClrTx/>
            </a:pPr>
            <a:endParaRPr lang="en-US" altLang="zh-CN" sz="2600" dirty="0" smtClean="0">
              <a:solidFill>
                <a:schemeClr val="tx1"/>
              </a:solidFill>
              <a:ea typeface="宋体" pitchFamily="2" charset="-122"/>
              <a:cs typeface="Calibri" pitchFamily="34" charset="0"/>
            </a:endParaRPr>
          </a:p>
          <a:p>
            <a:pPr marL="857250" lvl="1" indent="-457200">
              <a:buClrTx/>
            </a:pPr>
            <a:r>
              <a:rPr lang="en-US" altLang="zh-CN" sz="2600" dirty="0" smtClean="0">
                <a:solidFill>
                  <a:schemeClr val="tx1"/>
                </a:solidFill>
                <a:ea typeface="宋体" pitchFamily="2" charset="-122"/>
                <a:cs typeface="Calibri" pitchFamily="34" charset="0"/>
              </a:rPr>
              <a:t>Ask your supervisor and colleagues for advice on manuscript type. Sometimes outsiders see things more clearly than you. </a:t>
            </a:r>
            <a:endParaRPr lang="zh-CN" altLang="en-US" sz="2600" dirty="0" smtClean="0">
              <a:solidFill>
                <a:schemeClr val="tx1"/>
              </a:solidFill>
              <a:ea typeface="宋体" pitchFamily="2" charset="-122"/>
              <a:cs typeface="Calibri" pitchFamily="34" charset="0"/>
            </a:endParaRPr>
          </a:p>
          <a:p>
            <a:pPr>
              <a:buClrTx/>
            </a:pPr>
            <a:endParaRPr lang="en-US" dirty="0">
              <a:solidFill>
                <a:schemeClr val="tx1"/>
              </a:solidFill>
              <a:cs typeface="Calibri" pitchFamily="34" charset="0"/>
            </a:endParaRPr>
          </a:p>
        </p:txBody>
      </p:sp>
    </p:spTree>
    <p:extLst>
      <p:ext uri="{BB962C8B-B14F-4D97-AF65-F5344CB8AC3E}">
        <p14:creationId xmlns:p14="http://schemas.microsoft.com/office/powerpoint/2010/main" val="3169355250"/>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35432" y="109322"/>
            <a:ext cx="8229600" cy="1143000"/>
          </a:xfrm>
        </p:spPr>
        <p:txBody>
          <a:bodyPr>
            <a:normAutofit/>
          </a:bodyPr>
          <a:lstStyle/>
          <a:p>
            <a:r>
              <a:rPr lang="en-US" altLang="zh-CN" dirty="0">
                <a:effectLst>
                  <a:outerShdw blurRad="38100" dist="38100" dir="2700000" algn="tl">
                    <a:srgbClr val="000000">
                      <a:alpha val="43137"/>
                    </a:srgbClr>
                  </a:outerShdw>
                </a:effectLst>
                <a:ea typeface="宋体" pitchFamily="2" charset="-122"/>
              </a:rPr>
              <a:t>Conference </a:t>
            </a:r>
            <a:r>
              <a:rPr lang="en-US" altLang="zh-CN" dirty="0" smtClean="0">
                <a:effectLst>
                  <a:outerShdw blurRad="38100" dist="38100" dir="2700000" algn="tl">
                    <a:srgbClr val="000000">
                      <a:alpha val="43137"/>
                    </a:srgbClr>
                  </a:outerShdw>
                </a:effectLst>
                <a:ea typeface="宋体" pitchFamily="2" charset="-122"/>
              </a:rPr>
              <a:t>Paper</a:t>
            </a:r>
            <a:endParaRPr lang="en-GB" dirty="0">
              <a:effectLst>
                <a:outerShdw blurRad="38100" dist="38100" dir="2700000" algn="tl">
                  <a:srgbClr val="000000">
                    <a:alpha val="43137"/>
                  </a:srgbClr>
                </a:outerShdw>
              </a:effectLst>
              <a:ea typeface="宋体" pitchFamily="2" charset="-122"/>
            </a:endParaRPr>
          </a:p>
        </p:txBody>
      </p:sp>
      <p:sp>
        <p:nvSpPr>
          <p:cNvPr id="10" name="Content Placeholder 9"/>
          <p:cNvSpPr>
            <a:spLocks noGrp="1"/>
          </p:cNvSpPr>
          <p:nvPr>
            <p:ph idx="1"/>
          </p:nvPr>
        </p:nvSpPr>
        <p:spPr>
          <a:xfrm>
            <a:off x="457200" y="1268760"/>
            <a:ext cx="8229600" cy="2764903"/>
          </a:xfrm>
        </p:spPr>
        <p:txBody>
          <a:bodyPr>
            <a:normAutofit/>
          </a:bodyPr>
          <a:lstStyle/>
          <a:p>
            <a:pPr>
              <a:buClr>
                <a:srgbClr val="FF9900"/>
              </a:buClr>
            </a:pPr>
            <a:r>
              <a:rPr lang="en-GB" altLang="zh-CN" sz="2400" dirty="0" smtClean="0">
                <a:solidFill>
                  <a:schemeClr val="tx1"/>
                </a:solidFill>
                <a:ea typeface="宋体" pitchFamily="2" charset="-122"/>
                <a:cs typeface="Calibri" pitchFamily="34" charset="0"/>
              </a:rPr>
              <a:t>Excellent for disseminating early or in-progress research findings</a:t>
            </a:r>
          </a:p>
          <a:p>
            <a:pPr>
              <a:buClr>
                <a:srgbClr val="FF9900"/>
              </a:buClr>
            </a:pPr>
            <a:r>
              <a:rPr lang="en-GB" altLang="zh-CN" sz="2400" dirty="0" smtClean="0">
                <a:solidFill>
                  <a:schemeClr val="tx1"/>
                </a:solidFill>
                <a:ea typeface="宋体" pitchFamily="2" charset="-122"/>
                <a:cs typeface="Calibri" pitchFamily="34" charset="0"/>
              </a:rPr>
              <a:t>Typically 5-10 pages, 3 figures, 15 references</a:t>
            </a:r>
          </a:p>
          <a:p>
            <a:pPr>
              <a:buClr>
                <a:srgbClr val="FF9900"/>
              </a:buClr>
            </a:pPr>
            <a:r>
              <a:rPr lang="en-GB" altLang="zh-CN" sz="2400" dirty="0" smtClean="0">
                <a:solidFill>
                  <a:schemeClr val="tx1"/>
                </a:solidFill>
                <a:ea typeface="宋体" pitchFamily="2" charset="-122"/>
                <a:cs typeface="Calibri" pitchFamily="34" charset="0"/>
              </a:rPr>
              <a:t>Draft and submit the paper to conference organisers</a:t>
            </a:r>
          </a:p>
          <a:p>
            <a:pPr>
              <a:buClr>
                <a:srgbClr val="FF9900"/>
              </a:buClr>
            </a:pPr>
            <a:r>
              <a:rPr lang="en-GB" altLang="zh-CN" sz="2400" dirty="0" smtClean="0">
                <a:solidFill>
                  <a:schemeClr val="tx1"/>
                </a:solidFill>
                <a:ea typeface="宋体" pitchFamily="2" charset="-122"/>
                <a:cs typeface="Calibri" pitchFamily="34" charset="0"/>
              </a:rPr>
              <a:t>Good way to start a scientific research career</a:t>
            </a:r>
          </a:p>
        </p:txBody>
      </p:sp>
      <p:grpSp>
        <p:nvGrpSpPr>
          <p:cNvPr id="5" name="Group 7"/>
          <p:cNvGrpSpPr>
            <a:grpSpLocks/>
          </p:cNvGrpSpPr>
          <p:nvPr/>
        </p:nvGrpSpPr>
        <p:grpSpPr bwMode="auto">
          <a:xfrm>
            <a:off x="323528" y="3933056"/>
            <a:ext cx="8458200" cy="2057400"/>
            <a:chOff x="240" y="2640"/>
            <a:chExt cx="5328" cy="1296"/>
          </a:xfrm>
          <a:solidFill>
            <a:srgbClr val="FFD279"/>
          </a:solidFill>
        </p:grpSpPr>
        <p:sp>
          <p:nvSpPr>
            <p:cNvPr id="6" name="Rectangle 6"/>
            <p:cNvSpPr>
              <a:spLocks noChangeArrowheads="1"/>
            </p:cNvSpPr>
            <p:nvPr/>
          </p:nvSpPr>
          <p:spPr bwMode="auto">
            <a:xfrm>
              <a:off x="240" y="2640"/>
              <a:ext cx="5328" cy="1296"/>
            </a:xfrm>
            <a:prstGeom prst="rect">
              <a:avLst/>
            </a:prstGeom>
            <a:grpFill/>
            <a:ln>
              <a:headEnd/>
              <a:tailEnd/>
            </a:ln>
          </p:spPr>
          <p:style>
            <a:lnRef idx="2">
              <a:schemeClr val="dk1"/>
            </a:lnRef>
            <a:fillRef idx="1">
              <a:schemeClr val="lt1"/>
            </a:fillRef>
            <a:effectRef idx="0">
              <a:schemeClr val="dk1"/>
            </a:effectRef>
            <a:fontRef idx="minor">
              <a:schemeClr val="dk1"/>
            </a:fontRef>
          </p:style>
          <p:txBody>
            <a:bodyPr wrap="none" anchor="ctr">
              <a:spAutoFit/>
            </a:bodyPr>
            <a:lstStyle/>
            <a:p>
              <a:endParaRPr lang="en-US" dirty="0"/>
            </a:p>
          </p:txBody>
        </p:sp>
        <p:sp>
          <p:nvSpPr>
            <p:cNvPr id="7" name="Text Box 4"/>
            <p:cNvSpPr txBox="1">
              <a:spLocks noChangeArrowheads="1"/>
            </p:cNvSpPr>
            <p:nvPr/>
          </p:nvSpPr>
          <p:spPr bwMode="auto">
            <a:xfrm>
              <a:off x="336" y="2661"/>
              <a:ext cx="2807" cy="291"/>
            </a:xfrm>
            <a:prstGeom prst="rect">
              <a:avLst/>
            </a:prstGeom>
            <a:grpFill/>
            <a:ln w="28575">
              <a:noFill/>
              <a:miter lim="800000"/>
              <a:headEnd/>
              <a:tailEnd/>
            </a:ln>
          </p:spPr>
          <p:txBody>
            <a:bodyPr wrap="square">
              <a:spAutoFit/>
            </a:bodyPr>
            <a:lstStyle/>
            <a:p>
              <a:pPr>
                <a:spcBef>
                  <a:spcPct val="50000"/>
                </a:spcBef>
              </a:pPr>
              <a:r>
                <a:rPr lang="en-US" sz="2400" b="1" dirty="0">
                  <a:latin typeface="Arial Narrow" pitchFamily="34" charset="0"/>
                </a:rPr>
                <a:t>Sample </a:t>
              </a:r>
              <a:r>
                <a:rPr lang="en-US" sz="2400" b="1" dirty="0" smtClean="0">
                  <a:latin typeface="Arial Narrow" pitchFamily="34" charset="0"/>
                </a:rPr>
                <a:t>Conference Paper titles</a:t>
              </a:r>
              <a:r>
                <a:rPr lang="en-US" sz="2400" b="1" dirty="0">
                  <a:latin typeface="Arial Narrow" pitchFamily="34" charset="0"/>
                </a:rPr>
                <a:t>:</a:t>
              </a:r>
              <a:endParaRPr lang="en-GB" sz="2400" b="1" dirty="0">
                <a:latin typeface="Arial Narrow" pitchFamily="34" charset="0"/>
              </a:endParaRPr>
            </a:p>
          </p:txBody>
        </p:sp>
        <p:sp>
          <p:nvSpPr>
            <p:cNvPr id="8" name="Rectangle 5"/>
            <p:cNvSpPr>
              <a:spLocks noChangeArrowheads="1"/>
            </p:cNvSpPr>
            <p:nvPr/>
          </p:nvSpPr>
          <p:spPr bwMode="auto">
            <a:xfrm>
              <a:off x="295" y="2976"/>
              <a:ext cx="5107" cy="768"/>
            </a:xfrm>
            <a:prstGeom prst="rect">
              <a:avLst/>
            </a:prstGeom>
            <a:grpFill/>
            <a:ln w="9525">
              <a:noFill/>
              <a:miter lim="800000"/>
              <a:headEnd/>
              <a:tailEnd/>
            </a:ln>
          </p:spPr>
          <p:txBody>
            <a:bodyPr lIns="0" rIns="0"/>
            <a:lstStyle/>
            <a:p>
              <a:pPr marL="342900" indent="-342900">
                <a:spcBef>
                  <a:spcPct val="20000"/>
                </a:spcBef>
                <a:buClr>
                  <a:srgbClr val="FF9900"/>
                </a:buClr>
                <a:buSzPct val="130000"/>
                <a:buFontTx/>
                <a:buChar char="•"/>
              </a:pPr>
              <a:r>
                <a:rPr lang="en-GB" sz="2000" b="0" dirty="0">
                  <a:latin typeface="Arial Narrow" pitchFamily="34" charset="0"/>
                </a:rPr>
                <a:t>“Global Warming Prevention Technologies in Japan” at 6</a:t>
              </a:r>
              <a:r>
                <a:rPr lang="en-GB" sz="2000" b="0" baseline="30000" dirty="0">
                  <a:latin typeface="Arial Narrow" pitchFamily="34" charset="0"/>
                </a:rPr>
                <a:t>th</a:t>
              </a:r>
              <a:r>
                <a:rPr lang="en-GB" sz="2000" b="0" dirty="0">
                  <a:latin typeface="Arial Narrow" pitchFamily="34" charset="0"/>
                </a:rPr>
                <a:t> Greenhouse Gas Control Technologies International Conference</a:t>
              </a:r>
            </a:p>
            <a:p>
              <a:pPr marL="342900" indent="-342900">
                <a:spcBef>
                  <a:spcPct val="20000"/>
                </a:spcBef>
                <a:buClr>
                  <a:srgbClr val="FF9900"/>
                </a:buClr>
                <a:buSzPct val="130000"/>
                <a:buFontTx/>
                <a:buChar char="•"/>
              </a:pPr>
              <a:r>
                <a:rPr lang="en-GB" sz="2000" b="0" dirty="0">
                  <a:latin typeface="Arial Narrow" pitchFamily="34" charset="0"/>
                </a:rPr>
                <a:t>“Power consumption in slurry systems” at 10</a:t>
              </a:r>
              <a:r>
                <a:rPr lang="en-GB" sz="2000" b="0" baseline="30000" dirty="0">
                  <a:latin typeface="Arial Narrow" pitchFamily="34" charset="0"/>
                </a:rPr>
                <a:t>th</a:t>
              </a:r>
              <a:r>
                <a:rPr lang="en-GB" sz="2000" b="0" dirty="0">
                  <a:latin typeface="Arial Narrow" pitchFamily="34" charset="0"/>
                </a:rPr>
                <a:t> European Conference on Mixing</a:t>
              </a:r>
            </a:p>
          </p:txBody>
        </p:sp>
      </p:grpSp>
    </p:spTree>
    <p:extLst>
      <p:ext uri="{BB962C8B-B14F-4D97-AF65-F5344CB8AC3E}">
        <p14:creationId xmlns:p14="http://schemas.microsoft.com/office/powerpoint/2010/main" val="39084860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90008"/>
            <a:ext cx="8229600" cy="1143000"/>
          </a:xfrm>
        </p:spPr>
        <p:txBody>
          <a:bodyPr>
            <a:normAutofit/>
          </a:bodyPr>
          <a:lstStyle/>
          <a:p>
            <a:r>
              <a:rPr lang="en-US" altLang="zh-CN" dirty="0">
                <a:effectLst>
                  <a:outerShdw blurRad="38100" dist="38100" dir="2700000" algn="tl">
                    <a:srgbClr val="000000">
                      <a:alpha val="43137"/>
                    </a:srgbClr>
                  </a:outerShdw>
                </a:effectLst>
                <a:ea typeface="宋体" pitchFamily="2" charset="-122"/>
              </a:rPr>
              <a:t>Full </a:t>
            </a:r>
            <a:r>
              <a:rPr lang="en-US" altLang="zh-CN" dirty="0" smtClean="0">
                <a:effectLst>
                  <a:outerShdw blurRad="38100" dist="38100" dir="2700000" algn="tl">
                    <a:srgbClr val="000000">
                      <a:alpha val="43137"/>
                    </a:srgbClr>
                  </a:outerShdw>
                </a:effectLst>
                <a:ea typeface="宋体" pitchFamily="2" charset="-122"/>
              </a:rPr>
              <a:t>article / Original </a:t>
            </a:r>
            <a:r>
              <a:rPr lang="en-US" altLang="zh-CN" dirty="0">
                <a:effectLst>
                  <a:outerShdw blurRad="38100" dist="38100" dir="2700000" algn="tl">
                    <a:srgbClr val="000000">
                      <a:alpha val="43137"/>
                    </a:srgbClr>
                  </a:outerShdw>
                </a:effectLst>
                <a:ea typeface="宋体" pitchFamily="2" charset="-122"/>
              </a:rPr>
              <a:t>article</a:t>
            </a:r>
            <a:endParaRPr lang="en-GB" dirty="0">
              <a:effectLst>
                <a:outerShdw blurRad="38100" dist="38100" dir="2700000" algn="tl">
                  <a:srgbClr val="000000">
                    <a:alpha val="43137"/>
                  </a:srgbClr>
                </a:outerShdw>
              </a:effectLst>
              <a:ea typeface="宋体" pitchFamily="2" charset="-122"/>
            </a:endParaRPr>
          </a:p>
        </p:txBody>
      </p:sp>
      <p:sp>
        <p:nvSpPr>
          <p:cNvPr id="10" name="Content Placeholder 9"/>
          <p:cNvSpPr>
            <a:spLocks noGrp="1"/>
          </p:cNvSpPr>
          <p:nvPr>
            <p:ph idx="1"/>
          </p:nvPr>
        </p:nvSpPr>
        <p:spPr>
          <a:xfrm>
            <a:off x="457200" y="1484784"/>
            <a:ext cx="8229600" cy="1944216"/>
          </a:xfrm>
        </p:spPr>
        <p:txBody>
          <a:bodyPr>
            <a:normAutofit/>
          </a:bodyPr>
          <a:lstStyle/>
          <a:p>
            <a:pPr>
              <a:buClr>
                <a:srgbClr val="FF9900"/>
              </a:buClr>
            </a:pPr>
            <a:r>
              <a:rPr lang="en-GB" altLang="zh-CN" sz="2400" dirty="0" smtClean="0">
                <a:solidFill>
                  <a:schemeClr val="tx1"/>
                </a:solidFill>
                <a:ea typeface="宋体" pitchFamily="2" charset="-122"/>
                <a:cs typeface="Calibri" pitchFamily="34" charset="0"/>
              </a:rPr>
              <a:t>Standard for disseminating completed research findings</a:t>
            </a:r>
          </a:p>
          <a:p>
            <a:pPr>
              <a:buClr>
                <a:srgbClr val="FF9900"/>
              </a:buClr>
            </a:pPr>
            <a:r>
              <a:rPr lang="en-GB" altLang="zh-CN" sz="2400" dirty="0" smtClean="0">
                <a:solidFill>
                  <a:schemeClr val="tx1"/>
                </a:solidFill>
                <a:ea typeface="宋体" pitchFamily="2" charset="-122"/>
                <a:cs typeface="Calibri" pitchFamily="34" charset="0"/>
              </a:rPr>
              <a:t>Typically 8-10 pages, 5 figures, 25 references</a:t>
            </a:r>
          </a:p>
          <a:p>
            <a:pPr>
              <a:buClr>
                <a:srgbClr val="FF9900"/>
              </a:buClr>
            </a:pPr>
            <a:r>
              <a:rPr lang="en-GB" altLang="zh-CN" sz="2400" dirty="0" smtClean="0">
                <a:solidFill>
                  <a:schemeClr val="tx1"/>
                </a:solidFill>
                <a:ea typeface="宋体" pitchFamily="2" charset="-122"/>
                <a:cs typeface="Calibri" pitchFamily="34" charset="0"/>
              </a:rPr>
              <a:t>Draft and submit the paper to appropriate journal</a:t>
            </a:r>
          </a:p>
          <a:p>
            <a:pPr>
              <a:buClr>
                <a:srgbClr val="FF9900"/>
              </a:buClr>
            </a:pPr>
            <a:r>
              <a:rPr lang="en-GB" altLang="zh-CN" sz="2400" dirty="0" smtClean="0">
                <a:solidFill>
                  <a:schemeClr val="tx1"/>
                </a:solidFill>
                <a:ea typeface="宋体" pitchFamily="2" charset="-122"/>
                <a:cs typeface="Calibri" pitchFamily="34" charset="0"/>
              </a:rPr>
              <a:t>Good way to build a scientific research career</a:t>
            </a:r>
          </a:p>
        </p:txBody>
      </p:sp>
      <p:grpSp>
        <p:nvGrpSpPr>
          <p:cNvPr id="2" name="Group 7"/>
          <p:cNvGrpSpPr>
            <a:grpSpLocks/>
          </p:cNvGrpSpPr>
          <p:nvPr/>
        </p:nvGrpSpPr>
        <p:grpSpPr bwMode="auto">
          <a:xfrm>
            <a:off x="323528" y="3356994"/>
            <a:ext cx="8458200" cy="2592289"/>
            <a:chOff x="240" y="2640"/>
            <a:chExt cx="5328" cy="1296"/>
          </a:xfrm>
        </p:grpSpPr>
        <p:sp>
          <p:nvSpPr>
            <p:cNvPr id="6" name="Rectangle 6"/>
            <p:cNvSpPr>
              <a:spLocks noChangeArrowheads="1"/>
            </p:cNvSpPr>
            <p:nvPr/>
          </p:nvSpPr>
          <p:spPr bwMode="auto">
            <a:xfrm>
              <a:off x="240" y="2640"/>
              <a:ext cx="5328" cy="1296"/>
            </a:xfrm>
            <a:prstGeom prst="rect">
              <a:avLst/>
            </a:prstGeom>
            <a:solidFill>
              <a:srgbClr val="FFD279"/>
            </a:solidFill>
            <a:ln>
              <a:headEnd/>
              <a:tailEnd/>
            </a:ln>
          </p:spPr>
          <p:style>
            <a:lnRef idx="2">
              <a:schemeClr val="dk1"/>
            </a:lnRef>
            <a:fillRef idx="1">
              <a:schemeClr val="lt1"/>
            </a:fillRef>
            <a:effectRef idx="0">
              <a:schemeClr val="dk1"/>
            </a:effectRef>
            <a:fontRef idx="minor">
              <a:schemeClr val="dk1"/>
            </a:fontRef>
          </p:style>
          <p:txBody>
            <a:bodyPr wrap="none" anchor="ctr">
              <a:spAutoFit/>
            </a:bodyPr>
            <a:lstStyle/>
            <a:p>
              <a:endParaRPr lang="en-US" dirty="0"/>
            </a:p>
          </p:txBody>
        </p:sp>
        <p:sp>
          <p:nvSpPr>
            <p:cNvPr id="7" name="Text Box 4"/>
            <p:cNvSpPr txBox="1">
              <a:spLocks noChangeArrowheads="1"/>
            </p:cNvSpPr>
            <p:nvPr/>
          </p:nvSpPr>
          <p:spPr bwMode="auto">
            <a:xfrm>
              <a:off x="336" y="2654"/>
              <a:ext cx="2256" cy="231"/>
            </a:xfrm>
            <a:prstGeom prst="rect">
              <a:avLst/>
            </a:prstGeom>
            <a:solidFill>
              <a:srgbClr val="FFD279"/>
            </a:solidFill>
            <a:ln>
              <a:noFill/>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n-US" sz="2400" b="1" dirty="0">
                  <a:solidFill>
                    <a:schemeClr val="tx1"/>
                  </a:solidFill>
                  <a:latin typeface="Calibri" pitchFamily="34" charset="0"/>
                  <a:cs typeface="Calibri" pitchFamily="34" charset="0"/>
                </a:rPr>
                <a:t>Sample full article titles:</a:t>
              </a:r>
              <a:endParaRPr lang="en-GB" sz="2400" b="1" dirty="0">
                <a:solidFill>
                  <a:schemeClr val="tx1"/>
                </a:solidFill>
                <a:latin typeface="Calibri" pitchFamily="34" charset="0"/>
                <a:cs typeface="Calibri" pitchFamily="34" charset="0"/>
              </a:endParaRPr>
            </a:p>
          </p:txBody>
        </p:sp>
        <p:sp>
          <p:nvSpPr>
            <p:cNvPr id="8" name="Rectangle 5"/>
            <p:cNvSpPr>
              <a:spLocks noChangeArrowheads="1"/>
            </p:cNvSpPr>
            <p:nvPr/>
          </p:nvSpPr>
          <p:spPr bwMode="auto">
            <a:xfrm>
              <a:off x="295" y="2856"/>
              <a:ext cx="5107" cy="768"/>
            </a:xfrm>
            <a:prstGeom prst="rect">
              <a:avLst/>
            </a:prstGeom>
            <a:solidFill>
              <a:srgbClr val="FFD279"/>
            </a:solidFill>
            <a:ln>
              <a:noFill/>
              <a:headEnd/>
              <a:tailEnd/>
            </a:ln>
          </p:spPr>
          <p:style>
            <a:lnRef idx="2">
              <a:schemeClr val="dk1"/>
            </a:lnRef>
            <a:fillRef idx="1">
              <a:schemeClr val="lt1"/>
            </a:fillRef>
            <a:effectRef idx="0">
              <a:schemeClr val="dk1"/>
            </a:effectRef>
            <a:fontRef idx="minor">
              <a:schemeClr val="dk1"/>
            </a:fontRef>
          </p:style>
          <p:txBody>
            <a:bodyPr lIns="0" rIns="0"/>
            <a:lstStyle/>
            <a:p>
              <a:pPr marL="342900" indent="-342900">
                <a:spcBef>
                  <a:spcPct val="20000"/>
                </a:spcBef>
                <a:buClr>
                  <a:srgbClr val="FF9900"/>
                </a:buClr>
                <a:buSzPct val="130000"/>
                <a:buFontTx/>
                <a:buChar char="•"/>
              </a:pPr>
              <a:r>
                <a:rPr lang="en-GB" sz="2000" b="0" dirty="0" smtClean="0">
                  <a:solidFill>
                    <a:schemeClr val="tx1"/>
                  </a:solidFill>
                  <a:latin typeface="Calibri" pitchFamily="34" charset="0"/>
                  <a:cs typeface="Calibri" pitchFamily="34" charset="0"/>
                </a:rPr>
                <a:t>“Hydrodynamic study of a liquid/solid fluidized bed under transverse electromagnetic field”</a:t>
              </a:r>
            </a:p>
            <a:p>
              <a:pPr marL="342900" indent="-342900">
                <a:spcBef>
                  <a:spcPct val="20000"/>
                </a:spcBef>
                <a:buClr>
                  <a:srgbClr val="FF9900"/>
                </a:buClr>
                <a:buSzPct val="130000"/>
                <a:buFontTx/>
                <a:buChar char="•"/>
              </a:pPr>
              <a:r>
                <a:rPr lang="en-GB" sz="2000" b="0" dirty="0" smtClean="0">
                  <a:solidFill>
                    <a:schemeClr val="tx1"/>
                  </a:solidFill>
                  <a:latin typeface="Calibri" pitchFamily="34" charset="0"/>
                  <a:cs typeface="Calibri" pitchFamily="34" charset="0"/>
                </a:rPr>
                <a:t>“Retinoic acid regulation of the </a:t>
              </a:r>
              <a:r>
                <a:rPr lang="en-GB" sz="2000" b="0" dirty="0" err="1" smtClean="0">
                  <a:solidFill>
                    <a:schemeClr val="tx1"/>
                  </a:solidFill>
                  <a:latin typeface="Calibri" pitchFamily="34" charset="0"/>
                  <a:cs typeface="Calibri" pitchFamily="34" charset="0"/>
                </a:rPr>
                <a:t>Mesp–Ripply</a:t>
              </a:r>
              <a:r>
                <a:rPr lang="en-GB" sz="2000" b="0" dirty="0" smtClean="0">
                  <a:solidFill>
                    <a:schemeClr val="tx1"/>
                  </a:solidFill>
                  <a:latin typeface="Calibri" pitchFamily="34" charset="0"/>
                  <a:cs typeface="Calibri" pitchFamily="34" charset="0"/>
                </a:rPr>
                <a:t> feedback loop during vertebrate segmental patterning”</a:t>
              </a:r>
            </a:p>
            <a:p>
              <a:pPr marL="342900" indent="-342900">
                <a:spcBef>
                  <a:spcPct val="20000"/>
                </a:spcBef>
                <a:buClr>
                  <a:srgbClr val="FF9900"/>
                </a:buClr>
                <a:buSzPct val="130000"/>
                <a:buFontTx/>
                <a:buChar char="•"/>
              </a:pPr>
              <a:r>
                <a:rPr lang="en-GB" sz="2000" b="0" dirty="0" smtClean="0">
                  <a:solidFill>
                    <a:schemeClr val="tx1"/>
                  </a:solidFill>
                  <a:latin typeface="Calibri" pitchFamily="34" charset="0"/>
                  <a:cs typeface="Calibri" pitchFamily="34" charset="0"/>
                </a:rPr>
                <a:t>“Establishing a reference range for bone turnover markers in young, healthy women”</a:t>
              </a:r>
              <a:endParaRPr lang="en-GB" sz="2000" b="0" dirty="0">
                <a:solidFill>
                  <a:schemeClr val="tx1"/>
                </a:solidFill>
                <a:latin typeface="Calibri" pitchFamily="34" charset="0"/>
                <a:cs typeface="Calibri" pitchFamily="34" charset="0"/>
              </a:endParaRPr>
            </a:p>
          </p:txBody>
        </p:sp>
      </p:grpSp>
    </p:spTree>
    <p:extLst>
      <p:ext uri="{BB962C8B-B14F-4D97-AF65-F5344CB8AC3E}">
        <p14:creationId xmlns:p14="http://schemas.microsoft.com/office/powerpoint/2010/main" val="12527372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93776"/>
            <a:ext cx="8229600" cy="1143000"/>
          </a:xfrm>
        </p:spPr>
        <p:txBody>
          <a:bodyPr>
            <a:normAutofit/>
          </a:bodyPr>
          <a:lstStyle/>
          <a:p>
            <a:r>
              <a:rPr lang="en-US" altLang="zh-CN" dirty="0">
                <a:effectLst>
                  <a:outerShdw blurRad="38100" dist="38100" dir="2700000" algn="tl">
                    <a:srgbClr val="000000">
                      <a:alpha val="43137"/>
                    </a:srgbClr>
                  </a:outerShdw>
                </a:effectLst>
                <a:ea typeface="宋体" pitchFamily="2" charset="-122"/>
              </a:rPr>
              <a:t>Short Communications </a:t>
            </a:r>
            <a:r>
              <a:rPr lang="en-US" altLang="zh-CN" dirty="0" smtClean="0">
                <a:effectLst>
                  <a:outerShdw blurRad="38100" dist="38100" dir="2700000" algn="tl">
                    <a:srgbClr val="000000">
                      <a:alpha val="43137"/>
                    </a:srgbClr>
                  </a:outerShdw>
                </a:effectLst>
                <a:ea typeface="宋体" pitchFamily="2" charset="-122"/>
              </a:rPr>
              <a:t>Article</a:t>
            </a:r>
            <a:endParaRPr lang="en-GB" dirty="0">
              <a:effectLst>
                <a:outerShdw blurRad="38100" dist="38100" dir="2700000" algn="tl">
                  <a:srgbClr val="000000">
                    <a:alpha val="43137"/>
                  </a:srgbClr>
                </a:outerShdw>
              </a:effectLst>
              <a:ea typeface="宋体" pitchFamily="2" charset="-122"/>
            </a:endParaRPr>
          </a:p>
        </p:txBody>
      </p:sp>
      <p:sp>
        <p:nvSpPr>
          <p:cNvPr id="10" name="Content Placeholder 9"/>
          <p:cNvSpPr>
            <a:spLocks noGrp="1"/>
          </p:cNvSpPr>
          <p:nvPr>
            <p:ph idx="1"/>
          </p:nvPr>
        </p:nvSpPr>
        <p:spPr>
          <a:xfrm>
            <a:off x="382773" y="1506049"/>
            <a:ext cx="8229600" cy="1944216"/>
          </a:xfrm>
        </p:spPr>
        <p:txBody>
          <a:bodyPr>
            <a:normAutofit/>
          </a:bodyPr>
          <a:lstStyle/>
          <a:p>
            <a:pPr>
              <a:buClr>
                <a:srgbClr val="FF9900"/>
              </a:buClr>
            </a:pPr>
            <a:r>
              <a:rPr lang="en-GB" altLang="zh-CN" sz="2400" dirty="0" smtClean="0">
                <a:solidFill>
                  <a:schemeClr val="tx1"/>
                </a:solidFill>
                <a:ea typeface="宋体" pitchFamily="2" charset="-122"/>
                <a:cs typeface="Calibri" pitchFamily="34" charset="0"/>
              </a:rPr>
              <a:t>Quick and early communications of significant, original advances.  </a:t>
            </a:r>
          </a:p>
          <a:p>
            <a:pPr>
              <a:buClr>
                <a:srgbClr val="FF9900"/>
              </a:buClr>
            </a:pPr>
            <a:r>
              <a:rPr lang="en-GB" altLang="zh-CN" sz="2400" dirty="0" smtClean="0">
                <a:solidFill>
                  <a:schemeClr val="tx1"/>
                </a:solidFill>
                <a:ea typeface="宋体" pitchFamily="2" charset="-122"/>
                <a:cs typeface="Calibri" pitchFamily="34" charset="0"/>
              </a:rPr>
              <a:t>Much shorter than full articles. </a:t>
            </a:r>
          </a:p>
        </p:txBody>
      </p:sp>
      <p:pic>
        <p:nvPicPr>
          <p:cNvPr id="252930" name="Picture 2" descr="C:\Users\ChahinM\Desktop\economics-letters.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3860" y="2565842"/>
            <a:ext cx="2241070" cy="2988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5795646"/>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93776"/>
            <a:ext cx="8229600" cy="1143000"/>
          </a:xfrm>
        </p:spPr>
        <p:txBody>
          <a:bodyPr>
            <a:normAutofit/>
          </a:bodyPr>
          <a:lstStyle/>
          <a:p>
            <a:r>
              <a:rPr lang="en-US" altLang="zh-CN" dirty="0">
                <a:effectLst>
                  <a:outerShdw blurRad="38100" dist="38100" dir="2700000" algn="tl">
                    <a:srgbClr val="000000">
                      <a:alpha val="43137"/>
                    </a:srgbClr>
                  </a:outerShdw>
                </a:effectLst>
                <a:ea typeface="宋体" pitchFamily="2" charset="-122"/>
              </a:rPr>
              <a:t>Review </a:t>
            </a:r>
            <a:r>
              <a:rPr lang="en-US" altLang="zh-CN" dirty="0" smtClean="0">
                <a:effectLst>
                  <a:outerShdw blurRad="38100" dist="38100" dir="2700000" algn="tl">
                    <a:srgbClr val="000000">
                      <a:alpha val="43137"/>
                    </a:srgbClr>
                  </a:outerShdw>
                </a:effectLst>
                <a:ea typeface="宋体" pitchFamily="2" charset="-122"/>
              </a:rPr>
              <a:t>paper / perspective</a:t>
            </a:r>
            <a:endParaRPr lang="en-US" altLang="zh-CN" dirty="0">
              <a:effectLst>
                <a:outerShdw blurRad="38100" dist="38100" dir="2700000" algn="tl">
                  <a:srgbClr val="000000">
                    <a:alpha val="43137"/>
                  </a:srgbClr>
                </a:outerShdw>
              </a:effectLst>
              <a:ea typeface="宋体" pitchFamily="2" charset="-122"/>
            </a:endParaRPr>
          </a:p>
        </p:txBody>
      </p:sp>
      <p:sp>
        <p:nvSpPr>
          <p:cNvPr id="10" name="Content Placeholder 9"/>
          <p:cNvSpPr>
            <a:spLocks noGrp="1"/>
          </p:cNvSpPr>
          <p:nvPr>
            <p:ph idx="1"/>
          </p:nvPr>
        </p:nvSpPr>
        <p:spPr>
          <a:xfrm>
            <a:off x="467544" y="1700808"/>
            <a:ext cx="8229600" cy="1944216"/>
          </a:xfrm>
        </p:spPr>
        <p:txBody>
          <a:bodyPr>
            <a:normAutofit/>
          </a:bodyPr>
          <a:lstStyle/>
          <a:p>
            <a:pPr>
              <a:buClr>
                <a:srgbClr val="FF9900"/>
              </a:buClr>
            </a:pPr>
            <a:r>
              <a:rPr lang="en-GB" altLang="zh-CN" sz="2400" dirty="0" smtClean="0">
                <a:solidFill>
                  <a:schemeClr val="tx1"/>
                </a:solidFill>
                <a:ea typeface="宋体" pitchFamily="2" charset="-122"/>
                <a:cs typeface="Calibri" pitchFamily="34" charset="0"/>
              </a:rPr>
              <a:t>Critical synthesis of a specific research topic</a:t>
            </a:r>
          </a:p>
          <a:p>
            <a:pPr>
              <a:buClr>
                <a:srgbClr val="FF9900"/>
              </a:buClr>
            </a:pPr>
            <a:r>
              <a:rPr lang="en-GB" altLang="zh-CN" sz="2400" dirty="0" smtClean="0">
                <a:solidFill>
                  <a:schemeClr val="tx1"/>
                </a:solidFill>
                <a:ea typeface="宋体" pitchFamily="2" charset="-122"/>
                <a:cs typeface="Calibri" pitchFamily="34" charset="0"/>
              </a:rPr>
              <a:t>Typically 10+ pages, 5+ figures, 80 references</a:t>
            </a:r>
          </a:p>
          <a:p>
            <a:pPr>
              <a:buClr>
                <a:srgbClr val="FF9900"/>
              </a:buClr>
            </a:pPr>
            <a:r>
              <a:rPr lang="en-GB" altLang="zh-CN" sz="2400" dirty="0" smtClean="0">
                <a:solidFill>
                  <a:schemeClr val="tx1"/>
                </a:solidFill>
                <a:ea typeface="宋体" pitchFamily="2" charset="-122"/>
                <a:cs typeface="Calibri" pitchFamily="34" charset="0"/>
              </a:rPr>
              <a:t>Typically solicited by journal editors</a:t>
            </a:r>
          </a:p>
          <a:p>
            <a:pPr>
              <a:buClr>
                <a:srgbClr val="FF9900"/>
              </a:buClr>
            </a:pPr>
            <a:r>
              <a:rPr lang="en-GB" altLang="zh-CN" sz="2400" dirty="0" smtClean="0">
                <a:solidFill>
                  <a:schemeClr val="tx1"/>
                </a:solidFill>
                <a:ea typeface="宋体" pitchFamily="2" charset="-122"/>
                <a:cs typeface="Calibri" pitchFamily="34" charset="0"/>
              </a:rPr>
              <a:t>Good way to consolidate a scientific research career</a:t>
            </a:r>
          </a:p>
        </p:txBody>
      </p:sp>
      <p:grpSp>
        <p:nvGrpSpPr>
          <p:cNvPr id="2" name="Group 7"/>
          <p:cNvGrpSpPr>
            <a:grpSpLocks/>
          </p:cNvGrpSpPr>
          <p:nvPr/>
        </p:nvGrpSpPr>
        <p:grpSpPr bwMode="auto">
          <a:xfrm>
            <a:off x="323528" y="4005064"/>
            <a:ext cx="8458200" cy="1872208"/>
            <a:chOff x="240" y="2640"/>
            <a:chExt cx="5328" cy="1296"/>
          </a:xfrm>
          <a:solidFill>
            <a:srgbClr val="FFD279"/>
          </a:solidFill>
        </p:grpSpPr>
        <p:sp>
          <p:nvSpPr>
            <p:cNvPr id="6" name="Rectangle 6"/>
            <p:cNvSpPr>
              <a:spLocks noChangeArrowheads="1"/>
            </p:cNvSpPr>
            <p:nvPr/>
          </p:nvSpPr>
          <p:spPr bwMode="auto">
            <a:xfrm>
              <a:off x="240" y="2640"/>
              <a:ext cx="5328" cy="1296"/>
            </a:xfrm>
            <a:prstGeom prst="rect">
              <a:avLst/>
            </a:prstGeom>
            <a:grpFill/>
            <a:ln>
              <a:headEnd/>
              <a:tailEnd/>
            </a:ln>
          </p:spPr>
          <p:style>
            <a:lnRef idx="2">
              <a:schemeClr val="dk1"/>
            </a:lnRef>
            <a:fillRef idx="1">
              <a:schemeClr val="lt1"/>
            </a:fillRef>
            <a:effectRef idx="0">
              <a:schemeClr val="dk1"/>
            </a:effectRef>
            <a:fontRef idx="minor">
              <a:schemeClr val="dk1"/>
            </a:fontRef>
          </p:style>
          <p:txBody>
            <a:bodyPr wrap="none" anchor="ctr">
              <a:spAutoFit/>
            </a:bodyPr>
            <a:lstStyle/>
            <a:p>
              <a:endParaRPr lang="en-US"/>
            </a:p>
          </p:txBody>
        </p:sp>
        <p:sp>
          <p:nvSpPr>
            <p:cNvPr id="7" name="Text Box 4"/>
            <p:cNvSpPr txBox="1">
              <a:spLocks noChangeArrowheads="1"/>
            </p:cNvSpPr>
            <p:nvPr/>
          </p:nvSpPr>
          <p:spPr bwMode="auto">
            <a:xfrm>
              <a:off x="336" y="2676"/>
              <a:ext cx="2256" cy="320"/>
            </a:xfrm>
            <a:prstGeom prst="rect">
              <a:avLst/>
            </a:prstGeom>
            <a:grpFill/>
            <a:ln w="28575">
              <a:noFill/>
              <a:miter lim="800000"/>
              <a:headEnd/>
              <a:tailEnd/>
            </a:ln>
          </p:spPr>
          <p:txBody>
            <a:bodyPr>
              <a:spAutoFit/>
            </a:bodyPr>
            <a:lstStyle/>
            <a:p>
              <a:pPr>
                <a:spcBef>
                  <a:spcPct val="50000"/>
                </a:spcBef>
              </a:pPr>
              <a:r>
                <a:rPr lang="en-US" sz="2400" b="1" dirty="0">
                  <a:latin typeface="Calibri" pitchFamily="34" charset="0"/>
                  <a:cs typeface="Calibri" pitchFamily="34" charset="0"/>
                </a:rPr>
                <a:t>Sample full article titles:</a:t>
              </a:r>
              <a:endParaRPr lang="en-GB" sz="2400" b="1" dirty="0">
                <a:latin typeface="Calibri" pitchFamily="34" charset="0"/>
                <a:cs typeface="Calibri" pitchFamily="34" charset="0"/>
              </a:endParaRPr>
            </a:p>
          </p:txBody>
        </p:sp>
        <p:sp>
          <p:nvSpPr>
            <p:cNvPr id="8" name="Rectangle 5"/>
            <p:cNvSpPr>
              <a:spLocks noChangeArrowheads="1"/>
            </p:cNvSpPr>
            <p:nvPr/>
          </p:nvSpPr>
          <p:spPr bwMode="auto">
            <a:xfrm>
              <a:off x="295" y="2976"/>
              <a:ext cx="5107" cy="600"/>
            </a:xfrm>
            <a:prstGeom prst="rect">
              <a:avLst/>
            </a:prstGeom>
            <a:grpFill/>
            <a:ln w="9525">
              <a:noFill/>
              <a:miter lim="800000"/>
              <a:headEnd/>
              <a:tailEnd/>
            </a:ln>
          </p:spPr>
          <p:txBody>
            <a:bodyPr lIns="0" rIns="0"/>
            <a:lstStyle/>
            <a:p>
              <a:pPr marL="342900" indent="-342900">
                <a:spcBef>
                  <a:spcPct val="20000"/>
                </a:spcBef>
                <a:buClr>
                  <a:srgbClr val="FF9900"/>
                </a:buClr>
                <a:buSzPct val="130000"/>
                <a:buFontTx/>
                <a:buChar char="•"/>
              </a:pPr>
              <a:r>
                <a:rPr lang="en-GB" sz="2000" b="0" dirty="0" smtClean="0">
                  <a:latin typeface="Calibri" pitchFamily="34" charset="0"/>
                  <a:cs typeface="Calibri" pitchFamily="34" charset="0"/>
                </a:rPr>
                <a:t>“Advances in the </a:t>
              </a:r>
              <a:r>
                <a:rPr lang="en-GB" sz="2000" b="0" dirty="0" err="1" smtClean="0">
                  <a:latin typeface="Calibri" pitchFamily="34" charset="0"/>
                  <a:cs typeface="Calibri" pitchFamily="34" charset="0"/>
                </a:rPr>
                <a:t>allogeneic</a:t>
              </a:r>
              <a:r>
                <a:rPr lang="en-GB" sz="2000" b="0" dirty="0" smtClean="0">
                  <a:latin typeface="Calibri" pitchFamily="34" charset="0"/>
                  <a:cs typeface="Calibri" pitchFamily="34" charset="0"/>
                </a:rPr>
                <a:t> transplantation for </a:t>
              </a:r>
              <a:r>
                <a:rPr lang="en-GB" sz="2000" b="0" dirty="0" err="1" smtClean="0">
                  <a:latin typeface="Calibri" pitchFamily="34" charset="0"/>
                  <a:cs typeface="Calibri" pitchFamily="34" charset="0"/>
                </a:rPr>
                <a:t>thalassemia</a:t>
              </a:r>
              <a:r>
                <a:rPr lang="en-GB" sz="2000" b="0" dirty="0" smtClean="0">
                  <a:latin typeface="Calibri" pitchFamily="34" charset="0"/>
                  <a:cs typeface="Calibri" pitchFamily="34" charset="0"/>
                </a:rPr>
                <a:t>”</a:t>
              </a:r>
            </a:p>
            <a:p>
              <a:pPr marL="342900" indent="-342900">
                <a:spcBef>
                  <a:spcPct val="20000"/>
                </a:spcBef>
                <a:buClr>
                  <a:srgbClr val="FF9900"/>
                </a:buClr>
                <a:buSzPct val="130000"/>
                <a:buFontTx/>
                <a:buChar char="•"/>
              </a:pPr>
              <a:r>
                <a:rPr lang="en-GB" sz="2000" b="0" dirty="0" smtClean="0">
                  <a:latin typeface="Calibri" pitchFamily="34" charset="0"/>
                  <a:cs typeface="Calibri" pitchFamily="34" charset="0"/>
                </a:rPr>
                <a:t>“Stress and how bacteria cope with death and survival”</a:t>
              </a:r>
            </a:p>
            <a:p>
              <a:pPr marL="342900" indent="-342900">
                <a:spcBef>
                  <a:spcPct val="20000"/>
                </a:spcBef>
                <a:buClr>
                  <a:srgbClr val="FF9900"/>
                </a:buClr>
                <a:buSzPct val="130000"/>
                <a:buFontTx/>
                <a:buChar char="•"/>
              </a:pPr>
              <a:r>
                <a:rPr lang="en-GB" sz="2000" b="0" dirty="0" smtClean="0">
                  <a:latin typeface="Calibri" pitchFamily="34" charset="0"/>
                  <a:cs typeface="Calibri" pitchFamily="34" charset="0"/>
                </a:rPr>
                <a:t>“Quantifying the transmission potential of pandemic influenza”</a:t>
              </a:r>
            </a:p>
          </p:txBody>
        </p:sp>
      </p:grpSp>
    </p:spTree>
    <p:extLst>
      <p:ext uri="{BB962C8B-B14F-4D97-AF65-F5344CB8AC3E}">
        <p14:creationId xmlns:p14="http://schemas.microsoft.com/office/powerpoint/2010/main" val="26022538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62040"/>
            <a:ext cx="8229600" cy="1143000"/>
          </a:xfrm>
        </p:spPr>
        <p:txBody>
          <a:bodyPr>
            <a:noAutofit/>
          </a:bodyPr>
          <a:lstStyle/>
          <a:p>
            <a:pPr algn="l"/>
            <a:r>
              <a:rPr lang="en-GB" dirty="0">
                <a:effectLst>
                  <a:outerShdw blurRad="38100" dist="38100" dir="2700000" algn="tl">
                    <a:srgbClr val="000000">
                      <a:alpha val="43137"/>
                    </a:srgbClr>
                  </a:outerShdw>
                </a:effectLst>
                <a:ea typeface="宋体" pitchFamily="2" charset="-122"/>
              </a:rPr>
              <a:t>Citations impact varies </a:t>
            </a:r>
            <a:r>
              <a:rPr lang="en-GB" dirty="0" smtClean="0">
                <a:effectLst>
                  <a:outerShdw blurRad="38100" dist="38100" dir="2700000" algn="tl">
                    <a:srgbClr val="000000">
                      <a:alpha val="43137"/>
                    </a:srgbClr>
                  </a:outerShdw>
                </a:effectLst>
                <a:ea typeface="宋体" pitchFamily="2" charset="-122"/>
              </a:rPr>
              <a:t>by </a:t>
            </a:r>
            <a:r>
              <a:rPr lang="en-GB" dirty="0">
                <a:effectLst>
                  <a:outerShdw blurRad="38100" dist="38100" dir="2700000" algn="tl">
                    <a:srgbClr val="000000">
                      <a:alpha val="43137"/>
                    </a:srgbClr>
                  </a:outerShdw>
                </a:effectLst>
                <a:ea typeface="宋体" pitchFamily="2" charset="-122"/>
              </a:rPr>
              <a:t>publication type</a:t>
            </a:r>
          </a:p>
        </p:txBody>
      </p:sp>
      <p:pic>
        <p:nvPicPr>
          <p:cNvPr id="6" name="Picture 2"/>
          <p:cNvPicPr>
            <a:picLocks noChangeAspect="1" noChangeArrowheads="1"/>
          </p:cNvPicPr>
          <p:nvPr/>
        </p:nvPicPr>
        <p:blipFill>
          <a:blip r:embed="rId3" cstate="print"/>
          <a:srcRect/>
          <a:stretch>
            <a:fillRect/>
          </a:stretch>
        </p:blipFill>
        <p:spPr bwMode="auto">
          <a:xfrm>
            <a:off x="899592" y="1628800"/>
            <a:ext cx="7400805" cy="4343493"/>
          </a:xfrm>
          <a:prstGeom prst="rect">
            <a:avLst/>
          </a:prstGeom>
          <a:noFill/>
          <a:ln w="9525">
            <a:noFill/>
            <a:miter lim="800000"/>
            <a:headEnd/>
            <a:tailEnd/>
          </a:ln>
        </p:spPr>
      </p:pic>
    </p:spTree>
    <p:extLst>
      <p:ext uri="{BB962C8B-B14F-4D97-AF65-F5344CB8AC3E}">
        <p14:creationId xmlns:p14="http://schemas.microsoft.com/office/powerpoint/2010/main" val="3173169081"/>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body" idx="1"/>
          </p:nvPr>
        </p:nvSpPr>
        <p:spPr>
          <a:xfrm>
            <a:off x="337624" y="1268413"/>
            <a:ext cx="7942775" cy="5229225"/>
          </a:xfrm>
        </p:spPr>
        <p:txBody>
          <a:bodyPr/>
          <a:lstStyle/>
          <a:p>
            <a:pPr lvl="1"/>
            <a:r>
              <a:rPr lang="en-US" altLang="zh-CN" sz="2000" dirty="0" smtClean="0">
                <a:ea typeface="宋体" pitchFamily="2" charset="-122"/>
                <a:cs typeface="Calibri" pitchFamily="34" charset="0"/>
              </a:rPr>
              <a:t>Look at </a:t>
            </a:r>
            <a:r>
              <a:rPr lang="en-US" altLang="zh-CN" sz="2000" b="1" dirty="0" smtClean="0">
                <a:ea typeface="宋体" pitchFamily="2" charset="-122"/>
                <a:cs typeface="Calibri" pitchFamily="34" charset="0"/>
              </a:rPr>
              <a:t>your references – </a:t>
            </a:r>
            <a:r>
              <a:rPr lang="en-US" altLang="zh-CN" sz="2000" dirty="0" smtClean="0">
                <a:ea typeface="宋体" pitchFamily="2" charset="-122"/>
                <a:cs typeface="Calibri" pitchFamily="34" charset="0"/>
              </a:rPr>
              <a:t>these will help you narrow your choices. </a:t>
            </a:r>
          </a:p>
          <a:p>
            <a:pPr lvl="1"/>
            <a:endParaRPr lang="en-US" altLang="zh-CN" sz="2000" dirty="0" smtClean="0">
              <a:ea typeface="宋体" pitchFamily="2" charset="-122"/>
              <a:cs typeface="Calibri" pitchFamily="34" charset="0"/>
            </a:endParaRPr>
          </a:p>
          <a:p>
            <a:pPr lvl="1"/>
            <a:r>
              <a:rPr lang="en-US" altLang="zh-CN" sz="2000" b="1" dirty="0" smtClean="0">
                <a:ea typeface="宋体" pitchFamily="2" charset="-122"/>
                <a:cs typeface="Calibri" pitchFamily="34" charset="0"/>
              </a:rPr>
              <a:t>Review</a:t>
            </a:r>
            <a:r>
              <a:rPr lang="en-US" altLang="zh-CN" sz="2000" dirty="0" smtClean="0">
                <a:ea typeface="宋体" pitchFamily="2" charset="-122"/>
                <a:cs typeface="Calibri" pitchFamily="34" charset="0"/>
              </a:rPr>
              <a:t> recent publications in </a:t>
            </a:r>
            <a:r>
              <a:rPr lang="en-US" altLang="zh-CN" sz="2000" b="1" dirty="0" smtClean="0">
                <a:ea typeface="宋体" pitchFamily="2" charset="-122"/>
                <a:cs typeface="Calibri" pitchFamily="34" charset="0"/>
              </a:rPr>
              <a:t>each candidate journal</a:t>
            </a:r>
            <a:r>
              <a:rPr lang="en-US" altLang="zh-CN" sz="2000" dirty="0" smtClean="0">
                <a:ea typeface="宋体" pitchFamily="2" charset="-122"/>
                <a:cs typeface="Calibri" pitchFamily="34" charset="0"/>
              </a:rPr>
              <a:t>. Find out the hot topics, the accepted types of articles, etc. </a:t>
            </a:r>
          </a:p>
          <a:p>
            <a:pPr lvl="1"/>
            <a:endParaRPr lang="en-US" altLang="zh-CN" sz="2000" dirty="0" smtClean="0">
              <a:ea typeface="宋体" pitchFamily="2" charset="-122"/>
              <a:cs typeface="Calibri" pitchFamily="34" charset="0"/>
            </a:endParaRPr>
          </a:p>
          <a:p>
            <a:pPr lvl="1"/>
            <a:r>
              <a:rPr lang="en-US" altLang="zh-CN" sz="2000" dirty="0" smtClean="0">
                <a:ea typeface="宋体" pitchFamily="2" charset="-122"/>
                <a:cs typeface="Calibri" pitchFamily="34" charset="0"/>
              </a:rPr>
              <a:t>Ask yourself the following questions:</a:t>
            </a:r>
          </a:p>
          <a:p>
            <a:pPr lvl="2"/>
            <a:r>
              <a:rPr lang="en-US" altLang="zh-CN" sz="2000" dirty="0" smtClean="0">
                <a:ea typeface="宋体" pitchFamily="2" charset="-122"/>
                <a:cs typeface="Calibri" pitchFamily="34" charset="0"/>
              </a:rPr>
              <a:t>Is the journal </a:t>
            </a:r>
            <a:r>
              <a:rPr lang="en-US" altLang="zh-CN" sz="2000" b="1" dirty="0" smtClean="0">
                <a:ea typeface="宋体" pitchFamily="2" charset="-122"/>
                <a:cs typeface="Calibri" pitchFamily="34" charset="0"/>
              </a:rPr>
              <a:t>peer-reviewed</a:t>
            </a:r>
            <a:r>
              <a:rPr lang="en-US" altLang="zh-CN" sz="2000" dirty="0" smtClean="0">
                <a:ea typeface="宋体" pitchFamily="2" charset="-122"/>
                <a:cs typeface="Calibri" pitchFamily="34" charset="0"/>
              </a:rPr>
              <a:t>?</a:t>
            </a:r>
          </a:p>
          <a:p>
            <a:pPr lvl="2"/>
            <a:r>
              <a:rPr lang="en-US" altLang="zh-CN" sz="2000" dirty="0" smtClean="0">
                <a:ea typeface="宋体" pitchFamily="2" charset="-122"/>
                <a:cs typeface="Calibri" pitchFamily="34" charset="0"/>
              </a:rPr>
              <a:t>Who is this journal’s </a:t>
            </a:r>
            <a:r>
              <a:rPr lang="en-US" altLang="zh-CN" sz="2000" b="1" dirty="0" smtClean="0">
                <a:ea typeface="宋体" pitchFamily="2" charset="-122"/>
                <a:cs typeface="Calibri" pitchFamily="34" charset="0"/>
              </a:rPr>
              <a:t>audience</a:t>
            </a:r>
            <a:r>
              <a:rPr lang="en-US" altLang="zh-CN" sz="2000" dirty="0" smtClean="0">
                <a:ea typeface="宋体" pitchFamily="2" charset="-122"/>
                <a:cs typeface="Calibri" pitchFamily="34" charset="0"/>
              </a:rPr>
              <a:t>?</a:t>
            </a:r>
          </a:p>
          <a:p>
            <a:pPr lvl="2"/>
            <a:r>
              <a:rPr lang="en-US" altLang="zh-CN" sz="2000" dirty="0" smtClean="0">
                <a:ea typeface="宋体" pitchFamily="2" charset="-122"/>
                <a:cs typeface="Calibri" pitchFamily="34" charset="0"/>
              </a:rPr>
              <a:t>What is the journal’s </a:t>
            </a:r>
            <a:r>
              <a:rPr lang="en-US" altLang="zh-CN" sz="2000" b="1" dirty="0" smtClean="0">
                <a:ea typeface="宋体" pitchFamily="2" charset="-122"/>
                <a:cs typeface="Calibri" pitchFamily="34" charset="0"/>
              </a:rPr>
              <a:t>Impact Factor</a:t>
            </a:r>
            <a:r>
              <a:rPr lang="en-US" altLang="zh-CN" sz="2000" dirty="0" smtClean="0">
                <a:ea typeface="宋体" pitchFamily="2" charset="-122"/>
                <a:cs typeface="Calibri" pitchFamily="34" charset="0"/>
              </a:rPr>
              <a:t>?</a:t>
            </a:r>
          </a:p>
          <a:p>
            <a:pPr lvl="1">
              <a:buFont typeface="Wingdings" pitchFamily="2" charset="2"/>
              <a:buNone/>
            </a:pPr>
            <a:endParaRPr lang="en-US" altLang="zh-CN" sz="2000" dirty="0" smtClean="0">
              <a:ea typeface="宋体" pitchFamily="2" charset="-122"/>
              <a:cs typeface="Calibri" pitchFamily="34" charset="0"/>
            </a:endParaRPr>
          </a:p>
          <a:p>
            <a:pPr lvl="1">
              <a:lnSpc>
                <a:spcPct val="90000"/>
              </a:lnSpc>
            </a:pPr>
            <a:r>
              <a:rPr lang="en-US" altLang="zh-CN" sz="2000" b="1" dirty="0" smtClean="0">
                <a:solidFill>
                  <a:schemeClr val="tx1"/>
                </a:solidFill>
                <a:ea typeface="宋体" pitchFamily="2" charset="-122"/>
                <a:cs typeface="Calibri" pitchFamily="34" charset="0"/>
              </a:rPr>
              <a:t>Do not gamble by submitting your manuscript to more than one journal at a time!</a:t>
            </a:r>
          </a:p>
          <a:p>
            <a:pPr lvl="2">
              <a:lnSpc>
                <a:spcPct val="90000"/>
              </a:lnSpc>
            </a:pPr>
            <a:r>
              <a:rPr lang="en-US" altLang="zh-CN" sz="2000" dirty="0" smtClean="0">
                <a:solidFill>
                  <a:schemeClr val="tx1"/>
                </a:solidFill>
                <a:ea typeface="宋体" pitchFamily="2" charset="-122"/>
                <a:cs typeface="Calibri" pitchFamily="34" charset="0"/>
              </a:rPr>
              <a:t>International ethics standards prohibit multiple/simultaneous submissions, and editors do find out! (Trust us, they do!)</a:t>
            </a:r>
            <a:endParaRPr lang="zh-CN" altLang="en-US" sz="2000" dirty="0" smtClean="0">
              <a:solidFill>
                <a:schemeClr val="tx1"/>
              </a:solidFill>
              <a:ea typeface="宋体" pitchFamily="2" charset="-122"/>
              <a:cs typeface="Calibri" pitchFamily="34" charset="0"/>
            </a:endParaRPr>
          </a:p>
          <a:p>
            <a:pPr lvl="1">
              <a:buNone/>
            </a:pPr>
            <a:endParaRPr lang="en-US" altLang="zh-CN" sz="1600" dirty="0" smtClean="0">
              <a:ea typeface="宋体" pitchFamily="2" charset="-122"/>
              <a:cs typeface="Calibri" pitchFamily="34" charset="0"/>
            </a:endParaRPr>
          </a:p>
        </p:txBody>
      </p:sp>
      <p:sp>
        <p:nvSpPr>
          <p:cNvPr id="17412" name="Rectangle 3"/>
          <p:cNvSpPr>
            <a:spLocks noGrp="1" noChangeArrowheads="1"/>
          </p:cNvSpPr>
          <p:nvPr>
            <p:ph type="title"/>
          </p:nvPr>
        </p:nvSpPr>
        <p:spPr>
          <a:xfrm>
            <a:off x="533400" y="304800"/>
            <a:ext cx="8166100" cy="685800"/>
          </a:xfrm>
        </p:spPr>
        <p:txBody>
          <a:bodyPr/>
          <a:lstStyle/>
          <a:p>
            <a:r>
              <a:rPr lang="en-US" altLang="zh-CN" dirty="0" smtClean="0">
                <a:effectLst>
                  <a:outerShdw blurRad="38100" dist="38100" dir="2700000" algn="tl">
                    <a:srgbClr val="000000">
                      <a:alpha val="43137"/>
                    </a:srgbClr>
                  </a:outerShdw>
                </a:effectLst>
                <a:ea typeface="宋体" pitchFamily="2" charset="-122"/>
              </a:rPr>
              <a:t>Select the best journal for submission</a:t>
            </a:r>
            <a:endParaRPr lang="zh-CN" altLang="en-US" dirty="0" smtClean="0">
              <a:effectLst>
                <a:outerShdw blurRad="38100" dist="38100" dir="2700000" algn="tl">
                  <a:srgbClr val="000000">
                    <a:alpha val="43137"/>
                  </a:srgbClr>
                </a:outerShdw>
              </a:effectLst>
              <a:ea typeface="宋体" pitchFamily="2" charset="-122"/>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686426" y="350073"/>
            <a:ext cx="5976664" cy="648072"/>
          </a:xfrm>
          <a:noFill/>
          <a:effectLst>
            <a:outerShdw blurRad="50800" dist="38100" dir="18900000" algn="bl" rotWithShape="0">
              <a:prstClr val="black">
                <a:alpha val="40000"/>
              </a:prstClr>
            </a:outerShdw>
          </a:effectLst>
        </p:spPr>
        <p:txBody>
          <a:bodyPr/>
          <a:lstStyle/>
          <a:p>
            <a:pPr>
              <a:defRPr/>
            </a:pPr>
            <a:r>
              <a:rPr lang="en-US" altLang="zh-CN" dirty="0" smtClean="0">
                <a:ea typeface="宋体" pitchFamily="2" charset="-122"/>
              </a:rPr>
              <a:t>Choose </a:t>
            </a:r>
            <a:r>
              <a:rPr lang="en-US" altLang="zh-CN" dirty="0">
                <a:ea typeface="宋体" pitchFamily="2" charset="-122"/>
              </a:rPr>
              <a:t>the right journal</a:t>
            </a:r>
          </a:p>
        </p:txBody>
      </p:sp>
      <p:sp>
        <p:nvSpPr>
          <p:cNvPr id="20483" name="Rectangle 37"/>
          <p:cNvSpPr>
            <a:spLocks noGrp="1" noChangeArrowheads="1"/>
          </p:cNvSpPr>
          <p:nvPr>
            <p:ph type="body" sz="half" idx="2"/>
          </p:nvPr>
        </p:nvSpPr>
        <p:spPr>
          <a:xfrm>
            <a:off x="4013353" y="2112317"/>
            <a:ext cx="4156075" cy="3716288"/>
          </a:xfrm>
        </p:spPr>
        <p:txBody>
          <a:bodyPr>
            <a:noAutofit/>
          </a:bodyPr>
          <a:lstStyle/>
          <a:p>
            <a:pPr marL="0" indent="0">
              <a:buFont typeface="Wingdings" pitchFamily="2" charset="2"/>
              <a:buNone/>
            </a:pPr>
            <a:r>
              <a:rPr lang="en-GB" sz="2000" dirty="0" smtClean="0">
                <a:solidFill>
                  <a:schemeClr val="tx1"/>
                </a:solidFill>
              </a:rPr>
              <a:t>Do not just “descend the stairs”</a:t>
            </a:r>
          </a:p>
          <a:p>
            <a:pPr>
              <a:buFont typeface="Wingdings" pitchFamily="2" charset="2"/>
              <a:buNone/>
            </a:pPr>
            <a:endParaRPr lang="en-GB" sz="2000" dirty="0" smtClean="0">
              <a:solidFill>
                <a:schemeClr val="tx1"/>
              </a:solidFill>
            </a:endParaRPr>
          </a:p>
          <a:p>
            <a:pPr>
              <a:buFont typeface="Wingdings" pitchFamily="2" charset="2"/>
              <a:buNone/>
            </a:pPr>
            <a:r>
              <a:rPr lang="en-GB" sz="2000" dirty="0" smtClean="0">
                <a:solidFill>
                  <a:schemeClr val="tx1"/>
                </a:solidFill>
              </a:rPr>
              <a:t>Top journals</a:t>
            </a:r>
          </a:p>
          <a:p>
            <a:pPr>
              <a:buFont typeface="Wingdings" pitchFamily="2" charset="2"/>
              <a:buNone/>
            </a:pPr>
            <a:r>
              <a:rPr lang="en-GB" sz="2000" dirty="0" smtClean="0">
                <a:solidFill>
                  <a:schemeClr val="tx1"/>
                </a:solidFill>
              </a:rPr>
              <a:t>	</a:t>
            </a:r>
            <a:r>
              <a:rPr lang="en-GB" sz="1600" dirty="0" smtClean="0">
                <a:solidFill>
                  <a:schemeClr val="tx1"/>
                </a:solidFill>
              </a:rPr>
              <a:t>Nature, Science, Lancet, NEJM, ......</a:t>
            </a:r>
            <a:endParaRPr lang="en-GB" sz="2000" dirty="0" smtClean="0">
              <a:solidFill>
                <a:schemeClr val="tx1"/>
              </a:solidFill>
            </a:endParaRPr>
          </a:p>
          <a:p>
            <a:pPr>
              <a:buFont typeface="Wingdings" pitchFamily="2" charset="2"/>
              <a:buNone/>
            </a:pPr>
            <a:endParaRPr lang="en-GB" sz="2000" dirty="0" smtClean="0">
              <a:solidFill>
                <a:schemeClr val="tx1"/>
              </a:solidFill>
            </a:endParaRPr>
          </a:p>
          <a:p>
            <a:pPr>
              <a:buFont typeface="Wingdings" pitchFamily="2" charset="2"/>
              <a:buNone/>
            </a:pPr>
            <a:r>
              <a:rPr lang="en-GB" sz="2000" dirty="0" smtClean="0">
                <a:solidFill>
                  <a:schemeClr val="tx1"/>
                </a:solidFill>
              </a:rPr>
              <a:t>Field-specific top journals</a:t>
            </a:r>
          </a:p>
          <a:p>
            <a:pPr>
              <a:buFont typeface="Wingdings" pitchFamily="2" charset="2"/>
              <a:buNone/>
            </a:pPr>
            <a:endParaRPr lang="en-GB" sz="2000" dirty="0" smtClean="0">
              <a:solidFill>
                <a:schemeClr val="tx1"/>
              </a:solidFill>
            </a:endParaRPr>
          </a:p>
          <a:p>
            <a:pPr>
              <a:buFont typeface="Wingdings" pitchFamily="2" charset="2"/>
              <a:buNone/>
            </a:pPr>
            <a:r>
              <a:rPr lang="en-GB" sz="2000" dirty="0" smtClean="0">
                <a:solidFill>
                  <a:schemeClr val="tx1"/>
                </a:solidFill>
              </a:rPr>
              <a:t>Other field-specific journals</a:t>
            </a:r>
          </a:p>
          <a:p>
            <a:pPr>
              <a:buFont typeface="Wingdings" pitchFamily="2" charset="2"/>
              <a:buNone/>
            </a:pPr>
            <a:endParaRPr lang="en-GB" sz="2000" dirty="0" smtClean="0">
              <a:solidFill>
                <a:schemeClr val="tx1"/>
              </a:solidFill>
            </a:endParaRPr>
          </a:p>
          <a:p>
            <a:pPr>
              <a:buFont typeface="Wingdings" pitchFamily="2" charset="2"/>
              <a:buNone/>
            </a:pPr>
            <a:r>
              <a:rPr lang="en-GB" sz="2000" dirty="0" smtClean="0">
                <a:solidFill>
                  <a:schemeClr val="tx1"/>
                </a:solidFill>
              </a:rPr>
              <a:t>National journals</a:t>
            </a:r>
          </a:p>
        </p:txBody>
      </p:sp>
      <p:pic>
        <p:nvPicPr>
          <p:cNvPr id="20484" name="Picture 35" descr="ladder"/>
          <p:cNvPicPr>
            <a:picLocks noChangeAspect="1" noChangeArrowheads="1"/>
          </p:cNvPicPr>
          <p:nvPr/>
        </p:nvPicPr>
        <p:blipFill>
          <a:blip r:embed="rId2" cstate="print"/>
          <a:srcRect/>
          <a:stretch>
            <a:fillRect/>
          </a:stretch>
        </p:blipFill>
        <p:spPr bwMode="auto">
          <a:xfrm>
            <a:off x="900112" y="1990055"/>
            <a:ext cx="2968625" cy="3960812"/>
          </a:xfrm>
          <a:prstGeom prst="rect">
            <a:avLst/>
          </a:prstGeom>
          <a:noFill/>
          <a:ln w="9525">
            <a:noFill/>
            <a:miter lim="800000"/>
            <a:headEnd/>
            <a:tailEnd/>
          </a:ln>
        </p:spPr>
      </p:pic>
      <p:sp>
        <p:nvSpPr>
          <p:cNvPr id="20485" name="AutoShape 38"/>
          <p:cNvSpPr>
            <a:spLocks noChangeArrowheads="1"/>
          </p:cNvSpPr>
          <p:nvPr/>
        </p:nvSpPr>
        <p:spPr bwMode="auto">
          <a:xfrm>
            <a:off x="4720778" y="3538661"/>
            <a:ext cx="552450" cy="431800"/>
          </a:xfrm>
          <a:prstGeom prst="downArrow">
            <a:avLst>
              <a:gd name="adj1" fmla="val 50000"/>
              <a:gd name="adj2" fmla="val 25000"/>
            </a:avLst>
          </a:prstGeom>
          <a:solidFill>
            <a:srgbClr val="FF9900"/>
          </a:solidFill>
          <a:ln w="9525">
            <a:solidFill>
              <a:schemeClr val="tx1"/>
            </a:solidFill>
            <a:miter lim="800000"/>
            <a:headEnd/>
            <a:tailEnd/>
          </a:ln>
        </p:spPr>
        <p:txBody>
          <a:bodyPr vert="eaVert" wrap="none" anchor="ctr"/>
          <a:lstStyle/>
          <a:p>
            <a:endParaRPr lang="en-US"/>
          </a:p>
        </p:txBody>
      </p:sp>
      <p:sp>
        <p:nvSpPr>
          <p:cNvPr id="20486" name="AutoShape 39"/>
          <p:cNvSpPr>
            <a:spLocks noChangeArrowheads="1"/>
          </p:cNvSpPr>
          <p:nvPr/>
        </p:nvSpPr>
        <p:spPr bwMode="auto">
          <a:xfrm>
            <a:off x="4720778" y="4292649"/>
            <a:ext cx="552450" cy="431800"/>
          </a:xfrm>
          <a:prstGeom prst="downArrow">
            <a:avLst>
              <a:gd name="adj1" fmla="val 50000"/>
              <a:gd name="adj2" fmla="val 25000"/>
            </a:avLst>
          </a:prstGeom>
          <a:solidFill>
            <a:srgbClr val="FF9900"/>
          </a:solidFill>
          <a:ln w="9525">
            <a:solidFill>
              <a:schemeClr val="tx1"/>
            </a:solidFill>
            <a:miter lim="800000"/>
            <a:headEnd/>
            <a:tailEnd/>
          </a:ln>
        </p:spPr>
        <p:txBody>
          <a:bodyPr vert="eaVert" wrap="none" anchor="ctr"/>
          <a:lstStyle/>
          <a:p>
            <a:endParaRPr lang="en-US"/>
          </a:p>
        </p:txBody>
      </p:sp>
      <p:sp>
        <p:nvSpPr>
          <p:cNvPr id="20487" name="AutoShape 40"/>
          <p:cNvSpPr>
            <a:spLocks noChangeArrowheads="1"/>
          </p:cNvSpPr>
          <p:nvPr/>
        </p:nvSpPr>
        <p:spPr bwMode="auto">
          <a:xfrm>
            <a:off x="4720778" y="5013176"/>
            <a:ext cx="552450" cy="431800"/>
          </a:xfrm>
          <a:prstGeom prst="downArrow">
            <a:avLst>
              <a:gd name="adj1" fmla="val 50000"/>
              <a:gd name="adj2" fmla="val 25000"/>
            </a:avLst>
          </a:prstGeom>
          <a:solidFill>
            <a:srgbClr val="FF9900"/>
          </a:solidFill>
          <a:ln w="9525">
            <a:solidFill>
              <a:schemeClr val="tx1"/>
            </a:solidFill>
            <a:miter lim="800000"/>
            <a:headEnd/>
            <a:tailEnd/>
          </a:ln>
        </p:spPr>
        <p:txBody>
          <a:bodyPr vert="eaVert" wrap="none" anchor="ctr"/>
          <a:lstStyle/>
          <a:p>
            <a:endParaRPr lang="en-US"/>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Grp="1" noChangeArrowheads="1"/>
          </p:cNvSpPr>
          <p:nvPr>
            <p:ph type="title"/>
          </p:nvPr>
        </p:nvSpPr>
        <p:spPr>
          <a:xfrm>
            <a:off x="395288" y="333375"/>
            <a:ext cx="8424862" cy="685800"/>
          </a:xfrm>
        </p:spPr>
        <p:txBody>
          <a:bodyPr/>
          <a:lstStyle/>
          <a:p>
            <a:pPr eaLnBrk="1" hangingPunct="1"/>
            <a:r>
              <a:rPr lang="en-US" altLang="zh-CN" dirty="0" smtClean="0">
                <a:ea typeface="宋体" pitchFamily="2" charset="-122"/>
              </a:rPr>
              <a:t> </a:t>
            </a:r>
            <a:r>
              <a:rPr lang="en-US" altLang="zh-CN" dirty="0" smtClean="0">
                <a:effectLst>
                  <a:outerShdw blurRad="38100" dist="38100" dir="2700000" algn="tl">
                    <a:srgbClr val="000000">
                      <a:alpha val="43137"/>
                    </a:srgbClr>
                  </a:outerShdw>
                </a:effectLst>
                <a:ea typeface="宋体" pitchFamily="2" charset="-122"/>
              </a:rPr>
              <a:t>Identify the right audience for your paper</a:t>
            </a:r>
          </a:p>
        </p:txBody>
      </p:sp>
      <p:sp>
        <p:nvSpPr>
          <p:cNvPr id="16387" name="Rectangle 1027"/>
          <p:cNvSpPr>
            <a:spLocks noGrp="1" noChangeArrowheads="1"/>
          </p:cNvSpPr>
          <p:nvPr>
            <p:ph type="body" idx="1"/>
          </p:nvPr>
        </p:nvSpPr>
        <p:spPr>
          <a:xfrm>
            <a:off x="381000" y="1434905"/>
            <a:ext cx="7848600" cy="4527745"/>
          </a:xfrm>
        </p:spPr>
        <p:txBody>
          <a:bodyPr/>
          <a:lstStyle/>
          <a:p>
            <a:pPr>
              <a:buClr>
                <a:srgbClr val="FF9900"/>
              </a:buClr>
              <a:buFont typeface="Arial" pitchFamily="34" charset="0"/>
              <a:buChar char="•"/>
            </a:pPr>
            <a:r>
              <a:rPr lang="en-US" altLang="zh-CN" sz="2800" dirty="0" smtClean="0">
                <a:ea typeface="宋体" pitchFamily="2" charset="-122"/>
                <a:cs typeface="Calibri" pitchFamily="34" charset="0"/>
              </a:rPr>
              <a:t>Identify the sector of</a:t>
            </a:r>
          </a:p>
          <a:p>
            <a:pPr lvl="1">
              <a:buClr>
                <a:srgbClr val="FF9900"/>
              </a:buClr>
              <a:buFont typeface="Arial" pitchFamily="34" charset="0"/>
              <a:buChar char="•"/>
            </a:pPr>
            <a:r>
              <a:rPr lang="en-US" altLang="zh-CN" sz="2400" dirty="0" smtClean="0">
                <a:ea typeface="宋体" pitchFamily="2" charset="-122"/>
                <a:cs typeface="Calibri" pitchFamily="34" charset="0"/>
              </a:rPr>
              <a:t>readership/community</a:t>
            </a:r>
          </a:p>
          <a:p>
            <a:pPr lvl="1">
              <a:buClr>
                <a:srgbClr val="FF9900"/>
              </a:buClr>
              <a:buFont typeface="Arial" pitchFamily="34" charset="0"/>
              <a:buChar char="•"/>
            </a:pPr>
            <a:r>
              <a:rPr lang="en-US" altLang="zh-CN" sz="2400" dirty="0" smtClean="0">
                <a:ea typeface="宋体" pitchFamily="2" charset="-122"/>
                <a:cs typeface="Calibri" pitchFamily="34" charset="0"/>
              </a:rPr>
              <a:t>for which the paper is meant</a:t>
            </a:r>
          </a:p>
          <a:p>
            <a:pPr>
              <a:buClr>
                <a:srgbClr val="FF9900"/>
              </a:buClr>
              <a:buFont typeface="Arial" pitchFamily="34" charset="0"/>
              <a:buChar char="•"/>
            </a:pPr>
            <a:endParaRPr lang="en-US" altLang="zh-CN" sz="2800" dirty="0" smtClean="0">
              <a:ea typeface="宋体" pitchFamily="2" charset="-122"/>
              <a:cs typeface="Calibri" pitchFamily="34" charset="0"/>
            </a:endParaRPr>
          </a:p>
          <a:p>
            <a:pPr>
              <a:buClr>
                <a:srgbClr val="FF9900"/>
              </a:buClr>
              <a:buFont typeface="Arial" pitchFamily="34" charset="0"/>
              <a:buChar char="•"/>
            </a:pPr>
            <a:r>
              <a:rPr lang="en-US" altLang="zh-CN" sz="2800" dirty="0" smtClean="0">
                <a:ea typeface="宋体" pitchFamily="2" charset="-122"/>
                <a:cs typeface="Calibri" pitchFamily="34" charset="0"/>
              </a:rPr>
              <a:t>Identify the interest of your audience</a:t>
            </a:r>
          </a:p>
          <a:p>
            <a:pPr>
              <a:buClr>
                <a:srgbClr val="FF9900"/>
              </a:buClr>
              <a:buFont typeface="Arial" pitchFamily="34" charset="0"/>
              <a:buChar char="•"/>
            </a:pPr>
            <a:endParaRPr lang="en-US" altLang="zh-CN" sz="2800" dirty="0" smtClean="0">
              <a:ea typeface="宋体" pitchFamily="2" charset="-122"/>
              <a:cs typeface="Calibri" pitchFamily="34" charset="0"/>
            </a:endParaRPr>
          </a:p>
          <a:p>
            <a:pPr>
              <a:buClr>
                <a:srgbClr val="FF9900"/>
              </a:buClr>
              <a:buFont typeface="Arial" pitchFamily="34" charset="0"/>
              <a:buChar char="•"/>
            </a:pPr>
            <a:r>
              <a:rPr lang="en-US" altLang="zh-CN" sz="2800" dirty="0" smtClean="0">
                <a:ea typeface="宋体" pitchFamily="2" charset="-122"/>
                <a:cs typeface="Calibri" pitchFamily="34" charset="0"/>
              </a:rPr>
              <a:t>Is your paper of local or international interest?</a:t>
            </a:r>
          </a:p>
          <a:p>
            <a:pPr>
              <a:buClr>
                <a:srgbClr val="FF9900"/>
              </a:buClr>
              <a:buFont typeface="Arial" pitchFamily="34" charset="0"/>
              <a:buChar char="•"/>
            </a:pPr>
            <a:endParaRPr lang="en-US" altLang="zh-CN" sz="2800" dirty="0">
              <a:ea typeface="宋体" pitchFamily="2" charset="-122"/>
              <a:cs typeface="Calibri" pitchFamily="34" charset="0"/>
            </a:endParaRPr>
          </a:p>
          <a:p>
            <a:pPr>
              <a:buClr>
                <a:srgbClr val="FF9900"/>
              </a:buClr>
              <a:buFont typeface="Arial" pitchFamily="34" charset="0"/>
              <a:buChar char="•"/>
            </a:pPr>
            <a:r>
              <a:rPr lang="en-US" altLang="zh-CN" sz="2800" dirty="0" smtClean="0">
                <a:ea typeface="宋体" pitchFamily="2" charset="-122"/>
                <a:cs typeface="Calibri" pitchFamily="34" charset="0"/>
              </a:rPr>
              <a:t>Ask your Professor / advisor</a:t>
            </a:r>
            <a:endParaRPr lang="en-US" altLang="zh-CN" sz="2400" dirty="0" smtClean="0">
              <a:ea typeface="宋体" pitchFamily="2" charset="-122"/>
              <a:cs typeface="Calibri" pitchFamily="34" charset="0"/>
            </a:endParaRPr>
          </a:p>
        </p:txBody>
      </p:sp>
      <p:pic>
        <p:nvPicPr>
          <p:cNvPr id="28677" name="Picture 5" descr="http://www.businesspundit.com/wp-content/uploads/2009/06/zzaudience.gif"/>
          <p:cNvPicPr>
            <a:picLocks noChangeAspect="1" noChangeArrowheads="1"/>
          </p:cNvPicPr>
          <p:nvPr/>
        </p:nvPicPr>
        <p:blipFill>
          <a:blip r:embed="rId2" cstate="print"/>
          <a:srcRect/>
          <a:stretch>
            <a:fillRect/>
          </a:stretch>
        </p:blipFill>
        <p:spPr bwMode="auto">
          <a:xfrm>
            <a:off x="5559523" y="1258814"/>
            <a:ext cx="3248025" cy="206533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3" name="Picture 2052"/>
          <p:cNvPicPr>
            <a:picLocks noChangeAspect="1" noChangeArrowheads="1"/>
          </p:cNvPicPr>
          <p:nvPr/>
        </p:nvPicPr>
        <p:blipFill>
          <a:blip r:embed="rId2" cstate="print"/>
          <a:srcRect/>
          <a:stretch>
            <a:fillRect/>
          </a:stretch>
        </p:blipFill>
        <p:spPr bwMode="auto">
          <a:xfrm>
            <a:off x="3550968" y="4093455"/>
            <a:ext cx="5380038" cy="2303463"/>
          </a:xfrm>
          <a:prstGeom prst="rect">
            <a:avLst/>
          </a:prstGeom>
          <a:noFill/>
          <a:ln w="9525">
            <a:solidFill>
              <a:srgbClr val="FF9900"/>
            </a:solidFill>
            <a:miter lim="800000"/>
            <a:headEnd/>
            <a:tailEnd/>
          </a:ln>
        </p:spPr>
      </p:pic>
      <p:sp>
        <p:nvSpPr>
          <p:cNvPr id="367623" name="Rectangle 2055"/>
          <p:cNvSpPr>
            <a:spLocks noGrp="1" noChangeArrowheads="1"/>
          </p:cNvSpPr>
          <p:nvPr>
            <p:ph type="title"/>
          </p:nvPr>
        </p:nvSpPr>
        <p:spPr>
          <a:xfrm>
            <a:off x="404037" y="358564"/>
            <a:ext cx="4262510" cy="548639"/>
          </a:xfrm>
        </p:spPr>
        <p:txBody>
          <a:bodyPr/>
          <a:lstStyle/>
          <a:p>
            <a:pPr>
              <a:defRPr/>
            </a:pPr>
            <a:r>
              <a:rPr lang="en-US" altLang="zh-CN" sz="2800" dirty="0" smtClean="0">
                <a:effectLst>
                  <a:outerShdw blurRad="38100" dist="38100" dir="2700000" algn="tl">
                    <a:srgbClr val="000000">
                      <a:alpha val="43137"/>
                    </a:srgbClr>
                  </a:outerShdw>
                </a:effectLst>
                <a:ea typeface="宋体" pitchFamily="2" charset="-122"/>
              </a:rPr>
              <a:t>Choose </a:t>
            </a:r>
            <a:r>
              <a:rPr lang="en-US" altLang="zh-CN" sz="2800" dirty="0">
                <a:effectLst>
                  <a:outerShdw blurRad="38100" dist="38100" dir="2700000" algn="tl">
                    <a:srgbClr val="000000">
                      <a:alpha val="43137"/>
                    </a:srgbClr>
                  </a:outerShdw>
                </a:effectLst>
                <a:ea typeface="宋体" pitchFamily="2" charset="-122"/>
              </a:rPr>
              <a:t>the right journal</a:t>
            </a:r>
          </a:p>
        </p:txBody>
      </p:sp>
      <p:sp>
        <p:nvSpPr>
          <p:cNvPr id="30724" name="Rectangle 2053"/>
          <p:cNvSpPr>
            <a:spLocks noGrp="1" noChangeArrowheads="1"/>
          </p:cNvSpPr>
          <p:nvPr>
            <p:ph idx="1"/>
          </p:nvPr>
        </p:nvSpPr>
        <p:spPr>
          <a:xfrm>
            <a:off x="0" y="1299734"/>
            <a:ext cx="3804220" cy="4394200"/>
          </a:xfrm>
          <a:noFill/>
        </p:spPr>
        <p:txBody>
          <a:bodyPr/>
          <a:lstStyle/>
          <a:p>
            <a:pPr>
              <a:lnSpc>
                <a:spcPct val="90000"/>
              </a:lnSpc>
            </a:pPr>
            <a:r>
              <a:rPr lang="en-US" altLang="zh-CN" sz="2000" dirty="0" smtClean="0">
                <a:ea typeface="宋体" pitchFamily="2" charset="-122"/>
              </a:rPr>
              <a:t>Investigate all candidate journals to find out</a:t>
            </a:r>
          </a:p>
          <a:p>
            <a:pPr lvl="1">
              <a:lnSpc>
                <a:spcPct val="90000"/>
              </a:lnSpc>
            </a:pPr>
            <a:r>
              <a:rPr lang="en-US" altLang="zh-CN" sz="2000" dirty="0" smtClean="0">
                <a:ea typeface="宋体" pitchFamily="2" charset="-122"/>
              </a:rPr>
              <a:t>Aims and scope</a:t>
            </a:r>
          </a:p>
          <a:p>
            <a:pPr lvl="1">
              <a:lnSpc>
                <a:spcPct val="90000"/>
              </a:lnSpc>
            </a:pPr>
            <a:r>
              <a:rPr lang="en-US" altLang="zh-CN" sz="2000" dirty="0" smtClean="0">
                <a:ea typeface="宋体" pitchFamily="2" charset="-122"/>
              </a:rPr>
              <a:t>Accepted types of articles</a:t>
            </a:r>
          </a:p>
          <a:p>
            <a:pPr lvl="1">
              <a:lnSpc>
                <a:spcPct val="90000"/>
              </a:lnSpc>
            </a:pPr>
            <a:r>
              <a:rPr lang="en-US" altLang="zh-CN" sz="2000" dirty="0" smtClean="0">
                <a:ea typeface="宋体" pitchFamily="2" charset="-122"/>
              </a:rPr>
              <a:t>Readership</a:t>
            </a:r>
          </a:p>
          <a:p>
            <a:pPr lvl="1">
              <a:lnSpc>
                <a:spcPct val="90000"/>
              </a:lnSpc>
            </a:pPr>
            <a:r>
              <a:rPr lang="en-US" altLang="zh-CN" sz="2000" dirty="0" smtClean="0">
                <a:ea typeface="宋体" pitchFamily="2" charset="-122"/>
              </a:rPr>
              <a:t>Current hot topics</a:t>
            </a:r>
          </a:p>
          <a:p>
            <a:pPr lvl="1">
              <a:lnSpc>
                <a:spcPct val="90000"/>
              </a:lnSpc>
            </a:pPr>
            <a:r>
              <a:rPr lang="en-US" altLang="zh-CN" sz="2200" dirty="0" smtClean="0">
                <a:ea typeface="宋体" pitchFamily="2" charset="-122"/>
              </a:rPr>
              <a:t>go through the abstracts of recent publications)</a:t>
            </a:r>
          </a:p>
        </p:txBody>
      </p:sp>
      <p:pic>
        <p:nvPicPr>
          <p:cNvPr id="30725" name="Picture 2054"/>
          <p:cNvPicPr>
            <a:picLocks noChangeAspect="1" noChangeArrowheads="1"/>
          </p:cNvPicPr>
          <p:nvPr/>
        </p:nvPicPr>
        <p:blipFill>
          <a:blip r:embed="rId3" cstate="print"/>
          <a:srcRect/>
          <a:stretch>
            <a:fillRect/>
          </a:stretch>
        </p:blipFill>
        <p:spPr bwMode="auto">
          <a:xfrm>
            <a:off x="1403350" y="5157788"/>
            <a:ext cx="1897063" cy="573087"/>
          </a:xfrm>
          <a:prstGeom prst="rect">
            <a:avLst/>
          </a:prstGeom>
          <a:noFill/>
          <a:ln w="28575">
            <a:solidFill>
              <a:srgbClr val="FF3300"/>
            </a:solidFill>
            <a:miter lim="800000"/>
            <a:headEnd/>
            <a:tailEnd/>
          </a:ln>
        </p:spPr>
      </p:pic>
      <p:cxnSp>
        <p:nvCxnSpPr>
          <p:cNvPr id="30728" name="Straight Arrow Connector 9"/>
          <p:cNvCxnSpPr>
            <a:cxnSpLocks noChangeShapeType="1"/>
          </p:cNvCxnSpPr>
          <p:nvPr/>
        </p:nvCxnSpPr>
        <p:spPr bwMode="auto">
          <a:xfrm>
            <a:off x="3276600" y="5732463"/>
            <a:ext cx="1150938" cy="576262"/>
          </a:xfrm>
          <a:prstGeom prst="straightConnector1">
            <a:avLst/>
          </a:prstGeom>
          <a:noFill/>
          <a:ln w="25400" algn="ctr">
            <a:solidFill>
              <a:srgbClr val="FF0000"/>
            </a:solidFill>
            <a:round/>
            <a:headEnd/>
            <a:tailEnd type="arrow" w="med" len="med"/>
          </a:ln>
        </p:spPr>
      </p:cxn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2067" y="1226356"/>
            <a:ext cx="4111719" cy="2739507"/>
          </a:xfrm>
          <a:prstGeom prst="rect">
            <a:avLst/>
          </a:prstGeom>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body" idx="1"/>
          </p:nvPr>
        </p:nvSpPr>
        <p:spPr>
          <a:xfrm>
            <a:off x="395288" y="1295400"/>
            <a:ext cx="8207375" cy="5229225"/>
          </a:xfrm>
        </p:spPr>
        <p:txBody>
          <a:bodyPr/>
          <a:lstStyle/>
          <a:p>
            <a:pPr>
              <a:buFont typeface="Wingdings" pitchFamily="2" charset="2"/>
              <a:buNone/>
              <a:defRPr/>
            </a:pPr>
            <a:r>
              <a:rPr lang="en-US" altLang="zh-CN" sz="2400" dirty="0">
                <a:solidFill>
                  <a:schemeClr val="tx1"/>
                </a:solidFill>
                <a:effectLst>
                  <a:outerShdw blurRad="38100" dist="38100" dir="2700000" algn="tl">
                    <a:srgbClr val="FFFFFF"/>
                  </a:outerShdw>
                </a:effectLst>
                <a:ea typeface="宋体" pitchFamily="2" charset="-122"/>
              </a:rPr>
              <a:t>Impact </a:t>
            </a:r>
            <a:r>
              <a:rPr lang="en-US" altLang="zh-CN" sz="2400" dirty="0" smtClean="0">
                <a:solidFill>
                  <a:schemeClr val="tx1"/>
                </a:solidFill>
                <a:effectLst>
                  <a:outerShdw blurRad="38100" dist="38100" dir="2700000" algn="tl">
                    <a:srgbClr val="FFFFFF"/>
                  </a:outerShdw>
                </a:effectLst>
                <a:ea typeface="宋体" pitchFamily="2" charset="-122"/>
              </a:rPr>
              <a:t>Factor</a:t>
            </a:r>
          </a:p>
          <a:p>
            <a:pPr>
              <a:buFont typeface="Wingdings" pitchFamily="2" charset="2"/>
              <a:buNone/>
              <a:defRPr/>
            </a:pPr>
            <a:endParaRPr lang="en-US" altLang="zh-CN" sz="2400" dirty="0">
              <a:solidFill>
                <a:schemeClr val="tx1"/>
              </a:solidFill>
              <a:effectLst>
                <a:outerShdw blurRad="38100" dist="38100" dir="2700000" algn="tl">
                  <a:srgbClr val="FFFFFF"/>
                </a:outerShdw>
              </a:effectLst>
              <a:ea typeface="宋体" pitchFamily="2" charset="-122"/>
            </a:endParaRPr>
          </a:p>
          <a:p>
            <a:pPr>
              <a:buNone/>
              <a:defRPr/>
            </a:pPr>
            <a:r>
              <a:rPr lang="en-US" altLang="zh-CN" sz="1800" dirty="0">
                <a:ea typeface="宋体" pitchFamily="2" charset="-122"/>
              </a:rPr>
              <a:t>The number of citations in year </a:t>
            </a:r>
            <a:r>
              <a:rPr lang="en-US" altLang="zh-CN" sz="1800" dirty="0" smtClean="0">
                <a:ea typeface="宋体" pitchFamily="2" charset="-122"/>
              </a:rPr>
              <a:t>x </a:t>
            </a:r>
            <a:r>
              <a:rPr lang="en-US" altLang="zh-CN" sz="1800" dirty="0">
                <a:ea typeface="宋体" pitchFamily="2" charset="-122"/>
              </a:rPr>
              <a:t>to articles published in years </a:t>
            </a:r>
            <a:r>
              <a:rPr lang="en-US" altLang="zh-CN" sz="1800" dirty="0" smtClean="0">
                <a:ea typeface="宋体" pitchFamily="2" charset="-122"/>
              </a:rPr>
              <a:t>x−</a:t>
            </a:r>
            <a:r>
              <a:rPr lang="en-US" altLang="zh-CN" sz="1800" dirty="0">
                <a:ea typeface="宋体" pitchFamily="2" charset="-122"/>
              </a:rPr>
              <a:t>1 and </a:t>
            </a:r>
            <a:r>
              <a:rPr lang="en-US" altLang="zh-CN" sz="1800" dirty="0" smtClean="0">
                <a:ea typeface="宋体" pitchFamily="2" charset="-122"/>
              </a:rPr>
              <a:t>x−</a:t>
            </a:r>
            <a:r>
              <a:rPr lang="en-US" altLang="zh-CN" sz="1800" dirty="0">
                <a:ea typeface="宋体" pitchFamily="2" charset="-122"/>
              </a:rPr>
              <a:t>2, divided by the total number of "source items" published in J in years </a:t>
            </a:r>
            <a:r>
              <a:rPr lang="en-US" altLang="zh-CN" sz="1800" dirty="0" smtClean="0">
                <a:ea typeface="宋体" pitchFamily="2" charset="-122"/>
              </a:rPr>
              <a:t>x−</a:t>
            </a:r>
            <a:r>
              <a:rPr lang="en-US" altLang="zh-CN" sz="1800" dirty="0">
                <a:ea typeface="宋体" pitchFamily="2" charset="-122"/>
              </a:rPr>
              <a:t>1 and </a:t>
            </a:r>
            <a:r>
              <a:rPr lang="en-US" altLang="zh-CN" sz="1800" dirty="0" smtClean="0">
                <a:ea typeface="宋体" pitchFamily="2" charset="-122"/>
              </a:rPr>
              <a:t>x−</a:t>
            </a:r>
            <a:r>
              <a:rPr lang="en-US" altLang="zh-CN" sz="1800" dirty="0">
                <a:ea typeface="宋体" pitchFamily="2" charset="-122"/>
              </a:rPr>
              <a:t>2.</a:t>
            </a:r>
            <a:endParaRPr lang="de-DE" altLang="zh-CN" sz="1800" dirty="0">
              <a:ea typeface="宋体" pitchFamily="2" charset="-122"/>
            </a:endParaRPr>
          </a:p>
          <a:p>
            <a:pPr>
              <a:defRPr/>
            </a:pPr>
            <a:endParaRPr lang="de-DE" altLang="zh-CN" sz="1800" b="0" dirty="0">
              <a:ea typeface="宋体" pitchFamily="2" charset="-122"/>
            </a:endParaRPr>
          </a:p>
          <a:p>
            <a:pPr>
              <a:defRPr/>
            </a:pPr>
            <a:r>
              <a:rPr lang="de-DE" altLang="zh-CN" sz="1800" b="0" dirty="0">
                <a:ea typeface="宋体" pitchFamily="2" charset="-122"/>
              </a:rPr>
              <a:t>For example, the </a:t>
            </a:r>
            <a:r>
              <a:rPr lang="de-DE" altLang="zh-CN" sz="1800" b="0" dirty="0" smtClean="0">
                <a:ea typeface="宋体" pitchFamily="2" charset="-122"/>
              </a:rPr>
              <a:t>2011 </a:t>
            </a:r>
            <a:r>
              <a:rPr lang="de-DE" altLang="zh-CN" sz="1800" b="0" dirty="0">
                <a:ea typeface="宋体" pitchFamily="2" charset="-122"/>
              </a:rPr>
              <a:t>impact factor for a journal </a:t>
            </a:r>
            <a:r>
              <a:rPr lang="de-DE" altLang="zh-CN" sz="1800" b="0" dirty="0" smtClean="0">
                <a:ea typeface="宋体" pitchFamily="2" charset="-122"/>
              </a:rPr>
              <a:t>is </a:t>
            </a:r>
            <a:r>
              <a:rPr lang="de-DE" altLang="zh-CN" sz="1800" b="0" dirty="0">
                <a:ea typeface="宋体" pitchFamily="2" charset="-122"/>
              </a:rPr>
              <a:t>calculated as follows:</a:t>
            </a:r>
          </a:p>
          <a:p>
            <a:pPr lvl="1">
              <a:defRPr/>
            </a:pPr>
            <a:r>
              <a:rPr lang="de-DE" altLang="zh-CN" sz="1800" i="1" dirty="0">
                <a:ea typeface="宋体" pitchFamily="2" charset="-122"/>
              </a:rPr>
              <a:t>A</a:t>
            </a:r>
            <a:r>
              <a:rPr lang="de-DE" altLang="zh-CN" sz="1800" dirty="0">
                <a:ea typeface="宋体" pitchFamily="2" charset="-122"/>
              </a:rPr>
              <a:t> = the number of times articles published in </a:t>
            </a:r>
            <a:r>
              <a:rPr lang="de-DE" altLang="zh-CN" sz="1800" dirty="0" smtClean="0">
                <a:ea typeface="宋体" pitchFamily="2" charset="-122"/>
              </a:rPr>
              <a:t>2009 </a:t>
            </a:r>
            <a:r>
              <a:rPr lang="de-DE" altLang="zh-CN" sz="1800" dirty="0">
                <a:ea typeface="宋体" pitchFamily="2" charset="-122"/>
              </a:rPr>
              <a:t>and </a:t>
            </a:r>
            <a:r>
              <a:rPr lang="de-DE" altLang="zh-CN" sz="1800" dirty="0" smtClean="0">
                <a:ea typeface="宋体" pitchFamily="2" charset="-122"/>
              </a:rPr>
              <a:t>2010 </a:t>
            </a:r>
            <a:r>
              <a:rPr lang="de-DE" altLang="zh-CN" sz="1800" dirty="0">
                <a:ea typeface="宋体" pitchFamily="2" charset="-122"/>
              </a:rPr>
              <a:t>were cited in indexed journals during </a:t>
            </a:r>
            <a:r>
              <a:rPr lang="de-DE" altLang="zh-CN" sz="1800" dirty="0" smtClean="0">
                <a:ea typeface="宋体" pitchFamily="2" charset="-122"/>
              </a:rPr>
              <a:t>2011</a:t>
            </a:r>
            <a:endParaRPr lang="de-DE" altLang="zh-CN" sz="1800" dirty="0">
              <a:ea typeface="宋体" pitchFamily="2" charset="-122"/>
            </a:endParaRPr>
          </a:p>
          <a:p>
            <a:pPr lvl="1">
              <a:defRPr/>
            </a:pPr>
            <a:r>
              <a:rPr lang="de-DE" altLang="zh-CN" sz="1800" i="1" dirty="0">
                <a:ea typeface="宋体" pitchFamily="2" charset="-122"/>
              </a:rPr>
              <a:t>B</a:t>
            </a:r>
            <a:r>
              <a:rPr lang="de-DE" altLang="zh-CN" sz="1800" dirty="0">
                <a:ea typeface="宋体" pitchFamily="2" charset="-122"/>
              </a:rPr>
              <a:t> = the number of "citable items" (usually articles, reviews, proceedings or notes; not editorials and letters-to-the-Editor) published in </a:t>
            </a:r>
            <a:r>
              <a:rPr lang="de-DE" altLang="zh-CN" sz="1800" dirty="0" smtClean="0">
                <a:ea typeface="宋体" pitchFamily="2" charset="-122"/>
              </a:rPr>
              <a:t>2009 and 2010 </a:t>
            </a:r>
            <a:endParaRPr lang="de-DE" altLang="zh-CN" sz="1800" dirty="0">
              <a:ea typeface="宋体" pitchFamily="2" charset="-122"/>
            </a:endParaRPr>
          </a:p>
          <a:p>
            <a:pPr lvl="1">
              <a:defRPr/>
            </a:pPr>
            <a:r>
              <a:rPr lang="de-DE" altLang="zh-CN" sz="1800" dirty="0" smtClean="0">
                <a:ea typeface="宋体" pitchFamily="2" charset="-122"/>
              </a:rPr>
              <a:t>2011 </a:t>
            </a:r>
            <a:r>
              <a:rPr lang="de-DE" altLang="zh-CN" sz="1800" dirty="0">
                <a:ea typeface="宋体" pitchFamily="2" charset="-122"/>
              </a:rPr>
              <a:t>impact factor = </a:t>
            </a:r>
            <a:r>
              <a:rPr lang="de-DE" altLang="zh-CN" sz="1800" i="1" dirty="0">
                <a:ea typeface="宋体" pitchFamily="2" charset="-122"/>
              </a:rPr>
              <a:t>A</a:t>
            </a:r>
            <a:r>
              <a:rPr lang="de-DE" altLang="zh-CN" sz="1800" dirty="0">
                <a:ea typeface="宋体" pitchFamily="2" charset="-122"/>
              </a:rPr>
              <a:t>/</a:t>
            </a:r>
            <a:r>
              <a:rPr lang="de-DE" altLang="zh-CN" sz="1800" i="1" dirty="0">
                <a:ea typeface="宋体" pitchFamily="2" charset="-122"/>
              </a:rPr>
              <a:t>B</a:t>
            </a:r>
            <a:r>
              <a:rPr lang="de-DE" altLang="zh-CN" sz="1800" dirty="0">
                <a:effectLst>
                  <a:outerShdw blurRad="38100" dist="38100" dir="2700000" algn="tl">
                    <a:srgbClr val="000000"/>
                  </a:outerShdw>
                </a:effectLst>
                <a:ea typeface="宋体" pitchFamily="2" charset="-122"/>
              </a:rPr>
              <a:t> </a:t>
            </a:r>
          </a:p>
          <a:p>
            <a:pPr lvl="1">
              <a:defRPr/>
            </a:pPr>
            <a:r>
              <a:rPr lang="de-DE" altLang="zh-CN" sz="1800" dirty="0">
                <a:ea typeface="宋体" pitchFamily="2" charset="-122"/>
              </a:rPr>
              <a:t>e.g</a:t>
            </a:r>
            <a:r>
              <a:rPr lang="de-DE" altLang="zh-CN" sz="2400" dirty="0">
                <a:ea typeface="宋体" pitchFamily="2" charset="-122"/>
              </a:rPr>
              <a:t>.</a:t>
            </a:r>
            <a:r>
              <a:rPr lang="de-DE" altLang="zh-CN" sz="2400" b="1" dirty="0">
                <a:ea typeface="宋体" pitchFamily="2" charset="-122"/>
              </a:rPr>
              <a:t>     </a:t>
            </a:r>
            <a:r>
              <a:rPr lang="de-DE" altLang="zh-CN" sz="2400" b="1" u="sng" dirty="0">
                <a:ea typeface="宋体" pitchFamily="2" charset="-122"/>
              </a:rPr>
              <a:t>600 citations</a:t>
            </a:r>
            <a:r>
              <a:rPr lang="de-DE" altLang="zh-CN" sz="2400" b="1" dirty="0">
                <a:ea typeface="宋体" pitchFamily="2" charset="-122"/>
              </a:rPr>
              <a:t>         = </a:t>
            </a:r>
            <a:r>
              <a:rPr lang="de-DE" altLang="zh-CN" sz="2400" b="1" dirty="0" smtClean="0">
                <a:ea typeface="宋体" pitchFamily="2" charset="-122"/>
              </a:rPr>
              <a:t>2.000 </a:t>
            </a:r>
            <a:endParaRPr lang="de-DE" altLang="zh-CN" sz="2400" b="1" dirty="0">
              <a:ea typeface="宋体" pitchFamily="2" charset="-122"/>
            </a:endParaRPr>
          </a:p>
          <a:p>
            <a:pPr lvl="1">
              <a:buFont typeface="Wingdings" pitchFamily="2" charset="2"/>
              <a:buNone/>
              <a:defRPr/>
            </a:pPr>
            <a:r>
              <a:rPr lang="de-DE" altLang="zh-CN" sz="2400" b="1" dirty="0">
                <a:ea typeface="宋体" pitchFamily="2" charset="-122"/>
              </a:rPr>
              <a:t>		     150 + 150 articles</a:t>
            </a:r>
          </a:p>
          <a:p>
            <a:pPr>
              <a:buFont typeface="Wingdings" pitchFamily="2" charset="2"/>
              <a:buNone/>
              <a:defRPr/>
            </a:pPr>
            <a:endParaRPr lang="en-US" altLang="zh-CN" sz="1800" b="0" dirty="0">
              <a:effectLst>
                <a:outerShdw blurRad="38100" dist="38100" dir="2700000" algn="tl">
                  <a:srgbClr val="000000"/>
                </a:outerShdw>
              </a:effectLst>
              <a:ea typeface="宋体" pitchFamily="2" charset="-122"/>
            </a:endParaRPr>
          </a:p>
        </p:txBody>
      </p:sp>
      <p:sp>
        <p:nvSpPr>
          <p:cNvPr id="10243" name="Rectangle 3"/>
          <p:cNvSpPr>
            <a:spLocks noGrp="1" noChangeArrowheads="1"/>
          </p:cNvSpPr>
          <p:nvPr>
            <p:ph type="title"/>
          </p:nvPr>
        </p:nvSpPr>
        <p:spPr>
          <a:xfrm>
            <a:off x="533400" y="304800"/>
            <a:ext cx="8166100" cy="685800"/>
          </a:xfrm>
        </p:spPr>
        <p:txBody>
          <a:bodyPr/>
          <a:lstStyle/>
          <a:p>
            <a:r>
              <a:rPr lang="en-US" altLang="zh-CN" dirty="0" smtClean="0">
                <a:effectLst>
                  <a:outerShdw blurRad="38100" dist="38100" dir="2700000" algn="tl">
                    <a:srgbClr val="000000">
                      <a:alpha val="43137"/>
                    </a:srgbClr>
                  </a:outerShdw>
                </a:effectLst>
                <a:ea typeface="宋体" pitchFamily="2" charset="-122"/>
              </a:rPr>
              <a:t>What is the Impact Factor (IF)?</a:t>
            </a:r>
            <a:endParaRPr lang="zh-CN" altLang="en-US" dirty="0" smtClean="0">
              <a:effectLst>
                <a:outerShdw blurRad="38100" dist="38100" dir="2700000" algn="tl">
                  <a:srgbClr val="000000">
                    <a:alpha val="43137"/>
                  </a:srgbClr>
                </a:outerShdw>
              </a:effectLst>
              <a:ea typeface="宋体" pitchFamily="2" charset="-122"/>
            </a:endParaRP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00038" y="304800"/>
            <a:ext cx="8534400" cy="685800"/>
          </a:xfrm>
        </p:spPr>
        <p:txBody>
          <a:bodyPr/>
          <a:lstStyle/>
          <a:p>
            <a:r>
              <a:rPr lang="de-DE" dirty="0" smtClean="0">
                <a:effectLst>
                  <a:outerShdw blurRad="38100" dist="38100" dir="2700000" algn="tl">
                    <a:srgbClr val="000000">
                      <a:alpha val="43137"/>
                    </a:srgbClr>
                  </a:outerShdw>
                </a:effectLst>
              </a:rPr>
              <a:t>Impact Factor and other bibliometric parameters</a:t>
            </a:r>
          </a:p>
        </p:txBody>
      </p:sp>
      <p:pic>
        <p:nvPicPr>
          <p:cNvPr id="9219" name="Picture 4"/>
          <p:cNvPicPr>
            <a:picLocks noChangeAspect="1" noChangeArrowheads="1"/>
          </p:cNvPicPr>
          <p:nvPr/>
        </p:nvPicPr>
        <p:blipFill>
          <a:blip r:embed="rId2" cstate="print"/>
          <a:srcRect/>
          <a:stretch>
            <a:fillRect/>
          </a:stretch>
        </p:blipFill>
        <p:spPr bwMode="auto">
          <a:xfrm>
            <a:off x="539750" y="1341438"/>
            <a:ext cx="7200900" cy="490061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Text Box 2"/>
          <p:cNvSpPr txBox="1">
            <a:spLocks noChangeArrowheads="1"/>
          </p:cNvSpPr>
          <p:nvPr/>
        </p:nvSpPr>
        <p:spPr bwMode="auto">
          <a:xfrm>
            <a:off x="1157288" y="334963"/>
            <a:ext cx="184150" cy="579437"/>
          </a:xfrm>
          <a:prstGeom prst="rect">
            <a:avLst/>
          </a:prstGeom>
          <a:noFill/>
          <a:ln w="9525">
            <a:noFill/>
            <a:miter lim="800000"/>
            <a:headEnd/>
            <a:tailEnd/>
          </a:ln>
          <a:effectLst/>
        </p:spPr>
        <p:txBody>
          <a:bodyPr wrap="none">
            <a:spAutoFit/>
          </a:bodyPr>
          <a:lstStyle/>
          <a:p>
            <a:endParaRPr lang="en-GB" sz="3200" b="1">
              <a:solidFill>
                <a:srgbClr val="FF6600"/>
              </a:solidFill>
              <a:latin typeface="Times New Roman" pitchFamily="18" charset="0"/>
            </a:endParaRPr>
          </a:p>
        </p:txBody>
      </p:sp>
      <p:graphicFrame>
        <p:nvGraphicFramePr>
          <p:cNvPr id="347139" name="Object 3"/>
          <p:cNvGraphicFramePr>
            <a:graphicFrameLocks noChangeAspect="1"/>
          </p:cNvGraphicFramePr>
          <p:nvPr/>
        </p:nvGraphicFramePr>
        <p:xfrm>
          <a:off x="239444" y="956726"/>
          <a:ext cx="8448675" cy="5110162"/>
        </p:xfrm>
        <a:graphic>
          <a:graphicData uri="http://schemas.openxmlformats.org/presentationml/2006/ole">
            <mc:AlternateContent xmlns:mc="http://schemas.openxmlformats.org/markup-compatibility/2006">
              <mc:Choice xmlns:v="urn:schemas-microsoft-com:vml" Requires="v">
                <p:oleObj spid="_x0000_s131158" name="Worksheet" r:id="rId4" imgW="9067800" imgH="5629275" progId="Excel.Sheet.8">
                  <p:embed/>
                </p:oleObj>
              </mc:Choice>
              <mc:Fallback>
                <p:oleObj name="Worksheet" r:id="rId4" imgW="9067800" imgH="5629275" progId="Excel.Sheet.8">
                  <p:embed/>
                  <p:pic>
                    <p:nvPicPr>
                      <p:cNvPr id="0" name="Picture 7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444" y="956726"/>
                        <a:ext cx="8448675" cy="511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7140" name="Rectangle 4"/>
          <p:cNvSpPr>
            <a:spLocks noGrp="1" noChangeArrowheads="1"/>
          </p:cNvSpPr>
          <p:nvPr>
            <p:ph type="title"/>
          </p:nvPr>
        </p:nvSpPr>
        <p:spPr>
          <a:xfrm>
            <a:off x="457200" y="304800"/>
            <a:ext cx="7859216" cy="838200"/>
          </a:xfrm>
        </p:spPr>
        <p:txBody>
          <a:bodyPr/>
          <a:lstStyle/>
          <a:p>
            <a:r>
              <a:rPr lang="en-GB" dirty="0">
                <a:effectLst>
                  <a:outerShdw blurRad="38100" dist="38100" dir="2700000" algn="tl">
                    <a:srgbClr val="000000">
                      <a:alpha val="43137"/>
                    </a:srgbClr>
                  </a:outerShdw>
                </a:effectLst>
              </a:rPr>
              <a:t>Influences on Impact Factors: Subject Area</a:t>
            </a: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2770" name="Picture 8"/>
          <p:cNvPicPr>
            <a:picLocks noChangeAspect="1" noChangeArrowheads="1"/>
          </p:cNvPicPr>
          <p:nvPr/>
        </p:nvPicPr>
        <p:blipFill>
          <a:blip r:embed="rId3" cstate="print"/>
          <a:srcRect/>
          <a:stretch>
            <a:fillRect/>
          </a:stretch>
        </p:blipFill>
        <p:spPr bwMode="auto">
          <a:xfrm>
            <a:off x="7446963" y="1125538"/>
            <a:ext cx="1581150" cy="5353050"/>
          </a:xfrm>
          <a:prstGeom prst="rect">
            <a:avLst/>
          </a:prstGeom>
          <a:noFill/>
          <a:ln w="9525" algn="ctr">
            <a:noFill/>
            <a:miter lim="800000"/>
            <a:headEnd/>
            <a:tailEnd/>
          </a:ln>
        </p:spPr>
      </p:pic>
      <p:sp>
        <p:nvSpPr>
          <p:cNvPr id="32773" name="Rectangle 4"/>
          <p:cNvSpPr>
            <a:spLocks noGrp="1" noChangeArrowheads="1"/>
          </p:cNvSpPr>
          <p:nvPr>
            <p:ph idx="1"/>
          </p:nvPr>
        </p:nvSpPr>
        <p:spPr>
          <a:xfrm>
            <a:off x="533400" y="1295400"/>
            <a:ext cx="6795868" cy="4724400"/>
          </a:xfrm>
        </p:spPr>
        <p:txBody>
          <a:bodyPr/>
          <a:lstStyle/>
          <a:p>
            <a:pPr eaLnBrk="1" hangingPunct="1">
              <a:lnSpc>
                <a:spcPct val="90000"/>
              </a:lnSpc>
              <a:spcBef>
                <a:spcPct val="65000"/>
              </a:spcBef>
            </a:pPr>
            <a:r>
              <a:rPr lang="en-US" altLang="zh-CN" sz="2000" b="0" dirty="0" smtClean="0">
                <a:solidFill>
                  <a:schemeClr val="tx1"/>
                </a:solidFill>
                <a:ea typeface="宋体" pitchFamily="2" charset="-122"/>
              </a:rPr>
              <a:t>Stick to the </a:t>
            </a:r>
            <a:r>
              <a:rPr lang="en-US" altLang="zh-CN" sz="2000" dirty="0" smtClean="0">
                <a:solidFill>
                  <a:schemeClr val="tx1"/>
                </a:solidFill>
                <a:ea typeface="宋体" pitchFamily="2" charset="-122"/>
              </a:rPr>
              <a:t>Guide for Authors </a:t>
            </a:r>
            <a:r>
              <a:rPr lang="en-US" altLang="zh-CN" sz="2000" b="0" dirty="0" smtClean="0">
                <a:solidFill>
                  <a:schemeClr val="tx1"/>
                </a:solidFill>
                <a:ea typeface="宋体" pitchFamily="2" charset="-122"/>
              </a:rPr>
              <a:t>in your manuscript, even in the first draft (text layout, nomenclature, figures &amp; tables, references etc.).</a:t>
            </a:r>
            <a:br>
              <a:rPr lang="en-US" altLang="zh-CN" sz="2000" b="0" dirty="0" smtClean="0">
                <a:solidFill>
                  <a:schemeClr val="tx1"/>
                </a:solidFill>
                <a:ea typeface="宋体" pitchFamily="2" charset="-122"/>
              </a:rPr>
            </a:br>
            <a:r>
              <a:rPr lang="en-US" altLang="zh-CN" sz="2000" b="0" dirty="0" smtClean="0">
                <a:solidFill>
                  <a:schemeClr val="tx1"/>
                </a:solidFill>
                <a:ea typeface="宋体" pitchFamily="2" charset="-122"/>
              </a:rPr>
              <a:t>In the end it will save you time, and also the editor’s. </a:t>
            </a:r>
          </a:p>
          <a:p>
            <a:pPr eaLnBrk="1" hangingPunct="1">
              <a:lnSpc>
                <a:spcPct val="90000"/>
              </a:lnSpc>
              <a:spcBef>
                <a:spcPct val="65000"/>
              </a:spcBef>
            </a:pPr>
            <a:r>
              <a:rPr lang="en-US" altLang="zh-CN" sz="2000" b="0" dirty="0" smtClean="0">
                <a:solidFill>
                  <a:schemeClr val="tx1"/>
                </a:solidFill>
                <a:ea typeface="宋体" pitchFamily="2" charset="-122"/>
              </a:rPr>
              <a:t>Editors (and reviewers) do not like wasting time on poorly prepared manuscripts. It is a sign of disrespect.</a:t>
            </a:r>
          </a:p>
        </p:txBody>
      </p:sp>
      <p:sp>
        <p:nvSpPr>
          <p:cNvPr id="6" name="Slide Number Placeholder 3"/>
          <p:cNvSpPr>
            <a:spLocks noGrp="1"/>
          </p:cNvSpPr>
          <p:nvPr>
            <p:ph type="sldNum" sz="quarter" idx="10"/>
          </p:nvPr>
        </p:nvSpPr>
        <p:spPr/>
        <p:txBody>
          <a:bodyPr/>
          <a:lstStyle/>
          <a:p>
            <a:pPr>
              <a:defRPr/>
            </a:pPr>
            <a:fld id="{EFD63B1E-4647-4F60-9E4F-D08F364CBD9F}" type="slidenum">
              <a:rPr lang="zh-CN" altLang="en-GB"/>
              <a:pPr>
                <a:defRPr/>
              </a:pPr>
              <a:t>34</a:t>
            </a:fld>
            <a:endParaRPr lang="en-GB" altLang="zh-CN"/>
          </a:p>
        </p:txBody>
      </p:sp>
      <p:sp>
        <p:nvSpPr>
          <p:cNvPr id="32774" name="Rectangle 5"/>
          <p:cNvSpPr>
            <a:spLocks noChangeArrowheads="1"/>
          </p:cNvSpPr>
          <p:nvPr/>
        </p:nvSpPr>
        <p:spPr bwMode="auto">
          <a:xfrm>
            <a:off x="7451725" y="5516563"/>
            <a:ext cx="1081088" cy="288925"/>
          </a:xfrm>
          <a:prstGeom prst="rect">
            <a:avLst/>
          </a:prstGeom>
          <a:noFill/>
          <a:ln w="28575">
            <a:solidFill>
              <a:srgbClr val="FF3300"/>
            </a:solidFill>
            <a:miter lim="800000"/>
            <a:headEnd/>
            <a:tailEnd/>
          </a:ln>
        </p:spPr>
        <p:txBody>
          <a:bodyPr wrap="none" anchor="ctr"/>
          <a:lstStyle/>
          <a:p>
            <a:pPr algn="ctr"/>
            <a:endParaRPr lang="en-US"/>
          </a:p>
        </p:txBody>
      </p:sp>
      <p:pic>
        <p:nvPicPr>
          <p:cNvPr id="32775" name="Picture 9"/>
          <p:cNvPicPr>
            <a:picLocks noChangeAspect="1" noChangeArrowheads="1"/>
          </p:cNvPicPr>
          <p:nvPr/>
        </p:nvPicPr>
        <p:blipFill>
          <a:blip r:embed="rId4" cstate="print"/>
          <a:srcRect/>
          <a:stretch>
            <a:fillRect/>
          </a:stretch>
        </p:blipFill>
        <p:spPr bwMode="auto">
          <a:xfrm>
            <a:off x="1403350" y="3644900"/>
            <a:ext cx="5972175" cy="2676525"/>
          </a:xfrm>
          <a:prstGeom prst="rect">
            <a:avLst/>
          </a:prstGeom>
          <a:noFill/>
          <a:ln w="9525" algn="ctr">
            <a:noFill/>
            <a:miter lim="800000"/>
            <a:headEnd/>
            <a:tailEnd/>
          </a:ln>
        </p:spPr>
      </p:pic>
      <p:cxnSp>
        <p:nvCxnSpPr>
          <p:cNvPr id="32776" name="Straight Arrow Connector 10"/>
          <p:cNvCxnSpPr>
            <a:cxnSpLocks noChangeShapeType="1"/>
          </p:cNvCxnSpPr>
          <p:nvPr/>
        </p:nvCxnSpPr>
        <p:spPr bwMode="auto">
          <a:xfrm rot="10800000">
            <a:off x="3708400" y="3860800"/>
            <a:ext cx="3743325" cy="1800225"/>
          </a:xfrm>
          <a:prstGeom prst="straightConnector1">
            <a:avLst/>
          </a:prstGeom>
          <a:noFill/>
          <a:ln w="15875" algn="ctr">
            <a:solidFill>
              <a:srgbClr val="FF0000"/>
            </a:solidFill>
            <a:round/>
            <a:headEnd/>
            <a:tailEnd type="arrow" w="med" len="med"/>
          </a:ln>
        </p:spPr>
      </p:cxnSp>
      <p:sp>
        <p:nvSpPr>
          <p:cNvPr id="9" name="TextBox 8"/>
          <p:cNvSpPr txBox="1"/>
          <p:nvPr/>
        </p:nvSpPr>
        <p:spPr>
          <a:xfrm>
            <a:off x="225084" y="381926"/>
            <a:ext cx="8918916" cy="584775"/>
          </a:xfrm>
          <a:prstGeom prst="rect">
            <a:avLst/>
          </a:prstGeom>
          <a:noFill/>
        </p:spPr>
        <p:txBody>
          <a:bodyPr wrap="square" rtlCol="0">
            <a:spAutoFit/>
          </a:bodyPr>
          <a:lstStyle/>
          <a:p>
            <a:r>
              <a:rPr lang="en-US" altLang="zh-CN" sz="3200" dirty="0" smtClean="0">
                <a:solidFill>
                  <a:schemeClr val="bg1"/>
                </a:solidFill>
                <a:effectLst>
                  <a:outerShdw blurRad="38100" dist="38100" dir="2700000" algn="tl">
                    <a:srgbClr val="000000">
                      <a:alpha val="43137"/>
                    </a:srgbClr>
                  </a:outerShdw>
                </a:effectLst>
                <a:latin typeface="Calibri" pitchFamily="34" charset="0"/>
                <a:ea typeface="宋体" pitchFamily="2" charset="-122"/>
              </a:rPr>
              <a:t>Read the </a:t>
            </a:r>
            <a:r>
              <a:rPr lang="en-US" altLang="zh-CN" sz="3200" i="1" dirty="0" smtClean="0">
                <a:solidFill>
                  <a:schemeClr val="bg1"/>
                </a:solidFill>
                <a:effectLst>
                  <a:outerShdw blurRad="38100" dist="38100" dir="2700000" algn="tl">
                    <a:srgbClr val="000000">
                      <a:alpha val="43137"/>
                    </a:srgbClr>
                  </a:outerShdw>
                </a:effectLst>
                <a:latin typeface="Calibri" pitchFamily="34" charset="0"/>
                <a:ea typeface="宋体" pitchFamily="2" charset="-122"/>
              </a:rPr>
              <a:t>Guide to Authors - </a:t>
            </a:r>
            <a:r>
              <a:rPr lang="en-US" altLang="zh-CN" sz="3200" dirty="0" smtClean="0">
                <a:solidFill>
                  <a:schemeClr val="bg1"/>
                </a:solidFill>
                <a:effectLst>
                  <a:outerShdw blurRad="38100" dist="38100" dir="2700000" algn="tl">
                    <a:srgbClr val="000000">
                      <a:alpha val="43137"/>
                    </a:srgbClr>
                  </a:outerShdw>
                </a:effectLst>
                <a:latin typeface="Calibri" pitchFamily="34" charset="0"/>
                <a:ea typeface="宋体" pitchFamily="2" charset="-122"/>
              </a:rPr>
              <a:t>Again and again! </a:t>
            </a:r>
            <a:endParaRPr lang="en-GB" sz="3200" dirty="0">
              <a:solidFill>
                <a:schemeClr val="bg1"/>
              </a:solidFill>
              <a:effectLst>
                <a:outerShdw blurRad="38100" dist="38100" dir="2700000" algn="tl">
                  <a:srgbClr val="000000">
                    <a:alpha val="43137"/>
                  </a:srgbClr>
                </a:outerShdw>
              </a:effectLst>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1339850" y="304800"/>
            <a:ext cx="6694488" cy="685800"/>
          </a:xfrm>
        </p:spPr>
        <p:txBody>
          <a:bodyPr/>
          <a:lstStyle/>
          <a:p>
            <a:pPr eaLnBrk="1" hangingPunct="1"/>
            <a:r>
              <a:rPr lang="en-US" altLang="zh-CN" dirty="0" smtClean="0">
                <a:effectLst>
                  <a:outerShdw blurRad="38100" dist="38100" dir="2700000" algn="tl">
                    <a:srgbClr val="000000">
                      <a:alpha val="43137"/>
                    </a:srgbClr>
                  </a:outerShdw>
                </a:effectLst>
                <a:ea typeface="宋体" pitchFamily="2" charset="-122"/>
              </a:rPr>
              <a:t>An international editor says…</a:t>
            </a:r>
          </a:p>
        </p:txBody>
      </p:sp>
      <p:sp>
        <p:nvSpPr>
          <p:cNvPr id="18435" name="Rectangle 9"/>
          <p:cNvSpPr>
            <a:spLocks noGrp="1" noChangeArrowheads="1"/>
          </p:cNvSpPr>
          <p:nvPr>
            <p:ph type="body" idx="1"/>
          </p:nvPr>
        </p:nvSpPr>
        <p:spPr>
          <a:xfrm>
            <a:off x="250825" y="1630363"/>
            <a:ext cx="8305800" cy="4319587"/>
          </a:xfrm>
        </p:spPr>
        <p:txBody>
          <a:bodyPr/>
          <a:lstStyle/>
          <a:p>
            <a:pPr eaLnBrk="1" hangingPunct="1">
              <a:lnSpc>
                <a:spcPct val="105000"/>
              </a:lnSpc>
              <a:buFont typeface="Wingdings" pitchFamily="2" charset="2"/>
              <a:buNone/>
            </a:pPr>
            <a:r>
              <a:rPr lang="en-US" altLang="zh-CN" sz="2800" dirty="0" smtClean="0">
                <a:ea typeface="宋体" pitchFamily="2" charset="-122"/>
              </a:rPr>
              <a:t>“</a:t>
            </a:r>
            <a:r>
              <a:rPr lang="en-US" altLang="zh-CN" sz="2800" i="1" dirty="0" smtClean="0">
                <a:ea typeface="宋体" pitchFamily="2" charset="-122"/>
              </a:rPr>
              <a:t>The following problems appear </a:t>
            </a:r>
            <a:r>
              <a:rPr lang="en-US" altLang="zh-CN" sz="2800" i="1" dirty="0" smtClean="0">
                <a:solidFill>
                  <a:schemeClr val="tx1"/>
                </a:solidFill>
                <a:ea typeface="宋体" pitchFamily="2" charset="-122"/>
              </a:rPr>
              <a:t>much too frequently</a:t>
            </a:r>
            <a:r>
              <a:rPr lang="en-US" altLang="zh-CN" sz="2800" i="1" dirty="0" smtClean="0">
                <a:ea typeface="宋体" pitchFamily="2" charset="-122"/>
              </a:rPr>
              <a:t>”</a:t>
            </a:r>
          </a:p>
          <a:p>
            <a:pPr lvl="1" eaLnBrk="1" hangingPunct="1">
              <a:lnSpc>
                <a:spcPct val="105000"/>
              </a:lnSpc>
            </a:pPr>
            <a:r>
              <a:rPr lang="en-US" altLang="zh-CN" sz="2400" i="1" dirty="0" smtClean="0">
                <a:ea typeface="宋体" pitchFamily="2" charset="-122"/>
              </a:rPr>
              <a:t>Submission of papers which are clearly out of scope</a:t>
            </a:r>
          </a:p>
          <a:p>
            <a:pPr lvl="1" eaLnBrk="1" hangingPunct="1">
              <a:lnSpc>
                <a:spcPct val="105000"/>
              </a:lnSpc>
            </a:pPr>
            <a:r>
              <a:rPr lang="en-US" altLang="zh-CN" sz="2400" i="1" dirty="0" smtClean="0">
                <a:ea typeface="宋体" pitchFamily="2" charset="-122"/>
              </a:rPr>
              <a:t>Failure to format the paper according to the Guide for Authors</a:t>
            </a:r>
          </a:p>
          <a:p>
            <a:pPr lvl="1" eaLnBrk="1" hangingPunct="1">
              <a:lnSpc>
                <a:spcPct val="105000"/>
              </a:lnSpc>
            </a:pPr>
            <a:r>
              <a:rPr lang="en-US" altLang="zh-CN" sz="2400" i="1" dirty="0" smtClean="0">
                <a:ea typeface="宋体" pitchFamily="2" charset="-122"/>
              </a:rPr>
              <a:t>Inappropriate (or no) suggested reviewers</a:t>
            </a:r>
          </a:p>
          <a:p>
            <a:pPr lvl="1" eaLnBrk="1" hangingPunct="1">
              <a:lnSpc>
                <a:spcPct val="105000"/>
              </a:lnSpc>
            </a:pPr>
            <a:r>
              <a:rPr lang="en-US" altLang="zh-CN" sz="2400" i="1" dirty="0" smtClean="0">
                <a:ea typeface="宋体" pitchFamily="2" charset="-122"/>
              </a:rPr>
              <a:t>Inadequate response to reviewers</a:t>
            </a:r>
          </a:p>
          <a:p>
            <a:pPr lvl="1" eaLnBrk="1" hangingPunct="1">
              <a:lnSpc>
                <a:spcPct val="105000"/>
              </a:lnSpc>
            </a:pPr>
            <a:r>
              <a:rPr lang="en-US" altLang="zh-CN" sz="2400" i="1" dirty="0" smtClean="0">
                <a:ea typeface="宋体" pitchFamily="2" charset="-122"/>
              </a:rPr>
              <a:t>Inadequate standard of English</a:t>
            </a:r>
          </a:p>
          <a:p>
            <a:pPr lvl="1" eaLnBrk="1" hangingPunct="1">
              <a:lnSpc>
                <a:spcPct val="105000"/>
              </a:lnSpc>
            </a:pPr>
            <a:r>
              <a:rPr lang="en-US" altLang="zh-CN" sz="2400" i="1" dirty="0" smtClean="0">
                <a:ea typeface="宋体" pitchFamily="2" charset="-122"/>
              </a:rPr>
              <a:t>Resubmission of rejected manuscripts without revision</a:t>
            </a:r>
          </a:p>
          <a:p>
            <a:pPr lvl="1" eaLnBrk="1" hangingPunct="1">
              <a:lnSpc>
                <a:spcPct val="105000"/>
              </a:lnSpc>
              <a:buFont typeface="Wingdings" pitchFamily="2" charset="2"/>
              <a:buNone/>
            </a:pPr>
            <a:r>
              <a:rPr lang="en-US" altLang="zh-CN" sz="2400" dirty="0" smtClean="0">
                <a:solidFill>
                  <a:srgbClr val="000099"/>
                </a:solidFill>
                <a:ea typeface="宋体" pitchFamily="2" charset="-122"/>
              </a:rPr>
              <a:t>         </a:t>
            </a:r>
          </a:p>
          <a:p>
            <a:pPr lvl="1" eaLnBrk="1" hangingPunct="1">
              <a:lnSpc>
                <a:spcPct val="105000"/>
              </a:lnSpc>
              <a:buFont typeface="Wingdings" pitchFamily="2" charset="2"/>
              <a:buNone/>
            </a:pPr>
            <a:r>
              <a:rPr lang="en-US" altLang="zh-CN" sz="2400" dirty="0" smtClean="0">
                <a:solidFill>
                  <a:srgbClr val="000099"/>
                </a:solidFill>
                <a:ea typeface="宋体" pitchFamily="2" charset="-122"/>
              </a:rPr>
              <a:t>        </a:t>
            </a:r>
            <a:r>
              <a:rPr lang="en-US" altLang="zh-CN" sz="2400" dirty="0" smtClean="0">
                <a:solidFill>
                  <a:srgbClr val="FF9900"/>
                </a:solidFill>
                <a:ea typeface="宋体" pitchFamily="2" charset="-122"/>
              </a:rPr>
              <a:t>– Paul Haddad, Editor, </a:t>
            </a:r>
            <a:r>
              <a:rPr lang="en-US" altLang="zh-CN" sz="2400" i="1" dirty="0" smtClean="0">
                <a:solidFill>
                  <a:srgbClr val="FF9900"/>
                </a:solidFill>
                <a:ea typeface="宋体" pitchFamily="2" charset="-122"/>
              </a:rPr>
              <a:t>Journal of Chromatography A</a:t>
            </a:r>
            <a:endParaRPr lang="en-US" altLang="zh-CN" sz="2400" b="1" dirty="0" smtClean="0">
              <a:solidFill>
                <a:srgbClr val="FF9900"/>
              </a:solidFill>
              <a:ea typeface="宋体" pitchFamily="2" charset="-122"/>
            </a:endParaRP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8518" y="1505844"/>
            <a:ext cx="7403911" cy="1200329"/>
          </a:xfrm>
          <a:prstGeom prst="rect">
            <a:avLst/>
          </a:prstGeom>
        </p:spPr>
        <p:txBody>
          <a:bodyPr wrap="square">
            <a:spAutoFit/>
          </a:bodyPr>
          <a:lstStyle/>
          <a:p>
            <a:pPr algn="ctr">
              <a:buClr>
                <a:srgbClr val="5D9A3C"/>
              </a:buClr>
              <a:buNone/>
            </a:pPr>
            <a:r>
              <a:rPr lang="en-GB" altLang="zh-CN" sz="3600" dirty="0">
                <a:solidFill>
                  <a:srgbClr val="FFFFFF"/>
                </a:solidFill>
                <a:effectLst>
                  <a:outerShdw blurRad="38100" dist="38100" dir="2700000" algn="tl">
                    <a:srgbClr val="000000">
                      <a:alpha val="43137"/>
                    </a:srgbClr>
                  </a:outerShdw>
                </a:effectLst>
                <a:latin typeface="Calibri" pitchFamily="34" charset="0"/>
                <a:ea typeface="+mj-ea"/>
                <a:cs typeface="+mj-cs"/>
              </a:rPr>
              <a:t>How can I ensure I am using proper </a:t>
            </a:r>
          </a:p>
          <a:p>
            <a:pPr algn="ctr">
              <a:buClr>
                <a:srgbClr val="5D9A3C"/>
              </a:buClr>
              <a:buNone/>
            </a:pPr>
            <a:r>
              <a:rPr lang="en-GB" altLang="zh-CN" sz="3600" dirty="0" smtClean="0">
                <a:solidFill>
                  <a:srgbClr val="FFFFFF"/>
                </a:solidFill>
                <a:effectLst>
                  <a:outerShdw blurRad="38100" dist="38100" dir="2700000" algn="tl">
                    <a:srgbClr val="000000">
                      <a:alpha val="43137"/>
                    </a:srgbClr>
                  </a:outerShdw>
                </a:effectLst>
                <a:latin typeface="Calibri" pitchFamily="34" charset="0"/>
                <a:ea typeface="+mj-ea"/>
                <a:cs typeface="+mj-cs"/>
              </a:rPr>
              <a:t>manuscript </a:t>
            </a:r>
            <a:r>
              <a:rPr lang="en-GB" altLang="zh-CN" sz="3600" dirty="0">
                <a:solidFill>
                  <a:srgbClr val="FFFFFF"/>
                </a:solidFill>
                <a:effectLst>
                  <a:outerShdw blurRad="38100" dist="38100" dir="2700000" algn="tl">
                    <a:srgbClr val="000000">
                      <a:alpha val="43137"/>
                    </a:srgbClr>
                  </a:outerShdw>
                </a:effectLst>
                <a:latin typeface="Calibri" pitchFamily="34" charset="0"/>
                <a:ea typeface="+mj-ea"/>
                <a:cs typeface="+mj-cs"/>
              </a:rPr>
              <a:t>language?</a:t>
            </a:r>
            <a:endParaRPr lang="en-US" altLang="zh-CN" sz="3600" dirty="0">
              <a:solidFill>
                <a:srgbClr val="FFFFFF"/>
              </a:solidFill>
              <a:effectLst>
                <a:outerShdw blurRad="38100" dist="38100" dir="2700000" algn="tl">
                  <a:srgbClr val="000000">
                    <a:alpha val="43137"/>
                  </a:srgbClr>
                </a:outerShdw>
              </a:effectLst>
              <a:latin typeface="Calibri" pitchFamily="34" charset="0"/>
              <a:ea typeface="+mj-ea"/>
              <a:cs typeface="+mj-cs"/>
            </a:endParaRPr>
          </a:p>
        </p:txBody>
      </p:sp>
    </p:spTree>
    <p:extLst>
      <p:ext uri="{BB962C8B-B14F-4D97-AF65-F5344CB8AC3E}">
        <p14:creationId xmlns:p14="http://schemas.microsoft.com/office/powerpoint/2010/main" val="1456515822"/>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11539" y="103053"/>
            <a:ext cx="8229600" cy="1143000"/>
          </a:xfrm>
        </p:spPr>
        <p:txBody>
          <a:bodyPr>
            <a:normAutofit/>
          </a:bodyPr>
          <a:lstStyle/>
          <a:p>
            <a:r>
              <a:rPr lang="en-GB" dirty="0">
                <a:effectLst>
                  <a:outerShdw blurRad="38100" dist="38100" dir="2700000" algn="tl">
                    <a:srgbClr val="000000">
                      <a:alpha val="43137"/>
                    </a:srgbClr>
                  </a:outerShdw>
                </a:effectLst>
                <a:ea typeface="宋体" pitchFamily="2" charset="-122"/>
              </a:rPr>
              <a:t>Thought Question</a:t>
            </a:r>
            <a:endParaRPr lang="en-US" dirty="0">
              <a:effectLst>
                <a:outerShdw blurRad="38100" dist="38100" dir="2700000" algn="tl">
                  <a:srgbClr val="000000">
                    <a:alpha val="43137"/>
                  </a:srgbClr>
                </a:outerShdw>
              </a:effectLst>
              <a:ea typeface="宋体" pitchFamily="2" charset="-122"/>
            </a:endParaRPr>
          </a:p>
        </p:txBody>
      </p:sp>
      <p:sp>
        <p:nvSpPr>
          <p:cNvPr id="221" name="Content Placeholder 9"/>
          <p:cNvSpPr>
            <a:spLocks noGrp="1"/>
          </p:cNvSpPr>
          <p:nvPr>
            <p:ph idx="1"/>
          </p:nvPr>
        </p:nvSpPr>
        <p:spPr>
          <a:xfrm>
            <a:off x="251520" y="2636912"/>
            <a:ext cx="8712968" cy="2592288"/>
          </a:xfrm>
        </p:spPr>
        <p:txBody>
          <a:bodyPr>
            <a:normAutofit/>
          </a:bodyPr>
          <a:lstStyle/>
          <a:p>
            <a:pPr algn="ctr">
              <a:buClr>
                <a:srgbClr val="5D9A3C"/>
              </a:buClr>
              <a:buNone/>
            </a:pPr>
            <a:r>
              <a:rPr lang="en-GB" altLang="zh-CN" sz="3600" b="1" dirty="0" smtClean="0">
                <a:solidFill>
                  <a:schemeClr val="tx1"/>
                </a:solidFill>
                <a:ea typeface="宋体" pitchFamily="2" charset="-122"/>
                <a:cs typeface="Calibri" pitchFamily="34" charset="0"/>
              </a:rPr>
              <a:t>What are some characteristics of the best manuscript writing you </a:t>
            </a:r>
          </a:p>
          <a:p>
            <a:pPr algn="ctr">
              <a:buClr>
                <a:srgbClr val="5D9A3C"/>
              </a:buClr>
              <a:buNone/>
            </a:pPr>
            <a:r>
              <a:rPr lang="en-GB" altLang="zh-CN" sz="3600" b="1" dirty="0" smtClean="0">
                <a:solidFill>
                  <a:schemeClr val="tx1"/>
                </a:solidFill>
                <a:ea typeface="宋体" pitchFamily="2" charset="-122"/>
                <a:cs typeface="Calibri" pitchFamily="34" charset="0"/>
              </a:rPr>
              <a:t>have seen?</a:t>
            </a:r>
          </a:p>
        </p:txBody>
      </p:sp>
    </p:spTree>
    <p:extLst>
      <p:ext uri="{BB962C8B-B14F-4D97-AF65-F5344CB8AC3E}">
        <p14:creationId xmlns:p14="http://schemas.microsoft.com/office/powerpoint/2010/main" val="3430419259"/>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en-US" altLang="zh-CN" dirty="0">
                <a:effectLst>
                  <a:outerShdw blurRad="38100" dist="38100" dir="2700000" algn="tl">
                    <a:srgbClr val="000000">
                      <a:alpha val="43137"/>
                    </a:srgbClr>
                  </a:outerShdw>
                </a:effectLst>
                <a:ea typeface="宋体" pitchFamily="2" charset="-122"/>
              </a:rPr>
              <a:t>Why </a:t>
            </a:r>
            <a:r>
              <a:rPr lang="en-US" altLang="zh-CN" dirty="0" smtClean="0">
                <a:effectLst>
                  <a:outerShdw blurRad="38100" dist="38100" dir="2700000" algn="tl">
                    <a:srgbClr val="000000">
                      <a:alpha val="43137"/>
                    </a:srgbClr>
                  </a:outerShdw>
                </a:effectLst>
                <a:ea typeface="宋体" pitchFamily="2" charset="-122"/>
              </a:rPr>
              <a:t>is language important</a:t>
            </a:r>
            <a:r>
              <a:rPr lang="en-US" altLang="zh-CN" dirty="0">
                <a:effectLst>
                  <a:outerShdw blurRad="38100" dist="38100" dir="2700000" algn="tl">
                    <a:srgbClr val="000000">
                      <a:alpha val="43137"/>
                    </a:srgbClr>
                  </a:outerShdw>
                </a:effectLst>
                <a:ea typeface="宋体" pitchFamily="2" charset="-122"/>
              </a:rPr>
              <a:t>?</a:t>
            </a:r>
          </a:p>
        </p:txBody>
      </p:sp>
      <p:sp>
        <p:nvSpPr>
          <p:cNvPr id="188419" name="Rectangle 3"/>
          <p:cNvSpPr>
            <a:spLocks noGrp="1" noChangeArrowheads="1"/>
          </p:cNvSpPr>
          <p:nvPr>
            <p:ph type="body" idx="4294967295"/>
          </p:nvPr>
        </p:nvSpPr>
        <p:spPr>
          <a:xfrm>
            <a:off x="492496" y="1340768"/>
            <a:ext cx="8280920" cy="981075"/>
          </a:xfrm>
          <a:noFill/>
          <a:ln w="50800">
            <a:solidFill>
              <a:srgbClr val="FF9900"/>
            </a:solidFill>
          </a:ln>
        </p:spPr>
        <p:txBody>
          <a:bodyPr/>
          <a:lstStyle/>
          <a:p>
            <a:pPr marL="0" indent="4763" algn="ctr">
              <a:lnSpc>
                <a:spcPct val="90000"/>
              </a:lnSpc>
              <a:buFont typeface="Wingdings" pitchFamily="2" charset="2"/>
              <a:buNone/>
            </a:pPr>
            <a:r>
              <a:rPr lang="en-US" altLang="zh-CN" sz="2800" dirty="0">
                <a:ea typeface="宋体" pitchFamily="2" charset="-122"/>
              </a:rPr>
              <a:t>Save your editor and reviewers the trouble of guessing what you mean</a:t>
            </a:r>
            <a:endParaRPr lang="en-US" altLang="zh-CN" dirty="0">
              <a:ea typeface="宋体" pitchFamily="2" charset="-122"/>
            </a:endParaRPr>
          </a:p>
        </p:txBody>
      </p:sp>
      <p:grpSp>
        <p:nvGrpSpPr>
          <p:cNvPr id="2" name="Group 6"/>
          <p:cNvGrpSpPr>
            <a:grpSpLocks/>
          </p:cNvGrpSpPr>
          <p:nvPr/>
        </p:nvGrpSpPr>
        <p:grpSpPr bwMode="auto">
          <a:xfrm>
            <a:off x="520280" y="2564904"/>
            <a:ext cx="8335838" cy="3024336"/>
            <a:chOff x="201" y="1653"/>
            <a:chExt cx="5364" cy="1995"/>
          </a:xfrm>
        </p:grpSpPr>
        <p:sp>
          <p:nvSpPr>
            <p:cNvPr id="188420" name="Rectangle 4"/>
            <p:cNvSpPr>
              <a:spLocks noChangeArrowheads="1"/>
            </p:cNvSpPr>
            <p:nvPr/>
          </p:nvSpPr>
          <p:spPr bwMode="auto">
            <a:xfrm>
              <a:off x="201" y="1653"/>
              <a:ext cx="5364" cy="1995"/>
            </a:xfrm>
            <a:prstGeom prst="rect">
              <a:avLst/>
            </a:prstGeom>
            <a:solidFill>
              <a:srgbClr val="FFBC37"/>
            </a:solidFill>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GB"/>
            </a:p>
          </p:txBody>
        </p:sp>
        <p:sp>
          <p:nvSpPr>
            <p:cNvPr id="188421" name="Rectangle 5"/>
            <p:cNvSpPr>
              <a:spLocks noChangeArrowheads="1"/>
            </p:cNvSpPr>
            <p:nvPr/>
          </p:nvSpPr>
          <p:spPr bwMode="auto">
            <a:xfrm>
              <a:off x="263" y="1802"/>
              <a:ext cx="5216" cy="1563"/>
            </a:xfrm>
            <a:prstGeom prst="rect">
              <a:avLst/>
            </a:prstGeom>
            <a:noFill/>
            <a:ln w="28575">
              <a:noFill/>
              <a:miter lim="800000"/>
              <a:headEnd/>
              <a:tailEnd/>
            </a:ln>
            <a:effectLst/>
          </p:spPr>
          <p:txBody>
            <a:bodyPr>
              <a:spAutoFit/>
            </a:bodyPr>
            <a:lstStyle/>
            <a:p>
              <a:pPr eaLnBrk="1" hangingPunct="1">
                <a:spcBef>
                  <a:spcPct val="20000"/>
                </a:spcBef>
                <a:buClr>
                  <a:srgbClr val="000066"/>
                </a:buClr>
                <a:buSzPct val="70000"/>
                <a:buFont typeface="Wingdings" pitchFamily="2" charset="2"/>
                <a:buNone/>
              </a:pPr>
              <a:r>
                <a:rPr lang="en-US" altLang="zh-CN" sz="2000" b="1" dirty="0">
                  <a:latin typeface="Calibri" pitchFamily="34" charset="0"/>
                  <a:ea typeface="宋体" pitchFamily="2" charset="-122"/>
                  <a:cs typeface="Calibri" pitchFamily="34" charset="0"/>
                </a:rPr>
                <a:t>Complaint from an editor:</a:t>
              </a:r>
              <a:r>
                <a:rPr lang="en-US" altLang="zh-CN" sz="2000" dirty="0">
                  <a:latin typeface="Calibri" pitchFamily="34" charset="0"/>
                  <a:ea typeface="宋体" pitchFamily="2" charset="-122"/>
                  <a:cs typeface="Calibri" pitchFamily="34" charset="0"/>
                </a:rPr>
                <a:t> </a:t>
              </a:r>
            </a:p>
            <a:p>
              <a:pPr eaLnBrk="1" hangingPunct="1">
                <a:spcBef>
                  <a:spcPct val="20000"/>
                </a:spcBef>
                <a:buClr>
                  <a:srgbClr val="000066"/>
                </a:buClr>
                <a:buSzPct val="70000"/>
                <a:buFont typeface="Wingdings" pitchFamily="2" charset="2"/>
                <a:buNone/>
              </a:pPr>
              <a:endParaRPr lang="en-US" altLang="zh-CN" sz="2000" dirty="0">
                <a:latin typeface="Calibri" pitchFamily="34" charset="0"/>
                <a:ea typeface="宋体" pitchFamily="2" charset="-122"/>
                <a:cs typeface="Calibri" pitchFamily="34" charset="0"/>
              </a:endParaRPr>
            </a:p>
            <a:p>
              <a:pPr eaLnBrk="1" hangingPunct="1">
                <a:spcBef>
                  <a:spcPct val="20000"/>
                </a:spcBef>
                <a:buClr>
                  <a:srgbClr val="000066"/>
                </a:buClr>
                <a:buSzPct val="70000"/>
                <a:buFont typeface="Wingdings" pitchFamily="2" charset="2"/>
                <a:buNone/>
              </a:pPr>
              <a:r>
                <a:rPr lang="en-US" altLang="zh-CN" sz="2000" dirty="0">
                  <a:latin typeface="Calibri" pitchFamily="34" charset="0"/>
                  <a:ea typeface="宋体" pitchFamily="2" charset="-122"/>
                  <a:cs typeface="Calibri" pitchFamily="34" charset="0"/>
                </a:rPr>
                <a:t>“[This] paper fell well below my threshold. I refuse to spend time </a:t>
              </a:r>
              <a:r>
                <a:rPr lang="en-US" altLang="zh-CN" sz="2000" b="1" u="sng" dirty="0">
                  <a:latin typeface="Calibri" pitchFamily="34" charset="0"/>
                  <a:ea typeface="宋体" pitchFamily="2" charset="-122"/>
                  <a:cs typeface="Calibri" pitchFamily="34" charset="0"/>
                </a:rPr>
                <a:t>trying to understand</a:t>
              </a:r>
              <a:r>
                <a:rPr lang="en-US" altLang="zh-CN" sz="2000" dirty="0">
                  <a:latin typeface="Calibri" pitchFamily="34" charset="0"/>
                  <a:ea typeface="宋体" pitchFamily="2" charset="-122"/>
                  <a:cs typeface="Calibri" pitchFamily="34" charset="0"/>
                </a:rPr>
                <a:t> what the author is trying to say. Besides, I really want to send a message that they can't </a:t>
              </a:r>
              <a:r>
                <a:rPr lang="en-US" altLang="zh-CN" sz="2000" b="1" u="sng" dirty="0">
                  <a:latin typeface="Calibri" pitchFamily="34" charset="0"/>
                  <a:ea typeface="宋体" pitchFamily="2" charset="-122"/>
                  <a:cs typeface="Calibri" pitchFamily="34" charset="0"/>
                </a:rPr>
                <a:t>submit garbage</a:t>
              </a:r>
              <a:r>
                <a:rPr lang="en-US" altLang="zh-CN" sz="2000" dirty="0">
                  <a:latin typeface="Calibri" pitchFamily="34" charset="0"/>
                  <a:ea typeface="宋体" pitchFamily="2" charset="-122"/>
                  <a:cs typeface="Calibri" pitchFamily="34" charset="0"/>
                </a:rPr>
                <a:t> to us and expect us to fix it. My rule of thumb is that if there are more than 6 grammatical errors in the abstract, then </a:t>
              </a:r>
              <a:r>
                <a:rPr lang="en-US" altLang="zh-CN" sz="2000" b="1" u="sng" dirty="0">
                  <a:latin typeface="Calibri" pitchFamily="34" charset="0"/>
                  <a:ea typeface="宋体" pitchFamily="2" charset="-122"/>
                  <a:cs typeface="Calibri" pitchFamily="34" charset="0"/>
                </a:rPr>
                <a:t>I don't waste my time</a:t>
              </a:r>
              <a:r>
                <a:rPr lang="en-US" altLang="zh-CN" sz="2000" dirty="0">
                  <a:latin typeface="Calibri" pitchFamily="34" charset="0"/>
                  <a:ea typeface="宋体" pitchFamily="2" charset="-122"/>
                  <a:cs typeface="Calibri" pitchFamily="34" charset="0"/>
                </a:rPr>
                <a:t> carefully reading the rest.”</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88419">
                                            <p:bg/>
                                          </p:spTgt>
                                        </p:tgtEl>
                                        <p:attrNameLst>
                                          <p:attrName>style.visibility</p:attrName>
                                        </p:attrNameLst>
                                      </p:cBhvr>
                                      <p:to>
                                        <p:strVal val="visible"/>
                                      </p:to>
                                    </p:set>
                                    <p:anim calcmode="lin" valueType="num">
                                      <p:cBhvr>
                                        <p:cTn id="7" dur="500" fill="hold"/>
                                        <p:tgtEl>
                                          <p:spTgt spid="188419">
                                            <p:bg/>
                                          </p:spTgt>
                                        </p:tgtEl>
                                        <p:attrNameLst>
                                          <p:attrName>ppt_w</p:attrName>
                                        </p:attrNameLst>
                                      </p:cBhvr>
                                      <p:tavLst>
                                        <p:tav tm="0">
                                          <p:val>
                                            <p:fltVal val="0"/>
                                          </p:val>
                                        </p:tav>
                                        <p:tav tm="100000">
                                          <p:val>
                                            <p:strVal val="#ppt_w"/>
                                          </p:val>
                                        </p:tav>
                                      </p:tavLst>
                                    </p:anim>
                                    <p:anim calcmode="lin" valueType="num">
                                      <p:cBhvr>
                                        <p:cTn id="8" dur="500" fill="hold"/>
                                        <p:tgtEl>
                                          <p:spTgt spid="188419">
                                            <p:bg/>
                                          </p:spTgt>
                                        </p:tgtEl>
                                        <p:attrNameLst>
                                          <p:attrName>ppt_h</p:attrName>
                                        </p:attrNameLst>
                                      </p:cBhvr>
                                      <p:tavLst>
                                        <p:tav tm="0">
                                          <p:val>
                                            <p:fltVal val="0"/>
                                          </p:val>
                                        </p:tav>
                                        <p:tav tm="100000">
                                          <p:val>
                                            <p:strVal val="#ppt_h"/>
                                          </p:val>
                                        </p:tav>
                                      </p:tavLst>
                                    </p:anim>
                                    <p:animEffect transition="in" filter="fade">
                                      <p:cBhvr>
                                        <p:cTn id="9" dur="500"/>
                                        <p:tgtEl>
                                          <p:spTgt spid="188419">
                                            <p:bg/>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88419">
                                            <p:txEl>
                                              <p:pRg st="0" end="0"/>
                                            </p:txEl>
                                          </p:spTgt>
                                        </p:tgtEl>
                                        <p:attrNameLst>
                                          <p:attrName>style.visibility</p:attrName>
                                        </p:attrNameLst>
                                      </p:cBhvr>
                                      <p:to>
                                        <p:strVal val="visible"/>
                                      </p:to>
                                    </p:set>
                                    <p:anim calcmode="lin" valueType="num">
                                      <p:cBhvr>
                                        <p:cTn id="12" dur="500" fill="hold"/>
                                        <p:tgtEl>
                                          <p:spTgt spid="188419">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88419">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18841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130952"/>
            <a:ext cx="8229600" cy="1143000"/>
          </a:xfrm>
        </p:spPr>
        <p:txBody>
          <a:bodyPr>
            <a:normAutofit/>
          </a:bodyPr>
          <a:lstStyle/>
          <a:p>
            <a:r>
              <a:rPr lang="en-GB" dirty="0">
                <a:effectLst>
                  <a:outerShdw blurRad="38100" dist="38100" dir="2700000" algn="tl">
                    <a:srgbClr val="000000">
                      <a:alpha val="43137"/>
                    </a:srgbClr>
                  </a:outerShdw>
                </a:effectLst>
                <a:ea typeface="宋体" pitchFamily="2" charset="-122"/>
              </a:rPr>
              <a:t>Do publishers correct language?</a:t>
            </a:r>
            <a:endParaRPr lang="en-US" dirty="0">
              <a:effectLst>
                <a:outerShdw blurRad="38100" dist="38100" dir="2700000" algn="tl">
                  <a:srgbClr val="000000">
                    <a:alpha val="43137"/>
                  </a:srgbClr>
                </a:outerShdw>
              </a:effectLst>
              <a:ea typeface="宋体" pitchFamily="2" charset="-122"/>
            </a:endParaRPr>
          </a:p>
        </p:txBody>
      </p:sp>
      <p:sp>
        <p:nvSpPr>
          <p:cNvPr id="10" name="Content Placeholder 9"/>
          <p:cNvSpPr>
            <a:spLocks noGrp="1"/>
          </p:cNvSpPr>
          <p:nvPr>
            <p:ph idx="1"/>
          </p:nvPr>
        </p:nvSpPr>
        <p:spPr/>
        <p:txBody>
          <a:bodyPr>
            <a:normAutofit fontScale="92500" lnSpcReduction="10000"/>
          </a:bodyPr>
          <a:lstStyle/>
          <a:p>
            <a:pPr>
              <a:buClr>
                <a:srgbClr val="FF9900"/>
              </a:buClr>
            </a:pPr>
            <a:r>
              <a:rPr lang="en-US" sz="2800" dirty="0" smtClean="0">
                <a:solidFill>
                  <a:schemeClr val="tx1"/>
                </a:solidFill>
                <a:cs typeface="Calibri" pitchFamily="34" charset="0"/>
              </a:rPr>
              <a:t>No. </a:t>
            </a:r>
            <a:r>
              <a:rPr lang="en-GB" sz="2800" dirty="0" smtClean="0">
                <a:solidFill>
                  <a:schemeClr val="tx1"/>
                </a:solidFill>
                <a:cs typeface="Calibri" pitchFamily="34" charset="0"/>
              </a:rPr>
              <a:t>It is the </a:t>
            </a:r>
            <a:r>
              <a:rPr lang="en-GB" sz="2800" u="sng" dirty="0" smtClean="0">
                <a:solidFill>
                  <a:schemeClr val="tx1"/>
                </a:solidFill>
                <a:cs typeface="Calibri" pitchFamily="34" charset="0"/>
              </a:rPr>
              <a:t>author’s responsibility</a:t>
            </a:r>
            <a:r>
              <a:rPr lang="en-GB" sz="2800" dirty="0" smtClean="0">
                <a:solidFill>
                  <a:schemeClr val="tx1"/>
                </a:solidFill>
                <a:cs typeface="Calibri" pitchFamily="34" charset="0"/>
              </a:rPr>
              <a:t> to make sure his paper is in its best possible form when submitted for publication</a:t>
            </a:r>
          </a:p>
          <a:p>
            <a:pPr>
              <a:buClr>
                <a:srgbClr val="5D9A3C"/>
              </a:buClr>
              <a:buNone/>
            </a:pPr>
            <a:endParaRPr lang="en-GB" sz="2800" dirty="0" smtClean="0">
              <a:solidFill>
                <a:schemeClr val="tx1"/>
              </a:solidFill>
              <a:cs typeface="Calibri" pitchFamily="34" charset="0"/>
            </a:endParaRPr>
          </a:p>
          <a:p>
            <a:pPr>
              <a:buClr>
                <a:srgbClr val="FF9900"/>
              </a:buClr>
            </a:pPr>
            <a:r>
              <a:rPr lang="en-GB" sz="2800" dirty="0" smtClean="0">
                <a:solidFill>
                  <a:schemeClr val="tx1"/>
                </a:solidFill>
                <a:cs typeface="Calibri" pitchFamily="34" charset="0"/>
              </a:rPr>
              <a:t>However: </a:t>
            </a:r>
            <a:endParaRPr lang="en-US" sz="2800" dirty="0" smtClean="0">
              <a:solidFill>
                <a:schemeClr val="tx1"/>
              </a:solidFill>
              <a:cs typeface="Calibri" pitchFamily="34" charset="0"/>
            </a:endParaRPr>
          </a:p>
          <a:p>
            <a:pPr lvl="1">
              <a:buClr>
                <a:srgbClr val="FF9900"/>
              </a:buClr>
            </a:pPr>
            <a:r>
              <a:rPr lang="en-US" sz="2400" dirty="0" smtClean="0">
                <a:solidFill>
                  <a:schemeClr val="tx1"/>
                </a:solidFill>
                <a:cs typeface="Calibri" pitchFamily="34" charset="0"/>
              </a:rPr>
              <a:t>Publishers often provide resources for authors who are </a:t>
            </a:r>
            <a:r>
              <a:rPr lang="en-GB" sz="2400" dirty="0" smtClean="0">
                <a:solidFill>
                  <a:schemeClr val="tx1"/>
                </a:solidFill>
                <a:cs typeface="Calibri" pitchFamily="34" charset="0"/>
              </a:rPr>
              <a:t>less familiar with the conventions of international journals</a:t>
            </a:r>
            <a:r>
              <a:rPr lang="en-US" sz="2400" dirty="0" smtClean="0">
                <a:solidFill>
                  <a:schemeClr val="tx1"/>
                </a:solidFill>
                <a:cs typeface="Calibri" pitchFamily="34" charset="0"/>
              </a:rPr>
              <a:t>. Please check your publishers’ author website for more information. </a:t>
            </a:r>
          </a:p>
          <a:p>
            <a:pPr lvl="1">
              <a:buClr>
                <a:srgbClr val="FF9900"/>
              </a:buClr>
            </a:pPr>
            <a:r>
              <a:rPr lang="en-US" sz="2400" dirty="0" smtClean="0">
                <a:solidFill>
                  <a:schemeClr val="tx1"/>
                </a:solidFill>
                <a:cs typeface="Calibri" pitchFamily="34" charset="0"/>
              </a:rPr>
              <a:t>Some publishers may perform technical screening prior to peer review.</a:t>
            </a:r>
            <a:endParaRPr lang="en-US" dirty="0" smtClean="0">
              <a:solidFill>
                <a:schemeClr val="tx1"/>
              </a:solidFill>
              <a:cs typeface="Calibri" pitchFamily="34" charset="0"/>
            </a:endParaRPr>
          </a:p>
          <a:p>
            <a:pPr lvl="1">
              <a:buClr>
                <a:srgbClr val="FF9900"/>
              </a:buClr>
            </a:pPr>
            <a:r>
              <a:rPr lang="en-GB" sz="2400" dirty="0" smtClean="0">
                <a:solidFill>
                  <a:schemeClr val="tx1"/>
                </a:solidFill>
                <a:cs typeface="Calibri" pitchFamily="34" charset="0"/>
              </a:rPr>
              <a:t>Visit </a:t>
            </a:r>
            <a:r>
              <a:rPr lang="en-GB" sz="2400" u="sng" dirty="0" smtClean="0">
                <a:solidFill>
                  <a:schemeClr val="tx1"/>
                </a:solidFill>
                <a:cs typeface="Calibri" pitchFamily="34" charset="0"/>
                <a:hlinkClick r:id="rId3"/>
              </a:rPr>
              <a:t>http://webshop.elsevier.com</a:t>
            </a:r>
            <a:r>
              <a:rPr lang="en-GB" sz="2400" u="sng" dirty="0" smtClean="0">
                <a:solidFill>
                  <a:schemeClr val="tx1"/>
                </a:solidFill>
                <a:cs typeface="Calibri" pitchFamily="34" charset="0"/>
              </a:rPr>
              <a:t> </a:t>
            </a:r>
            <a:r>
              <a:rPr lang="en-GB" sz="2400" dirty="0" smtClean="0">
                <a:solidFill>
                  <a:schemeClr val="tx1"/>
                </a:solidFill>
                <a:cs typeface="Calibri" pitchFamily="34" charset="0"/>
              </a:rPr>
              <a:t>for translation and language editing services.</a:t>
            </a:r>
            <a:endParaRPr lang="en-US" sz="2400" dirty="0" smtClean="0">
              <a:solidFill>
                <a:schemeClr val="tx1"/>
              </a:solidFill>
              <a:cs typeface="Calibri" pitchFamily="34" charset="0"/>
            </a:endParaRPr>
          </a:p>
        </p:txBody>
      </p:sp>
    </p:spTree>
    <p:extLst>
      <p:ext uri="{BB962C8B-B14F-4D97-AF65-F5344CB8AC3E}">
        <p14:creationId xmlns:p14="http://schemas.microsoft.com/office/powerpoint/2010/main" val="2737958369"/>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en-US" altLang="zh-CN" dirty="0">
                <a:effectLst>
                  <a:outerShdw blurRad="38100" dist="38100" dir="2700000" algn="tl">
                    <a:srgbClr val="000000">
                      <a:alpha val="43137"/>
                    </a:srgbClr>
                  </a:outerShdw>
                </a:effectLst>
                <a:ea typeface="宋体" pitchFamily="2" charset="-122"/>
              </a:rPr>
              <a:t>Scientific </a:t>
            </a:r>
            <a:r>
              <a:rPr lang="en-US" altLang="zh-CN" dirty="0" smtClean="0">
                <a:effectLst>
                  <a:outerShdw blurRad="38100" dist="38100" dir="2700000" algn="tl">
                    <a:srgbClr val="000000">
                      <a:alpha val="43137"/>
                    </a:srgbClr>
                  </a:outerShdw>
                </a:effectLst>
                <a:ea typeface="宋体" pitchFamily="2" charset="-122"/>
              </a:rPr>
              <a:t>Language – Overview</a:t>
            </a:r>
            <a:endParaRPr lang="en-US" altLang="zh-CN" dirty="0">
              <a:effectLst>
                <a:outerShdw blurRad="38100" dist="38100" dir="2700000" algn="tl">
                  <a:srgbClr val="000000">
                    <a:alpha val="43137"/>
                  </a:srgbClr>
                </a:outerShdw>
              </a:effectLst>
              <a:ea typeface="宋体" pitchFamily="2" charset="-122"/>
            </a:endParaRPr>
          </a:p>
        </p:txBody>
      </p:sp>
      <p:sp>
        <p:nvSpPr>
          <p:cNvPr id="189443" name="Rectangle 3"/>
          <p:cNvSpPr>
            <a:spLocks noGrp="1" noChangeArrowheads="1"/>
          </p:cNvSpPr>
          <p:nvPr>
            <p:ph idx="1"/>
          </p:nvPr>
        </p:nvSpPr>
        <p:spPr>
          <a:xfrm>
            <a:off x="827584" y="2204864"/>
            <a:ext cx="7620000" cy="4394200"/>
          </a:xfrm>
        </p:spPr>
        <p:txBody>
          <a:bodyPr/>
          <a:lstStyle/>
          <a:p>
            <a:pPr>
              <a:buClr>
                <a:srgbClr val="FF9900"/>
              </a:buClr>
            </a:pPr>
            <a:r>
              <a:rPr lang="en-US" altLang="zh-CN" sz="2400" dirty="0">
                <a:ea typeface="宋体" pitchFamily="2" charset="-122"/>
                <a:cs typeface="Calibri" pitchFamily="34" charset="0"/>
              </a:rPr>
              <a:t>Key to successful scientific writing is to be alert for common errors:</a:t>
            </a:r>
            <a:endParaRPr lang="en-US" altLang="zh-CN" sz="2400" dirty="0">
              <a:solidFill>
                <a:schemeClr val="tx1"/>
              </a:solidFill>
              <a:ea typeface="宋体" pitchFamily="2" charset="-122"/>
              <a:cs typeface="Calibri" pitchFamily="34" charset="0"/>
            </a:endParaRPr>
          </a:p>
          <a:p>
            <a:pPr lvl="1">
              <a:buClr>
                <a:srgbClr val="FF9900"/>
              </a:buClr>
            </a:pPr>
            <a:r>
              <a:rPr lang="en-US" altLang="zh-CN" sz="2400" dirty="0">
                <a:solidFill>
                  <a:schemeClr val="tx1"/>
                </a:solidFill>
                <a:ea typeface="宋体" pitchFamily="2" charset="-122"/>
                <a:cs typeface="Calibri" pitchFamily="34" charset="0"/>
              </a:rPr>
              <a:t>Sentence construction</a:t>
            </a:r>
          </a:p>
          <a:p>
            <a:pPr lvl="1">
              <a:buClr>
                <a:srgbClr val="FF9900"/>
              </a:buClr>
            </a:pPr>
            <a:r>
              <a:rPr lang="en-US" altLang="zh-CN" sz="2400" dirty="0">
                <a:solidFill>
                  <a:schemeClr val="tx1"/>
                </a:solidFill>
                <a:ea typeface="宋体" pitchFamily="2" charset="-122"/>
                <a:cs typeface="Calibri" pitchFamily="34" charset="0"/>
              </a:rPr>
              <a:t>Incorrect tenses</a:t>
            </a:r>
          </a:p>
          <a:p>
            <a:pPr lvl="1">
              <a:buClr>
                <a:srgbClr val="FF9900"/>
              </a:buClr>
            </a:pPr>
            <a:r>
              <a:rPr lang="en-US" altLang="zh-CN" sz="2400" dirty="0">
                <a:solidFill>
                  <a:schemeClr val="tx1"/>
                </a:solidFill>
                <a:ea typeface="宋体" pitchFamily="2" charset="-122"/>
                <a:cs typeface="Calibri" pitchFamily="34" charset="0"/>
              </a:rPr>
              <a:t>Inaccurate grammar</a:t>
            </a:r>
          </a:p>
          <a:p>
            <a:pPr lvl="1">
              <a:buClr>
                <a:srgbClr val="FF9900"/>
              </a:buClr>
            </a:pPr>
            <a:r>
              <a:rPr lang="en-US" altLang="zh-CN" sz="2400" dirty="0">
                <a:solidFill>
                  <a:schemeClr val="tx1"/>
                </a:solidFill>
                <a:ea typeface="宋体" pitchFamily="2" charset="-122"/>
                <a:cs typeface="Calibri" pitchFamily="34" charset="0"/>
              </a:rPr>
              <a:t>Not using English</a:t>
            </a:r>
          </a:p>
          <a:p>
            <a:pPr lvl="1">
              <a:buClr>
                <a:srgbClr val="FF9900"/>
              </a:buClr>
            </a:pPr>
            <a:endParaRPr lang="en-US" altLang="zh-CN" sz="2400" dirty="0">
              <a:solidFill>
                <a:schemeClr val="accent2"/>
              </a:solidFill>
              <a:ea typeface="宋体" pitchFamily="2" charset="-122"/>
              <a:cs typeface="Calibri" pitchFamily="34" charset="0"/>
            </a:endParaRPr>
          </a:p>
        </p:txBody>
      </p:sp>
      <p:sp>
        <p:nvSpPr>
          <p:cNvPr id="189445" name="Text Box 5"/>
          <p:cNvSpPr txBox="1">
            <a:spLocks noChangeArrowheads="1"/>
          </p:cNvSpPr>
          <p:nvPr/>
        </p:nvSpPr>
        <p:spPr bwMode="auto">
          <a:xfrm>
            <a:off x="901262" y="5231581"/>
            <a:ext cx="7162800" cy="1015663"/>
          </a:xfrm>
          <a:prstGeom prst="rect">
            <a:avLst/>
          </a:prstGeom>
          <a:solidFill>
            <a:srgbClr val="FFBC37"/>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eaLnBrk="1" hangingPunct="1">
              <a:spcBef>
                <a:spcPct val="50000"/>
              </a:spcBef>
            </a:pPr>
            <a:r>
              <a:rPr lang="en-US" altLang="zh-CN" sz="2400" b="0" dirty="0">
                <a:solidFill>
                  <a:schemeClr val="tx1"/>
                </a:solidFill>
                <a:latin typeface="Calibri" pitchFamily="34" charset="0"/>
                <a:ea typeface="宋体" pitchFamily="2" charset="-122"/>
                <a:cs typeface="Calibri" pitchFamily="34" charset="0"/>
              </a:rPr>
              <a:t>Check the </a:t>
            </a:r>
            <a:r>
              <a:rPr lang="en-US" altLang="zh-CN" sz="2400" dirty="0">
                <a:solidFill>
                  <a:schemeClr val="tx1"/>
                </a:solidFill>
                <a:latin typeface="Calibri" pitchFamily="34" charset="0"/>
                <a:ea typeface="宋体" pitchFamily="2" charset="-122"/>
                <a:cs typeface="Calibri" pitchFamily="34" charset="0"/>
              </a:rPr>
              <a:t>Guide for Authors </a:t>
            </a:r>
            <a:endParaRPr lang="en-US" altLang="zh-CN" sz="2400" dirty="0" smtClean="0">
              <a:solidFill>
                <a:schemeClr val="tx1"/>
              </a:solidFill>
              <a:latin typeface="Calibri" pitchFamily="34" charset="0"/>
              <a:ea typeface="宋体" pitchFamily="2" charset="-122"/>
              <a:cs typeface="Calibri" pitchFamily="34" charset="0"/>
            </a:endParaRPr>
          </a:p>
          <a:p>
            <a:pPr algn="ctr" eaLnBrk="1" hangingPunct="1">
              <a:spcBef>
                <a:spcPct val="50000"/>
              </a:spcBef>
            </a:pPr>
            <a:r>
              <a:rPr lang="en-US" altLang="zh-CN" sz="2400" b="0" dirty="0" smtClean="0">
                <a:solidFill>
                  <a:schemeClr val="tx1"/>
                </a:solidFill>
                <a:latin typeface="Calibri" pitchFamily="34" charset="0"/>
                <a:ea typeface="宋体" pitchFamily="2" charset="-122"/>
                <a:cs typeface="Calibri" pitchFamily="34" charset="0"/>
              </a:rPr>
              <a:t>of </a:t>
            </a:r>
            <a:r>
              <a:rPr lang="en-US" altLang="zh-CN" sz="2400" b="0" dirty="0">
                <a:solidFill>
                  <a:schemeClr val="tx1"/>
                </a:solidFill>
                <a:latin typeface="Calibri" pitchFamily="34" charset="0"/>
                <a:ea typeface="宋体" pitchFamily="2" charset="-122"/>
                <a:cs typeface="Calibri" pitchFamily="34" charset="0"/>
              </a:rPr>
              <a:t>the target journal for language specifications</a:t>
            </a:r>
            <a:endParaRPr lang="en-GB" sz="2400" b="0" dirty="0">
              <a:solidFill>
                <a:schemeClr val="tx1"/>
              </a:solidFill>
              <a:latin typeface="Calibri" pitchFamily="34" charset="0"/>
              <a:cs typeface="Calibri" pitchFamily="34" charset="0"/>
            </a:endParaRPr>
          </a:p>
        </p:txBody>
      </p:sp>
      <p:grpSp>
        <p:nvGrpSpPr>
          <p:cNvPr id="2" name="Group 7"/>
          <p:cNvGrpSpPr>
            <a:grpSpLocks/>
          </p:cNvGrpSpPr>
          <p:nvPr/>
        </p:nvGrpSpPr>
        <p:grpSpPr bwMode="auto">
          <a:xfrm>
            <a:off x="450849" y="1268413"/>
            <a:ext cx="8453999" cy="792162"/>
            <a:chOff x="284" y="799"/>
            <a:chExt cx="4948" cy="499"/>
          </a:xfrm>
        </p:grpSpPr>
        <p:sp>
          <p:nvSpPr>
            <p:cNvPr id="189444" name="Rectangle 4"/>
            <p:cNvSpPr>
              <a:spLocks noChangeArrowheads="1"/>
            </p:cNvSpPr>
            <p:nvPr/>
          </p:nvSpPr>
          <p:spPr bwMode="auto">
            <a:xfrm>
              <a:off x="432" y="799"/>
              <a:ext cx="4800" cy="499"/>
            </a:xfrm>
            <a:prstGeom prst="rect">
              <a:avLst/>
            </a:prstGeom>
            <a:noFill/>
            <a:ln w="50800">
              <a:solidFill>
                <a:srgbClr val="FF9900"/>
              </a:solidFill>
              <a:miter lim="800000"/>
              <a:headEnd/>
              <a:tailEnd/>
            </a:ln>
            <a:effectLst/>
          </p:spPr>
          <p:txBody>
            <a:bodyPr wrap="none" anchor="ctr"/>
            <a:lstStyle/>
            <a:p>
              <a:endParaRPr lang="en-GB">
                <a:latin typeface="Calibri" pitchFamily="34" charset="0"/>
                <a:cs typeface="Calibri" pitchFamily="34" charset="0"/>
              </a:endParaRPr>
            </a:p>
          </p:txBody>
        </p:sp>
        <p:sp>
          <p:nvSpPr>
            <p:cNvPr id="189446" name="Rectangle 6"/>
            <p:cNvSpPr>
              <a:spLocks noChangeArrowheads="1"/>
            </p:cNvSpPr>
            <p:nvPr/>
          </p:nvSpPr>
          <p:spPr bwMode="auto">
            <a:xfrm>
              <a:off x="284" y="878"/>
              <a:ext cx="4948" cy="330"/>
            </a:xfrm>
            <a:prstGeom prst="rect">
              <a:avLst/>
            </a:prstGeom>
            <a:noFill/>
            <a:ln w="28575">
              <a:noFill/>
              <a:miter lim="800000"/>
              <a:headEnd/>
              <a:tailEnd/>
            </a:ln>
            <a:effectLst/>
          </p:spPr>
          <p:txBody>
            <a:bodyPr wrap="square">
              <a:spAutoFit/>
            </a:bodyPr>
            <a:lstStyle/>
            <a:p>
              <a:pPr algn="ctr" eaLnBrk="1" hangingPunct="1">
                <a:spcBef>
                  <a:spcPct val="20000"/>
                </a:spcBef>
                <a:buClr>
                  <a:srgbClr val="FF9900"/>
                </a:buClr>
              </a:pPr>
              <a:r>
                <a:rPr lang="en-US" altLang="zh-CN" sz="2800" b="1" dirty="0">
                  <a:latin typeface="Calibri" pitchFamily="34" charset="0"/>
                  <a:ea typeface="宋体" pitchFamily="2" charset="-122"/>
                  <a:cs typeface="Calibri" pitchFamily="34" charset="0"/>
                </a:rPr>
                <a:t>Write with clarity, objectivity, accuracy, and brevity.</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89443">
                                            <p:txEl>
                                              <p:pRg st="0" end="0"/>
                                            </p:txEl>
                                          </p:spTgt>
                                        </p:tgtEl>
                                        <p:attrNameLst>
                                          <p:attrName>style.visibility</p:attrName>
                                        </p:attrNameLst>
                                      </p:cBhvr>
                                      <p:to>
                                        <p:strVal val="visible"/>
                                      </p:to>
                                    </p:set>
                                    <p:anim calcmode="lin" valueType="num">
                                      <p:cBhvr>
                                        <p:cTn id="12" dur="500" fill="hold"/>
                                        <p:tgtEl>
                                          <p:spTgt spid="18944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8944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189443">
                                            <p:txEl>
                                              <p:pRg st="0" end="0"/>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89443">
                                            <p:txEl>
                                              <p:pRg st="1" end="1"/>
                                            </p:txEl>
                                          </p:spTgt>
                                        </p:tgtEl>
                                        <p:attrNameLst>
                                          <p:attrName>style.visibility</p:attrName>
                                        </p:attrNameLst>
                                      </p:cBhvr>
                                      <p:to>
                                        <p:strVal val="visible"/>
                                      </p:to>
                                    </p:set>
                                    <p:anim calcmode="lin" valueType="num">
                                      <p:cBhvr>
                                        <p:cTn id="17" dur="500" fill="hold"/>
                                        <p:tgtEl>
                                          <p:spTgt spid="18944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89443">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189443">
                                            <p:txEl>
                                              <p:pRg st="1" end="1"/>
                                            </p:txEl>
                                          </p:spTgt>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189443">
                                            <p:txEl>
                                              <p:pRg st="2" end="2"/>
                                            </p:txEl>
                                          </p:spTgt>
                                        </p:tgtEl>
                                        <p:attrNameLst>
                                          <p:attrName>style.visibility</p:attrName>
                                        </p:attrNameLst>
                                      </p:cBhvr>
                                      <p:to>
                                        <p:strVal val="visible"/>
                                      </p:to>
                                    </p:set>
                                    <p:anim calcmode="lin" valueType="num">
                                      <p:cBhvr>
                                        <p:cTn id="22" dur="500" fill="hold"/>
                                        <p:tgtEl>
                                          <p:spTgt spid="189443">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189443">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189443">
                                            <p:txEl>
                                              <p:pRg st="2" end="2"/>
                                            </p:txEl>
                                          </p:spTgt>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189443">
                                            <p:txEl>
                                              <p:pRg st="3" end="3"/>
                                            </p:txEl>
                                          </p:spTgt>
                                        </p:tgtEl>
                                        <p:attrNameLst>
                                          <p:attrName>style.visibility</p:attrName>
                                        </p:attrNameLst>
                                      </p:cBhvr>
                                      <p:to>
                                        <p:strVal val="visible"/>
                                      </p:to>
                                    </p:set>
                                    <p:anim calcmode="lin" valueType="num">
                                      <p:cBhvr>
                                        <p:cTn id="27" dur="500" fill="hold"/>
                                        <p:tgtEl>
                                          <p:spTgt spid="189443">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189443">
                                            <p:txEl>
                                              <p:pRg st="3" end="3"/>
                                            </p:txEl>
                                          </p:spTgt>
                                        </p:tgtEl>
                                        <p:attrNameLst>
                                          <p:attrName>ppt_h</p:attrName>
                                        </p:attrNameLst>
                                      </p:cBhvr>
                                      <p:tavLst>
                                        <p:tav tm="0">
                                          <p:val>
                                            <p:fltVal val="0"/>
                                          </p:val>
                                        </p:tav>
                                        <p:tav tm="100000">
                                          <p:val>
                                            <p:strVal val="#ppt_h"/>
                                          </p:val>
                                        </p:tav>
                                      </p:tavLst>
                                    </p:anim>
                                    <p:animEffect transition="in" filter="fade">
                                      <p:cBhvr>
                                        <p:cTn id="29" dur="500"/>
                                        <p:tgtEl>
                                          <p:spTgt spid="189443">
                                            <p:txEl>
                                              <p:pRg st="3" end="3"/>
                                            </p:txEl>
                                          </p:spTgt>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89443">
                                            <p:txEl>
                                              <p:pRg st="4" end="4"/>
                                            </p:txEl>
                                          </p:spTgt>
                                        </p:tgtEl>
                                        <p:attrNameLst>
                                          <p:attrName>style.visibility</p:attrName>
                                        </p:attrNameLst>
                                      </p:cBhvr>
                                      <p:to>
                                        <p:strVal val="visible"/>
                                      </p:to>
                                    </p:set>
                                    <p:anim calcmode="lin" valueType="num">
                                      <p:cBhvr>
                                        <p:cTn id="32" dur="500" fill="hold"/>
                                        <p:tgtEl>
                                          <p:spTgt spid="189443">
                                            <p:txEl>
                                              <p:pRg st="4" end="4"/>
                                            </p:txEl>
                                          </p:spTgt>
                                        </p:tgtEl>
                                        <p:attrNameLst>
                                          <p:attrName>ppt_w</p:attrName>
                                        </p:attrNameLst>
                                      </p:cBhvr>
                                      <p:tavLst>
                                        <p:tav tm="0">
                                          <p:val>
                                            <p:fltVal val="0"/>
                                          </p:val>
                                        </p:tav>
                                        <p:tav tm="100000">
                                          <p:val>
                                            <p:strVal val="#ppt_w"/>
                                          </p:val>
                                        </p:tav>
                                      </p:tavLst>
                                    </p:anim>
                                    <p:anim calcmode="lin" valueType="num">
                                      <p:cBhvr>
                                        <p:cTn id="33" dur="500" fill="hold"/>
                                        <p:tgtEl>
                                          <p:spTgt spid="189443">
                                            <p:txEl>
                                              <p:pRg st="4" end="4"/>
                                            </p:txEl>
                                          </p:spTgt>
                                        </p:tgtEl>
                                        <p:attrNameLst>
                                          <p:attrName>ppt_h</p:attrName>
                                        </p:attrNameLst>
                                      </p:cBhvr>
                                      <p:tavLst>
                                        <p:tav tm="0">
                                          <p:val>
                                            <p:fltVal val="0"/>
                                          </p:val>
                                        </p:tav>
                                        <p:tav tm="100000">
                                          <p:val>
                                            <p:strVal val="#ppt_h"/>
                                          </p:val>
                                        </p:tav>
                                      </p:tavLst>
                                    </p:anim>
                                    <p:animEffect transition="in" filter="fade">
                                      <p:cBhvr>
                                        <p:cTn id="34" dur="500"/>
                                        <p:tgtEl>
                                          <p:spTgt spid="18944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189445"/>
                                        </p:tgtEl>
                                        <p:attrNameLst>
                                          <p:attrName>style.visibility</p:attrName>
                                        </p:attrNameLst>
                                      </p:cBhvr>
                                      <p:to>
                                        <p:strVal val="visible"/>
                                      </p:to>
                                    </p:set>
                                    <p:anim calcmode="lin" valueType="num">
                                      <p:cBhvr>
                                        <p:cTn id="39" dur="500" fill="hold"/>
                                        <p:tgtEl>
                                          <p:spTgt spid="189445"/>
                                        </p:tgtEl>
                                        <p:attrNameLst>
                                          <p:attrName>ppt_w</p:attrName>
                                        </p:attrNameLst>
                                      </p:cBhvr>
                                      <p:tavLst>
                                        <p:tav tm="0">
                                          <p:val>
                                            <p:fltVal val="0"/>
                                          </p:val>
                                        </p:tav>
                                        <p:tav tm="100000">
                                          <p:val>
                                            <p:strVal val="#ppt_w"/>
                                          </p:val>
                                        </p:tav>
                                      </p:tavLst>
                                    </p:anim>
                                    <p:anim calcmode="lin" valueType="num">
                                      <p:cBhvr>
                                        <p:cTn id="40" dur="500" fill="hold"/>
                                        <p:tgtEl>
                                          <p:spTgt spid="189445"/>
                                        </p:tgtEl>
                                        <p:attrNameLst>
                                          <p:attrName>ppt_h</p:attrName>
                                        </p:attrNameLst>
                                      </p:cBhvr>
                                      <p:tavLst>
                                        <p:tav tm="0">
                                          <p:val>
                                            <p:fltVal val="0"/>
                                          </p:val>
                                        </p:tav>
                                        <p:tav tm="100000">
                                          <p:val>
                                            <p:strVal val="#ppt_h"/>
                                          </p:val>
                                        </p:tav>
                                      </p:tavLst>
                                    </p:anim>
                                    <p:animEffect transition="in" filter="fade">
                                      <p:cBhvr>
                                        <p:cTn id="41" dur="500"/>
                                        <p:tgtEl>
                                          <p:spTgt spid="189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build="p"/>
      <p:bldP spid="18944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altLang="zh-CN" dirty="0">
                <a:effectLst>
                  <a:outerShdw blurRad="38100" dist="38100" dir="2700000" algn="tl">
                    <a:srgbClr val="000000">
                      <a:alpha val="43137"/>
                    </a:srgbClr>
                  </a:outerShdw>
                </a:effectLst>
                <a:ea typeface="宋体" pitchFamily="2" charset="-122"/>
              </a:rPr>
              <a:t>Scientific Language – Sentences</a:t>
            </a:r>
            <a:endParaRPr lang="zh-CN" altLang="en-US" dirty="0">
              <a:effectLst>
                <a:outerShdw blurRad="38100" dist="38100" dir="2700000" algn="tl">
                  <a:srgbClr val="000000">
                    <a:alpha val="43137"/>
                  </a:srgbClr>
                </a:outerShdw>
              </a:effectLst>
              <a:ea typeface="宋体" pitchFamily="2" charset="-122"/>
            </a:endParaRPr>
          </a:p>
        </p:txBody>
      </p:sp>
      <p:sp>
        <p:nvSpPr>
          <p:cNvPr id="191491" name="Rectangle 3"/>
          <p:cNvSpPr>
            <a:spLocks noGrp="1" noChangeArrowheads="1"/>
          </p:cNvSpPr>
          <p:nvPr>
            <p:ph idx="1"/>
          </p:nvPr>
        </p:nvSpPr>
        <p:spPr/>
        <p:txBody>
          <a:bodyPr/>
          <a:lstStyle/>
          <a:p>
            <a:pPr>
              <a:lnSpc>
                <a:spcPct val="90000"/>
              </a:lnSpc>
            </a:pPr>
            <a:r>
              <a:rPr lang="en-US" altLang="zh-CN" sz="2800" b="0" dirty="0">
                <a:ea typeface="宋体" pitchFamily="2" charset="-122"/>
              </a:rPr>
              <a:t>Write direct and short sentences</a:t>
            </a:r>
          </a:p>
          <a:p>
            <a:pPr>
              <a:lnSpc>
                <a:spcPct val="90000"/>
              </a:lnSpc>
            </a:pPr>
            <a:r>
              <a:rPr lang="en-US" altLang="zh-CN" sz="2800" b="0" dirty="0">
                <a:ea typeface="宋体" pitchFamily="2" charset="-122"/>
              </a:rPr>
              <a:t>One idea or piece of information per sentence is sufficient</a:t>
            </a:r>
          </a:p>
          <a:p>
            <a:pPr>
              <a:lnSpc>
                <a:spcPct val="90000"/>
              </a:lnSpc>
            </a:pPr>
            <a:r>
              <a:rPr lang="en-US" altLang="zh-CN" sz="2800" b="0" dirty="0">
                <a:ea typeface="宋体" pitchFamily="2" charset="-122"/>
              </a:rPr>
              <a:t>Avoid multiple statements in one sentence</a:t>
            </a:r>
          </a:p>
        </p:txBody>
      </p:sp>
      <p:sp>
        <p:nvSpPr>
          <p:cNvPr id="191492" name="Rectangle 4"/>
          <p:cNvSpPr>
            <a:spLocks noChangeArrowheads="1"/>
          </p:cNvSpPr>
          <p:nvPr/>
        </p:nvSpPr>
        <p:spPr bwMode="auto">
          <a:xfrm>
            <a:off x="755576" y="3356992"/>
            <a:ext cx="7921699" cy="2739211"/>
          </a:xfrm>
          <a:prstGeom prst="rect">
            <a:avLst/>
          </a:prstGeom>
          <a:solidFill>
            <a:srgbClr val="FFBC37"/>
          </a:solidFill>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b="0" dirty="0">
                <a:latin typeface="Calibri" pitchFamily="34" charset="0"/>
                <a:ea typeface="宋体" pitchFamily="2" charset="-122"/>
                <a:cs typeface="Calibri" pitchFamily="34" charset="0"/>
              </a:rPr>
              <a:t>An example of what </a:t>
            </a:r>
            <a:r>
              <a:rPr lang="en-US" altLang="zh-CN" b="0" u="sng" dirty="0">
                <a:latin typeface="Calibri" pitchFamily="34" charset="0"/>
                <a:ea typeface="宋体" pitchFamily="2" charset="-122"/>
                <a:cs typeface="Calibri" pitchFamily="34" charset="0"/>
              </a:rPr>
              <a:t>NOT</a:t>
            </a:r>
            <a:r>
              <a:rPr lang="en-US" altLang="zh-CN" b="0" dirty="0">
                <a:latin typeface="Calibri" pitchFamily="34" charset="0"/>
                <a:ea typeface="宋体" pitchFamily="2" charset="-122"/>
                <a:cs typeface="Calibri" pitchFamily="34" charset="0"/>
              </a:rPr>
              <a:t> to do:</a:t>
            </a:r>
          </a:p>
          <a:p>
            <a:r>
              <a:rPr lang="en-US" altLang="zh-CN" sz="2000" b="0" dirty="0">
                <a:latin typeface="Calibri" pitchFamily="34" charset="0"/>
                <a:ea typeface="宋体" pitchFamily="2" charset="-122"/>
                <a:cs typeface="Calibri" pitchFamily="34" charset="0"/>
              </a:rPr>
              <a:t>“If it is the case, intravenous administration should result in that emulsion has higher intravenous administration retention concentration, but which is not in accordance with the result, and therefore the more rational interpretation should be that SLN with mean diameter of 46nm is greatly different from emulsion with mean diameter of 65 nm in entering tumor, namely, it is probably difficult for emulsion to enter and exit from tumor blood vessel as freely as SLN, which may be caused by the fact that the tumor blood vessel aperture is smaller.”</a:t>
            </a:r>
            <a:endParaRPr lang="en-US" sz="2000" b="0" dirty="0">
              <a:latin typeface="Calibri" pitchFamily="34" charset="0"/>
              <a:cs typeface="Calibri"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91491">
                                            <p:txEl>
                                              <p:pRg st="0" end="0"/>
                                            </p:txEl>
                                          </p:spTgt>
                                        </p:tgtEl>
                                        <p:attrNameLst>
                                          <p:attrName>style.visibility</p:attrName>
                                        </p:attrNameLst>
                                      </p:cBhvr>
                                      <p:to>
                                        <p:strVal val="visible"/>
                                      </p:to>
                                    </p:set>
                                    <p:anim calcmode="lin" valueType="num">
                                      <p:cBhvr>
                                        <p:cTn id="7" dur="500" fill="hold"/>
                                        <p:tgtEl>
                                          <p:spTgt spid="19149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9149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914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91491">
                                            <p:txEl>
                                              <p:pRg st="1" end="1"/>
                                            </p:txEl>
                                          </p:spTgt>
                                        </p:tgtEl>
                                        <p:attrNameLst>
                                          <p:attrName>style.visibility</p:attrName>
                                        </p:attrNameLst>
                                      </p:cBhvr>
                                      <p:to>
                                        <p:strVal val="visible"/>
                                      </p:to>
                                    </p:set>
                                    <p:anim calcmode="lin" valueType="num">
                                      <p:cBhvr>
                                        <p:cTn id="14" dur="500" fill="hold"/>
                                        <p:tgtEl>
                                          <p:spTgt spid="191491">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91491">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9149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91491">
                                            <p:txEl>
                                              <p:pRg st="2" end="2"/>
                                            </p:txEl>
                                          </p:spTgt>
                                        </p:tgtEl>
                                        <p:attrNameLst>
                                          <p:attrName>style.visibility</p:attrName>
                                        </p:attrNameLst>
                                      </p:cBhvr>
                                      <p:to>
                                        <p:strVal val="visible"/>
                                      </p:to>
                                    </p:set>
                                    <p:anim calcmode="lin" valueType="num">
                                      <p:cBhvr>
                                        <p:cTn id="21" dur="500" fill="hold"/>
                                        <p:tgtEl>
                                          <p:spTgt spid="191491">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91491">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9149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91492"/>
                                        </p:tgtEl>
                                        <p:attrNameLst>
                                          <p:attrName>style.visibility</p:attrName>
                                        </p:attrNameLst>
                                      </p:cBhvr>
                                      <p:to>
                                        <p:strVal val="visible"/>
                                      </p:to>
                                    </p:set>
                                    <p:anim calcmode="lin" valueType="num">
                                      <p:cBhvr>
                                        <p:cTn id="28" dur="500" fill="hold"/>
                                        <p:tgtEl>
                                          <p:spTgt spid="191492"/>
                                        </p:tgtEl>
                                        <p:attrNameLst>
                                          <p:attrName>ppt_w</p:attrName>
                                        </p:attrNameLst>
                                      </p:cBhvr>
                                      <p:tavLst>
                                        <p:tav tm="0">
                                          <p:val>
                                            <p:fltVal val="0"/>
                                          </p:val>
                                        </p:tav>
                                        <p:tav tm="100000">
                                          <p:val>
                                            <p:strVal val="#ppt_w"/>
                                          </p:val>
                                        </p:tav>
                                      </p:tavLst>
                                    </p:anim>
                                    <p:anim calcmode="lin" valueType="num">
                                      <p:cBhvr>
                                        <p:cTn id="29" dur="500" fill="hold"/>
                                        <p:tgtEl>
                                          <p:spTgt spid="191492"/>
                                        </p:tgtEl>
                                        <p:attrNameLst>
                                          <p:attrName>ppt_h</p:attrName>
                                        </p:attrNameLst>
                                      </p:cBhvr>
                                      <p:tavLst>
                                        <p:tav tm="0">
                                          <p:val>
                                            <p:fltVal val="0"/>
                                          </p:val>
                                        </p:tav>
                                        <p:tav tm="100000">
                                          <p:val>
                                            <p:strVal val="#ppt_h"/>
                                          </p:val>
                                        </p:tav>
                                      </p:tavLst>
                                    </p:anim>
                                    <p:animEffect transition="in" filter="fade">
                                      <p:cBhvr>
                                        <p:cTn id="30" dur="500"/>
                                        <p:tgtEl>
                                          <p:spTgt spid="191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1" grpId="0" build="p"/>
      <p:bldP spid="19149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8518" y="1505844"/>
            <a:ext cx="7403911" cy="1200329"/>
          </a:xfrm>
          <a:prstGeom prst="rect">
            <a:avLst/>
          </a:prstGeom>
        </p:spPr>
        <p:txBody>
          <a:bodyPr wrap="square">
            <a:spAutoFit/>
          </a:bodyPr>
          <a:lstStyle/>
          <a:p>
            <a:pPr algn="ctr">
              <a:buClr>
                <a:srgbClr val="5D9A3C"/>
              </a:buClr>
              <a:buNone/>
            </a:pPr>
            <a:r>
              <a:rPr lang="en-US" altLang="zh-CN" sz="3600" dirty="0">
                <a:solidFill>
                  <a:srgbClr val="FFFFFF"/>
                </a:solidFill>
                <a:effectLst>
                  <a:outerShdw blurRad="38100" dist="38100" dir="2700000" algn="tl">
                    <a:srgbClr val="000000">
                      <a:alpha val="43137"/>
                    </a:srgbClr>
                  </a:outerShdw>
                </a:effectLst>
                <a:latin typeface="Calibri" pitchFamily="34" charset="0"/>
                <a:ea typeface="+mj-ea"/>
                <a:cs typeface="+mj-cs"/>
              </a:rPr>
              <a:t>How do I build up my article </a:t>
            </a:r>
          </a:p>
          <a:p>
            <a:pPr algn="ctr">
              <a:buClr>
                <a:srgbClr val="5D9A3C"/>
              </a:buClr>
              <a:buNone/>
            </a:pPr>
            <a:r>
              <a:rPr lang="en-US" altLang="zh-CN" sz="3600" dirty="0">
                <a:solidFill>
                  <a:srgbClr val="FFFFFF"/>
                </a:solidFill>
                <a:effectLst>
                  <a:outerShdw blurRad="38100" dist="38100" dir="2700000" algn="tl">
                    <a:srgbClr val="000000">
                      <a:alpha val="43137"/>
                    </a:srgbClr>
                  </a:outerShdw>
                </a:effectLst>
                <a:latin typeface="Calibri" pitchFamily="34" charset="0"/>
                <a:ea typeface="+mj-ea"/>
                <a:cs typeface="+mj-cs"/>
              </a:rPr>
              <a:t>properly?</a:t>
            </a:r>
          </a:p>
        </p:txBody>
      </p:sp>
    </p:spTree>
    <p:extLst>
      <p:ext uri="{BB962C8B-B14F-4D97-AF65-F5344CB8AC3E}">
        <p14:creationId xmlns:p14="http://schemas.microsoft.com/office/powerpoint/2010/main" val="1393665260"/>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93153" y="320199"/>
            <a:ext cx="8229600" cy="625598"/>
          </a:xfrm>
        </p:spPr>
        <p:txBody>
          <a:bodyPr/>
          <a:lstStyle/>
          <a:p>
            <a:pPr eaLnBrk="1" hangingPunct="1"/>
            <a:r>
              <a:rPr lang="en-US" altLang="en-US" sz="3200" dirty="0" smtClean="0">
                <a:ea typeface="宋体" pitchFamily="2" charset="-122"/>
                <a:cs typeface="Arial" charset="0"/>
              </a:rPr>
              <a:t>General</a:t>
            </a:r>
            <a:r>
              <a:rPr lang="en-GB" altLang="en-US" sz="3200" dirty="0" smtClean="0">
                <a:ea typeface="宋体" pitchFamily="2" charset="-122"/>
                <a:cs typeface="Arial" charset="0"/>
              </a:rPr>
              <a:t> structure of a Research Article</a:t>
            </a:r>
            <a:endParaRPr lang="zh-CN" altLang="en-US" sz="3200" dirty="0" smtClean="0">
              <a:ea typeface="宋体" pitchFamily="2" charset="-122"/>
              <a:cs typeface="Arial" charset="0"/>
            </a:endParaRPr>
          </a:p>
        </p:txBody>
      </p:sp>
      <p:sp>
        <p:nvSpPr>
          <p:cNvPr id="34819" name="Rectangle 3"/>
          <p:cNvSpPr>
            <a:spLocks noGrp="1" noChangeArrowheads="1"/>
          </p:cNvSpPr>
          <p:nvPr>
            <p:ph type="body" idx="1"/>
          </p:nvPr>
        </p:nvSpPr>
        <p:spPr>
          <a:xfrm>
            <a:off x="2090738" y="1192213"/>
            <a:ext cx="6270625" cy="4725987"/>
          </a:xfrm>
        </p:spPr>
        <p:txBody>
          <a:bodyPr/>
          <a:lstStyle/>
          <a:p>
            <a:pPr eaLnBrk="1" hangingPunct="1">
              <a:lnSpc>
                <a:spcPct val="100000"/>
              </a:lnSpc>
              <a:spcBef>
                <a:spcPct val="0"/>
              </a:spcBef>
            </a:pPr>
            <a:r>
              <a:rPr lang="en-US" altLang="zh-CN" sz="2200" dirty="0" smtClean="0">
                <a:ea typeface="宋体" pitchFamily="2" charset="-122"/>
              </a:rPr>
              <a:t>Title</a:t>
            </a:r>
          </a:p>
          <a:p>
            <a:pPr eaLnBrk="1" hangingPunct="1">
              <a:lnSpc>
                <a:spcPct val="100000"/>
              </a:lnSpc>
              <a:spcBef>
                <a:spcPct val="0"/>
              </a:spcBef>
            </a:pPr>
            <a:r>
              <a:rPr lang="en-US" altLang="zh-CN" sz="2200" dirty="0" smtClean="0">
                <a:ea typeface="宋体" pitchFamily="2" charset="-122"/>
              </a:rPr>
              <a:t>Abstract</a:t>
            </a:r>
          </a:p>
          <a:p>
            <a:pPr eaLnBrk="1" hangingPunct="1">
              <a:lnSpc>
                <a:spcPct val="100000"/>
              </a:lnSpc>
              <a:spcBef>
                <a:spcPct val="0"/>
              </a:spcBef>
            </a:pPr>
            <a:r>
              <a:rPr lang="en-US" altLang="zh-CN" sz="2200" dirty="0" smtClean="0">
                <a:ea typeface="宋体" pitchFamily="2" charset="-122"/>
              </a:rPr>
              <a:t>Keywords</a:t>
            </a:r>
          </a:p>
          <a:p>
            <a:pPr eaLnBrk="1" hangingPunct="1">
              <a:lnSpc>
                <a:spcPct val="100000"/>
              </a:lnSpc>
              <a:spcBef>
                <a:spcPct val="0"/>
              </a:spcBef>
              <a:buFontTx/>
              <a:buNone/>
            </a:pPr>
            <a:endParaRPr lang="en-US" altLang="zh-CN" sz="2000" dirty="0" smtClean="0">
              <a:ea typeface="宋体" pitchFamily="2" charset="-122"/>
            </a:endParaRPr>
          </a:p>
          <a:p>
            <a:pPr eaLnBrk="1" hangingPunct="1">
              <a:lnSpc>
                <a:spcPct val="100000"/>
              </a:lnSpc>
              <a:spcBef>
                <a:spcPct val="0"/>
              </a:spcBef>
            </a:pPr>
            <a:r>
              <a:rPr lang="en-US" altLang="zh-CN" sz="2200" dirty="0" smtClean="0">
                <a:ea typeface="宋体" pitchFamily="2" charset="-122"/>
              </a:rPr>
              <a:t>Main text (IMRAD)</a:t>
            </a:r>
          </a:p>
          <a:p>
            <a:pPr lvl="1" eaLnBrk="1" hangingPunct="1">
              <a:lnSpc>
                <a:spcPct val="100000"/>
              </a:lnSpc>
              <a:spcBef>
                <a:spcPct val="0"/>
              </a:spcBef>
            </a:pPr>
            <a:r>
              <a:rPr lang="en-US" altLang="zh-CN" sz="2200" u="sng" dirty="0" smtClean="0">
                <a:solidFill>
                  <a:schemeClr val="tx1"/>
                </a:solidFill>
                <a:ea typeface="宋体" pitchFamily="2" charset="-122"/>
              </a:rPr>
              <a:t>I</a:t>
            </a:r>
            <a:r>
              <a:rPr lang="en-US" altLang="zh-CN" sz="2200" dirty="0" smtClean="0">
                <a:solidFill>
                  <a:schemeClr val="tx1"/>
                </a:solidFill>
                <a:ea typeface="宋体" pitchFamily="2" charset="-122"/>
              </a:rPr>
              <a:t>ntroduction</a:t>
            </a:r>
          </a:p>
          <a:p>
            <a:pPr lvl="1" eaLnBrk="1" hangingPunct="1">
              <a:lnSpc>
                <a:spcPct val="100000"/>
              </a:lnSpc>
              <a:spcBef>
                <a:spcPct val="0"/>
              </a:spcBef>
            </a:pPr>
            <a:r>
              <a:rPr lang="en-US" altLang="zh-CN" sz="2200" u="sng" dirty="0" smtClean="0">
                <a:solidFill>
                  <a:schemeClr val="tx1"/>
                </a:solidFill>
                <a:ea typeface="宋体" pitchFamily="2" charset="-122"/>
              </a:rPr>
              <a:t>M</a:t>
            </a:r>
            <a:r>
              <a:rPr lang="en-US" altLang="zh-CN" sz="2200" dirty="0" smtClean="0">
                <a:solidFill>
                  <a:schemeClr val="tx1"/>
                </a:solidFill>
                <a:ea typeface="宋体" pitchFamily="2" charset="-122"/>
              </a:rPr>
              <a:t>ethods</a:t>
            </a:r>
          </a:p>
          <a:p>
            <a:pPr lvl="1" eaLnBrk="1" hangingPunct="1">
              <a:lnSpc>
                <a:spcPct val="100000"/>
              </a:lnSpc>
              <a:spcBef>
                <a:spcPct val="0"/>
              </a:spcBef>
            </a:pPr>
            <a:r>
              <a:rPr lang="en-US" altLang="zh-CN" sz="2200" u="sng" dirty="0" smtClean="0">
                <a:solidFill>
                  <a:schemeClr val="tx1"/>
                </a:solidFill>
                <a:ea typeface="宋体" pitchFamily="2" charset="-122"/>
              </a:rPr>
              <a:t>R</a:t>
            </a:r>
            <a:r>
              <a:rPr lang="en-US" altLang="zh-CN" sz="2200" dirty="0" smtClean="0">
                <a:solidFill>
                  <a:schemeClr val="tx1"/>
                </a:solidFill>
                <a:ea typeface="宋体" pitchFamily="2" charset="-122"/>
              </a:rPr>
              <a:t>esults</a:t>
            </a:r>
          </a:p>
          <a:p>
            <a:pPr lvl="1" eaLnBrk="1" hangingPunct="1">
              <a:lnSpc>
                <a:spcPct val="100000"/>
              </a:lnSpc>
              <a:spcBef>
                <a:spcPct val="0"/>
              </a:spcBef>
            </a:pPr>
            <a:r>
              <a:rPr lang="en-US" altLang="zh-CN" sz="2200" u="sng" dirty="0" smtClean="0">
                <a:solidFill>
                  <a:schemeClr val="tx1"/>
                </a:solidFill>
                <a:ea typeface="宋体" pitchFamily="2" charset="-122"/>
              </a:rPr>
              <a:t>A</a:t>
            </a:r>
            <a:r>
              <a:rPr lang="en-US" altLang="zh-CN" sz="2200" dirty="0" smtClean="0">
                <a:solidFill>
                  <a:schemeClr val="tx1"/>
                </a:solidFill>
                <a:ea typeface="宋体" pitchFamily="2" charset="-122"/>
              </a:rPr>
              <a:t>nd </a:t>
            </a:r>
          </a:p>
          <a:p>
            <a:pPr lvl="1" eaLnBrk="1" hangingPunct="1">
              <a:lnSpc>
                <a:spcPct val="100000"/>
              </a:lnSpc>
              <a:spcBef>
                <a:spcPct val="0"/>
              </a:spcBef>
            </a:pPr>
            <a:r>
              <a:rPr lang="en-US" altLang="zh-CN" sz="2200" u="sng" dirty="0" smtClean="0">
                <a:solidFill>
                  <a:schemeClr val="tx1"/>
                </a:solidFill>
                <a:ea typeface="宋体" pitchFamily="2" charset="-122"/>
              </a:rPr>
              <a:t>D</a:t>
            </a:r>
            <a:r>
              <a:rPr lang="en-US" altLang="zh-CN" sz="2200" dirty="0" smtClean="0">
                <a:solidFill>
                  <a:schemeClr val="tx1"/>
                </a:solidFill>
                <a:ea typeface="宋体" pitchFamily="2" charset="-122"/>
              </a:rPr>
              <a:t>iscussions</a:t>
            </a:r>
          </a:p>
          <a:p>
            <a:pPr lvl="1" eaLnBrk="1" hangingPunct="1">
              <a:lnSpc>
                <a:spcPct val="100000"/>
              </a:lnSpc>
              <a:spcBef>
                <a:spcPct val="0"/>
              </a:spcBef>
              <a:buFontTx/>
              <a:buNone/>
            </a:pPr>
            <a:endParaRPr lang="en-US" altLang="zh-CN" sz="1800" dirty="0" smtClean="0">
              <a:solidFill>
                <a:schemeClr val="tx1"/>
              </a:solidFill>
              <a:ea typeface="宋体" pitchFamily="2" charset="-122"/>
            </a:endParaRPr>
          </a:p>
          <a:p>
            <a:pPr eaLnBrk="1" hangingPunct="1">
              <a:lnSpc>
                <a:spcPct val="100000"/>
              </a:lnSpc>
              <a:spcBef>
                <a:spcPct val="0"/>
              </a:spcBef>
            </a:pPr>
            <a:r>
              <a:rPr lang="en-US" altLang="zh-CN" sz="2200" dirty="0" smtClean="0">
                <a:ea typeface="宋体" pitchFamily="2" charset="-122"/>
              </a:rPr>
              <a:t>Conclusion</a:t>
            </a:r>
          </a:p>
          <a:p>
            <a:pPr eaLnBrk="1" hangingPunct="1">
              <a:lnSpc>
                <a:spcPct val="100000"/>
              </a:lnSpc>
              <a:spcBef>
                <a:spcPct val="0"/>
              </a:spcBef>
            </a:pPr>
            <a:r>
              <a:rPr lang="en-US" altLang="zh-CN" sz="2200" dirty="0" smtClean="0">
                <a:ea typeface="宋体" pitchFamily="2" charset="-122"/>
              </a:rPr>
              <a:t>Acknowledgement</a:t>
            </a:r>
          </a:p>
          <a:p>
            <a:pPr eaLnBrk="1" hangingPunct="1">
              <a:lnSpc>
                <a:spcPct val="100000"/>
              </a:lnSpc>
              <a:spcBef>
                <a:spcPct val="0"/>
              </a:spcBef>
            </a:pPr>
            <a:r>
              <a:rPr lang="en-US" altLang="zh-CN" sz="2200" dirty="0" smtClean="0">
                <a:ea typeface="宋体" pitchFamily="2" charset="-122"/>
              </a:rPr>
              <a:t>References</a:t>
            </a:r>
          </a:p>
          <a:p>
            <a:pPr eaLnBrk="1" hangingPunct="1">
              <a:lnSpc>
                <a:spcPct val="100000"/>
              </a:lnSpc>
              <a:spcBef>
                <a:spcPct val="0"/>
              </a:spcBef>
            </a:pPr>
            <a:r>
              <a:rPr lang="en-US" altLang="zh-CN" sz="2200" dirty="0" smtClean="0">
                <a:ea typeface="宋体" pitchFamily="2" charset="-122"/>
              </a:rPr>
              <a:t>Supplementary data</a:t>
            </a:r>
          </a:p>
        </p:txBody>
      </p:sp>
      <p:grpSp>
        <p:nvGrpSpPr>
          <p:cNvPr id="2" name="Group 16"/>
          <p:cNvGrpSpPr>
            <a:grpSpLocks/>
          </p:cNvGrpSpPr>
          <p:nvPr/>
        </p:nvGrpSpPr>
        <p:grpSpPr bwMode="auto">
          <a:xfrm>
            <a:off x="4797425" y="2393627"/>
            <a:ext cx="4206395" cy="2322513"/>
            <a:chOff x="4796413" y="2393993"/>
            <a:chExt cx="4205675" cy="2322186"/>
          </a:xfrm>
        </p:grpSpPr>
        <p:sp>
          <p:nvSpPr>
            <p:cNvPr id="34826" name="Text Box 5"/>
            <p:cNvSpPr txBox="1">
              <a:spLocks noChangeArrowheads="1"/>
            </p:cNvSpPr>
            <p:nvPr/>
          </p:nvSpPr>
          <p:spPr bwMode="auto">
            <a:xfrm>
              <a:off x="5188052" y="2996910"/>
              <a:ext cx="3814036" cy="953973"/>
            </a:xfrm>
            <a:prstGeom prst="rect">
              <a:avLst/>
            </a:prstGeom>
            <a:solidFill>
              <a:srgbClr val="FFD279"/>
            </a:solidFill>
            <a:ln>
              <a:headEnd/>
              <a:tailEnd/>
            </a:ln>
          </p:spPr>
          <p:style>
            <a:lnRef idx="1">
              <a:schemeClr val="dk1"/>
            </a:lnRef>
            <a:fillRef idx="2">
              <a:schemeClr val="dk1"/>
            </a:fillRef>
            <a:effectRef idx="1">
              <a:schemeClr val="dk1"/>
            </a:effectRef>
            <a:fontRef idx="minor">
              <a:schemeClr val="dk1"/>
            </a:fontRef>
          </p:style>
          <p:txBody>
            <a:bodyPr wrap="square">
              <a:spAutoFit/>
            </a:bodyPr>
            <a:lstStyle/>
            <a:p>
              <a:pPr algn="ctr" eaLnBrk="0" hangingPunct="0">
                <a:spcBef>
                  <a:spcPct val="50000"/>
                </a:spcBef>
              </a:pPr>
              <a:r>
                <a:rPr lang="en-US" altLang="zh-CN" sz="1600" dirty="0">
                  <a:latin typeface="Calibri" pitchFamily="34" charset="0"/>
                  <a:ea typeface="宋体" pitchFamily="2" charset="-122"/>
                  <a:cs typeface="Calibri" pitchFamily="34" charset="0"/>
                </a:rPr>
                <a:t>Journal space is not unlimited, more importantly, your reader’s time is scarce.</a:t>
              </a:r>
            </a:p>
            <a:p>
              <a:pPr algn="ctr" eaLnBrk="0" hangingPunct="0">
                <a:spcBef>
                  <a:spcPct val="50000"/>
                </a:spcBef>
              </a:pPr>
              <a:r>
                <a:rPr lang="en-US" altLang="zh-CN" sz="1600" dirty="0">
                  <a:latin typeface="Calibri" pitchFamily="34" charset="0"/>
                  <a:ea typeface="宋体" pitchFamily="2" charset="-122"/>
                  <a:cs typeface="Calibri" pitchFamily="34" charset="0"/>
                </a:rPr>
                <a:t>Make your article as concise as possible. </a:t>
              </a:r>
            </a:p>
          </p:txBody>
        </p:sp>
        <p:sp>
          <p:nvSpPr>
            <p:cNvPr id="34827" name="AutoShape 6"/>
            <p:cNvSpPr>
              <a:spLocks/>
            </p:cNvSpPr>
            <p:nvPr/>
          </p:nvSpPr>
          <p:spPr bwMode="auto">
            <a:xfrm>
              <a:off x="4796413" y="2393993"/>
              <a:ext cx="252427" cy="2322186"/>
            </a:xfrm>
            <a:prstGeom prst="rightBrace">
              <a:avLst>
                <a:gd name="adj1" fmla="val 87608"/>
                <a:gd name="adj2" fmla="val 50000"/>
              </a:avLst>
            </a:prstGeom>
            <a:ln>
              <a:headEnd/>
              <a:tailEnd/>
            </a:ln>
          </p:spPr>
          <p:style>
            <a:lnRef idx="3">
              <a:schemeClr val="dk1"/>
            </a:lnRef>
            <a:fillRef idx="0">
              <a:schemeClr val="dk1"/>
            </a:fillRef>
            <a:effectRef idx="2">
              <a:schemeClr val="dk1"/>
            </a:effectRef>
            <a:fontRef idx="minor">
              <a:schemeClr val="tx1"/>
            </a:fontRef>
          </p:style>
          <p:txBody>
            <a:bodyPr wrap="none" anchor="ctr"/>
            <a:lstStyle/>
            <a:p>
              <a:pPr algn="ctr" eaLnBrk="0" hangingPunct="0"/>
              <a:endParaRPr lang="en-US" sz="2000">
                <a:latin typeface="Times" pitchFamily="18" charset="0"/>
              </a:endParaRPr>
            </a:p>
          </p:txBody>
        </p:sp>
      </p:grpSp>
      <p:grpSp>
        <p:nvGrpSpPr>
          <p:cNvPr id="3" name="Group 15"/>
          <p:cNvGrpSpPr>
            <a:grpSpLocks/>
          </p:cNvGrpSpPr>
          <p:nvPr/>
        </p:nvGrpSpPr>
        <p:grpSpPr bwMode="auto">
          <a:xfrm>
            <a:off x="4797425" y="1174750"/>
            <a:ext cx="4167188" cy="1174750"/>
            <a:chOff x="4796989" y="1174651"/>
            <a:chExt cx="4167499" cy="1174229"/>
          </a:xfrm>
        </p:grpSpPr>
        <p:sp>
          <p:nvSpPr>
            <p:cNvPr id="34824" name="Text Box 4"/>
            <p:cNvSpPr txBox="1">
              <a:spLocks noChangeArrowheads="1"/>
            </p:cNvSpPr>
            <p:nvPr/>
          </p:nvSpPr>
          <p:spPr bwMode="auto">
            <a:xfrm>
              <a:off x="5220072" y="1357480"/>
              <a:ext cx="3744416" cy="830997"/>
            </a:xfrm>
            <a:prstGeom prst="rect">
              <a:avLst/>
            </a:prstGeom>
            <a:solidFill>
              <a:srgbClr val="FFD279"/>
            </a:solidFill>
            <a:ln>
              <a:headEnd/>
              <a:tailEnd/>
            </a:ln>
          </p:spPr>
          <p:style>
            <a:lnRef idx="1">
              <a:schemeClr val="dk1"/>
            </a:lnRef>
            <a:fillRef idx="2">
              <a:schemeClr val="dk1"/>
            </a:fillRef>
            <a:effectRef idx="1">
              <a:schemeClr val="dk1"/>
            </a:effectRef>
            <a:fontRef idx="minor">
              <a:schemeClr val="dk1"/>
            </a:fontRef>
          </p:style>
          <p:txBody>
            <a:bodyPr>
              <a:spAutoFit/>
            </a:bodyPr>
            <a:lstStyle/>
            <a:p>
              <a:pPr algn="ctr" eaLnBrk="0" hangingPunct="0">
                <a:spcBef>
                  <a:spcPct val="50000"/>
                </a:spcBef>
              </a:pPr>
              <a:r>
                <a:rPr lang="en-US" altLang="zh-CN" sz="1600" dirty="0">
                  <a:latin typeface="Calibri" pitchFamily="34" charset="0"/>
                  <a:ea typeface="宋体" pitchFamily="2" charset="-122"/>
                  <a:cs typeface="Calibri" pitchFamily="34" charset="0"/>
                </a:rPr>
                <a:t>Make them easy for indexing and </a:t>
              </a:r>
              <a:r>
                <a:rPr lang="en-US" altLang="zh-CN" sz="1600" dirty="0" smtClean="0">
                  <a:latin typeface="Calibri" pitchFamily="34" charset="0"/>
                  <a:ea typeface="宋体" pitchFamily="2" charset="-122"/>
                  <a:cs typeface="Calibri" pitchFamily="34" charset="0"/>
                </a:rPr>
                <a:t>searching (</a:t>
              </a:r>
              <a:r>
                <a:rPr lang="en-US" altLang="zh-CN" sz="1600" dirty="0">
                  <a:latin typeface="Calibri" pitchFamily="34" charset="0"/>
                  <a:ea typeface="宋体" pitchFamily="2" charset="-122"/>
                  <a:cs typeface="Calibri" pitchFamily="34" charset="0"/>
                </a:rPr>
                <a:t>informative, attractive, effective)</a:t>
              </a:r>
            </a:p>
          </p:txBody>
        </p:sp>
        <p:sp>
          <p:nvSpPr>
            <p:cNvPr id="34825" name="AutoShape 7"/>
            <p:cNvSpPr>
              <a:spLocks/>
            </p:cNvSpPr>
            <p:nvPr/>
          </p:nvSpPr>
          <p:spPr bwMode="auto">
            <a:xfrm>
              <a:off x="4796989" y="1174651"/>
              <a:ext cx="165060" cy="1174229"/>
            </a:xfrm>
            <a:prstGeom prst="rightBrace">
              <a:avLst>
                <a:gd name="adj1" fmla="val 38962"/>
                <a:gd name="adj2" fmla="val 50000"/>
              </a:avLst>
            </a:prstGeom>
            <a:ln>
              <a:headEnd/>
              <a:tailEnd/>
            </a:ln>
          </p:spPr>
          <p:style>
            <a:lnRef idx="3">
              <a:schemeClr val="dk1"/>
            </a:lnRef>
            <a:fillRef idx="0">
              <a:schemeClr val="dk1"/>
            </a:fillRef>
            <a:effectRef idx="2">
              <a:schemeClr val="dk1"/>
            </a:effectRef>
            <a:fontRef idx="minor">
              <a:schemeClr val="tx1"/>
            </a:fontRef>
          </p:style>
          <p:txBody>
            <a:bodyPr wrap="none" anchor="ctr"/>
            <a:lstStyle/>
            <a:p>
              <a:pPr algn="ctr"/>
              <a:endParaRPr lang="en-US"/>
            </a:p>
          </p:txBody>
        </p:sp>
      </p:grpSp>
      <p:sp>
        <p:nvSpPr>
          <p:cNvPr id="34822" name="Line 10"/>
          <p:cNvSpPr>
            <a:spLocks noChangeShapeType="1"/>
          </p:cNvSpPr>
          <p:nvPr/>
        </p:nvSpPr>
        <p:spPr bwMode="auto">
          <a:xfrm>
            <a:off x="2051050" y="2384425"/>
            <a:ext cx="2667000" cy="0"/>
          </a:xfrm>
          <a:prstGeom prst="line">
            <a:avLst/>
          </a:prstGeom>
          <a:ln>
            <a:headEnd/>
            <a:tailEnd/>
          </a:ln>
        </p:spPr>
        <p:style>
          <a:lnRef idx="3">
            <a:schemeClr val="dk1"/>
          </a:lnRef>
          <a:fillRef idx="0">
            <a:schemeClr val="dk1"/>
          </a:fillRef>
          <a:effectRef idx="2">
            <a:schemeClr val="dk1"/>
          </a:effectRef>
          <a:fontRef idx="minor">
            <a:schemeClr val="tx1"/>
          </a:fontRef>
        </p:style>
        <p:txBody>
          <a:bodyPr>
            <a:spAutoFit/>
          </a:bodyPr>
          <a:lstStyle/>
          <a:p>
            <a:endParaRPr lang="en-US"/>
          </a:p>
        </p:txBody>
      </p:sp>
      <p:sp>
        <p:nvSpPr>
          <p:cNvPr id="34823" name="Line 11"/>
          <p:cNvSpPr>
            <a:spLocks noChangeShapeType="1"/>
          </p:cNvSpPr>
          <p:nvPr/>
        </p:nvSpPr>
        <p:spPr bwMode="auto">
          <a:xfrm>
            <a:off x="2051050" y="4706938"/>
            <a:ext cx="2667000" cy="0"/>
          </a:xfrm>
          <a:prstGeom prst="line">
            <a:avLst/>
          </a:prstGeom>
          <a:ln>
            <a:headEnd/>
            <a:tailEnd/>
          </a:ln>
        </p:spPr>
        <p:style>
          <a:lnRef idx="3">
            <a:schemeClr val="dk1"/>
          </a:lnRef>
          <a:fillRef idx="0">
            <a:schemeClr val="dk1"/>
          </a:fillRef>
          <a:effectRef idx="2">
            <a:schemeClr val="dk1"/>
          </a:effectRef>
          <a:fontRef idx="minor">
            <a:schemeClr val="tx1"/>
          </a:fontRef>
        </p:style>
        <p:txBody>
          <a:bodyPr>
            <a:spAutoFit/>
          </a:bodyPr>
          <a:lstStyle/>
          <a:p>
            <a:endParaRPr lang="en-US"/>
          </a:p>
        </p:txBody>
      </p:sp>
      <p:pic>
        <p:nvPicPr>
          <p:cNvPr id="34828" name="Picture 12"/>
          <p:cNvPicPr>
            <a:picLocks noChangeAspect="1" noChangeArrowheads="1"/>
          </p:cNvPicPr>
          <p:nvPr/>
        </p:nvPicPr>
        <p:blipFill>
          <a:blip r:embed="rId3" cstate="print"/>
          <a:srcRect/>
          <a:stretch>
            <a:fillRect/>
          </a:stretch>
        </p:blipFill>
        <p:spPr bwMode="auto">
          <a:xfrm>
            <a:off x="107504" y="1340768"/>
            <a:ext cx="1815083" cy="42641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3" name="Text Box 13" descr="White marble"/>
          <p:cNvSpPr txBox="1">
            <a:spLocks noChangeArrowheads="1"/>
          </p:cNvSpPr>
          <p:nvPr/>
        </p:nvSpPr>
        <p:spPr bwMode="auto">
          <a:xfrm>
            <a:off x="1221118" y="3785211"/>
            <a:ext cx="1873250" cy="588963"/>
          </a:xfrm>
          <a:prstGeom prst="rect">
            <a:avLst/>
          </a:prstGeom>
          <a:solidFill>
            <a:srgbClr val="FFC000"/>
          </a:solidFill>
          <a:ln w="9525">
            <a:solidFill>
              <a:schemeClr val="tx1"/>
            </a:solidFill>
            <a:miter lim="800000"/>
            <a:headEnd/>
            <a:tailEnd/>
          </a:ln>
        </p:spPr>
        <p:txBody>
          <a:bodyPr>
            <a:spAutoFit/>
          </a:bodyPr>
          <a:lstStyle/>
          <a:p>
            <a:pPr algn="ctr"/>
            <a:r>
              <a:rPr lang="en-GB" sz="3200" dirty="0">
                <a:latin typeface="Calibri" pitchFamily="34" charset="0"/>
                <a:cs typeface="Calibri" pitchFamily="34" charset="0"/>
              </a:rPr>
              <a:t>Methods</a:t>
            </a:r>
            <a:endParaRPr lang="en-US" sz="3200" dirty="0">
              <a:latin typeface="Calibri" pitchFamily="34" charset="0"/>
              <a:cs typeface="Calibri" pitchFamily="34" charset="0"/>
            </a:endParaRPr>
          </a:p>
        </p:txBody>
      </p:sp>
      <p:sp>
        <p:nvSpPr>
          <p:cNvPr id="35844" name="Text Box 14" descr="White marble"/>
          <p:cNvSpPr txBox="1">
            <a:spLocks noChangeArrowheads="1"/>
          </p:cNvSpPr>
          <p:nvPr/>
        </p:nvSpPr>
        <p:spPr bwMode="auto">
          <a:xfrm>
            <a:off x="3348038" y="3788436"/>
            <a:ext cx="1944687" cy="588963"/>
          </a:xfrm>
          <a:prstGeom prst="rect">
            <a:avLst/>
          </a:prstGeom>
          <a:solidFill>
            <a:srgbClr val="FFC000"/>
          </a:solidFill>
          <a:ln w="9525">
            <a:solidFill>
              <a:schemeClr val="tx1"/>
            </a:solidFill>
            <a:miter lim="800000"/>
            <a:headEnd/>
            <a:tailEnd/>
          </a:ln>
        </p:spPr>
        <p:txBody>
          <a:bodyPr>
            <a:spAutoFit/>
          </a:bodyPr>
          <a:lstStyle/>
          <a:p>
            <a:pPr algn="ctr"/>
            <a:r>
              <a:rPr lang="en-GB" sz="3200" dirty="0">
                <a:latin typeface="Calibri" pitchFamily="34" charset="0"/>
                <a:cs typeface="Calibri" pitchFamily="34" charset="0"/>
              </a:rPr>
              <a:t>Results</a:t>
            </a:r>
            <a:endParaRPr lang="en-US" sz="3200" dirty="0">
              <a:latin typeface="Calibri" pitchFamily="34" charset="0"/>
              <a:cs typeface="Calibri" pitchFamily="34" charset="0"/>
            </a:endParaRPr>
          </a:p>
        </p:txBody>
      </p:sp>
      <p:sp>
        <p:nvSpPr>
          <p:cNvPr id="35845" name="Text Box 15" descr="White marble"/>
          <p:cNvSpPr txBox="1">
            <a:spLocks noChangeArrowheads="1"/>
          </p:cNvSpPr>
          <p:nvPr/>
        </p:nvSpPr>
        <p:spPr bwMode="auto">
          <a:xfrm>
            <a:off x="5525576" y="3775736"/>
            <a:ext cx="1971675" cy="588963"/>
          </a:xfrm>
          <a:prstGeom prst="rect">
            <a:avLst/>
          </a:prstGeom>
          <a:solidFill>
            <a:srgbClr val="FFC000"/>
          </a:solidFill>
          <a:ln w="9525">
            <a:solidFill>
              <a:schemeClr val="tx1"/>
            </a:solidFill>
            <a:miter lim="800000"/>
            <a:headEnd/>
            <a:tailEnd/>
          </a:ln>
        </p:spPr>
        <p:txBody>
          <a:bodyPr wrap="none">
            <a:spAutoFit/>
          </a:bodyPr>
          <a:lstStyle/>
          <a:p>
            <a:pPr algn="ctr"/>
            <a:r>
              <a:rPr lang="en-GB" sz="3200" dirty="0">
                <a:latin typeface="Calibri" pitchFamily="34" charset="0"/>
                <a:cs typeface="Calibri" pitchFamily="34" charset="0"/>
              </a:rPr>
              <a:t>Discussion</a:t>
            </a:r>
            <a:endParaRPr lang="en-US" sz="3200" dirty="0">
              <a:latin typeface="Calibri" pitchFamily="34" charset="0"/>
              <a:cs typeface="Calibri" pitchFamily="34" charset="0"/>
            </a:endParaRPr>
          </a:p>
        </p:txBody>
      </p:sp>
      <p:sp>
        <p:nvSpPr>
          <p:cNvPr id="35846" name="Text Box 17" descr="White marble"/>
          <p:cNvSpPr txBox="1">
            <a:spLocks noChangeArrowheads="1"/>
          </p:cNvSpPr>
          <p:nvPr/>
        </p:nvSpPr>
        <p:spPr bwMode="auto">
          <a:xfrm>
            <a:off x="2183103" y="2989815"/>
            <a:ext cx="2040944" cy="584775"/>
          </a:xfrm>
          <a:prstGeom prst="rect">
            <a:avLst/>
          </a:prstGeom>
          <a:solidFill>
            <a:srgbClr val="FF9900"/>
          </a:solidFill>
          <a:ln w="9525">
            <a:solidFill>
              <a:schemeClr val="tx1"/>
            </a:solidFill>
            <a:miter lim="800000"/>
            <a:headEnd/>
            <a:tailEnd/>
          </a:ln>
        </p:spPr>
        <p:txBody>
          <a:bodyPr wrap="none">
            <a:spAutoFit/>
          </a:bodyPr>
          <a:lstStyle/>
          <a:p>
            <a:pPr algn="ctr"/>
            <a:r>
              <a:rPr lang="en-GB" sz="3200" dirty="0">
                <a:latin typeface="Calibri" pitchFamily="34" charset="0"/>
                <a:cs typeface="Calibri" pitchFamily="34" charset="0"/>
              </a:rPr>
              <a:t>Conclusion</a:t>
            </a:r>
            <a:endParaRPr lang="en-US" sz="3200" dirty="0">
              <a:latin typeface="Calibri" pitchFamily="34" charset="0"/>
              <a:cs typeface="Calibri" pitchFamily="34" charset="0"/>
            </a:endParaRPr>
          </a:p>
        </p:txBody>
      </p:sp>
      <p:sp>
        <p:nvSpPr>
          <p:cNvPr id="35847" name="Rectangle 18" descr="White marble"/>
          <p:cNvSpPr>
            <a:spLocks noChangeArrowheads="1"/>
          </p:cNvSpPr>
          <p:nvPr/>
        </p:nvSpPr>
        <p:spPr bwMode="auto">
          <a:xfrm>
            <a:off x="971550" y="4510088"/>
            <a:ext cx="6696075" cy="935037"/>
          </a:xfrm>
          <a:prstGeom prst="rect">
            <a:avLst/>
          </a:prstGeom>
          <a:solidFill>
            <a:srgbClr val="FFD279"/>
          </a:solidFill>
          <a:ln w="9525">
            <a:solidFill>
              <a:schemeClr val="tx1"/>
            </a:solidFill>
            <a:miter lim="800000"/>
            <a:headEnd/>
            <a:tailEnd/>
          </a:ln>
        </p:spPr>
        <p:txBody>
          <a:bodyPr wrap="none" anchor="ctr"/>
          <a:lstStyle/>
          <a:p>
            <a:pPr algn="ctr"/>
            <a:r>
              <a:rPr lang="en-GB" sz="3200" dirty="0" smtClean="0">
                <a:latin typeface="Calibri" pitchFamily="34" charset="0"/>
                <a:cs typeface="Calibri" pitchFamily="34" charset="0"/>
                <a:sym typeface="Wingdings" pitchFamily="2" charset="2"/>
              </a:rPr>
              <a:t>Figures / Tables </a:t>
            </a:r>
            <a:r>
              <a:rPr lang="en-GB" sz="3200" dirty="0">
                <a:latin typeface="Calibri" pitchFamily="34" charset="0"/>
                <a:cs typeface="Calibri" pitchFamily="34" charset="0"/>
                <a:sym typeface="Wingdings" pitchFamily="2" charset="2"/>
              </a:rPr>
              <a:t>(your data)</a:t>
            </a:r>
            <a:endParaRPr lang="en-US" sz="3200" dirty="0">
              <a:latin typeface="Calibri" pitchFamily="34" charset="0"/>
              <a:cs typeface="Calibri" pitchFamily="34" charset="0"/>
            </a:endParaRPr>
          </a:p>
        </p:txBody>
      </p:sp>
      <p:sp>
        <p:nvSpPr>
          <p:cNvPr id="35848" name="Text Box 19" descr="White marble"/>
          <p:cNvSpPr txBox="1">
            <a:spLocks noChangeArrowheads="1"/>
          </p:cNvSpPr>
          <p:nvPr/>
        </p:nvSpPr>
        <p:spPr bwMode="auto">
          <a:xfrm>
            <a:off x="4457351" y="2989815"/>
            <a:ext cx="2309478" cy="584775"/>
          </a:xfrm>
          <a:prstGeom prst="rect">
            <a:avLst/>
          </a:prstGeom>
          <a:solidFill>
            <a:srgbClr val="FF9900"/>
          </a:solidFill>
          <a:ln w="9525">
            <a:solidFill>
              <a:schemeClr val="tx1"/>
            </a:solidFill>
            <a:miter lim="800000"/>
            <a:headEnd/>
            <a:tailEnd/>
          </a:ln>
        </p:spPr>
        <p:txBody>
          <a:bodyPr wrap="none">
            <a:spAutoFit/>
          </a:bodyPr>
          <a:lstStyle/>
          <a:p>
            <a:pPr algn="ctr"/>
            <a:r>
              <a:rPr lang="en-GB" sz="3200" dirty="0">
                <a:latin typeface="Calibri" pitchFamily="34" charset="0"/>
                <a:cs typeface="Calibri" pitchFamily="34" charset="0"/>
              </a:rPr>
              <a:t>Introduction</a:t>
            </a:r>
            <a:endParaRPr lang="en-US" sz="3200" dirty="0">
              <a:latin typeface="Calibri" pitchFamily="34" charset="0"/>
              <a:cs typeface="Calibri" pitchFamily="34" charset="0"/>
            </a:endParaRPr>
          </a:p>
        </p:txBody>
      </p:sp>
      <p:sp>
        <p:nvSpPr>
          <p:cNvPr id="35849" name="Text Box 20" descr="White marble"/>
          <p:cNvSpPr txBox="1">
            <a:spLocks noChangeArrowheads="1"/>
          </p:cNvSpPr>
          <p:nvPr/>
        </p:nvSpPr>
        <p:spPr bwMode="auto">
          <a:xfrm>
            <a:off x="2963644" y="2193260"/>
            <a:ext cx="2927789" cy="584775"/>
          </a:xfrm>
          <a:prstGeom prst="rect">
            <a:avLst/>
          </a:prstGeom>
          <a:solidFill>
            <a:srgbClr val="C00000"/>
          </a:solidFill>
          <a:ln w="9525">
            <a:solidFill>
              <a:schemeClr val="tx1"/>
            </a:solidFill>
            <a:miter lim="800000"/>
            <a:headEnd/>
            <a:tailEnd/>
          </a:ln>
        </p:spPr>
        <p:txBody>
          <a:bodyPr wrap="none">
            <a:spAutoFit/>
          </a:bodyPr>
          <a:lstStyle/>
          <a:p>
            <a:pPr algn="ctr"/>
            <a:r>
              <a:rPr lang="en-GB" sz="3200" dirty="0">
                <a:solidFill>
                  <a:schemeClr val="bg1"/>
                </a:solidFill>
                <a:latin typeface="Calibri" pitchFamily="34" charset="0"/>
                <a:cs typeface="Calibri" pitchFamily="34" charset="0"/>
              </a:rPr>
              <a:t>Title &amp; Abstract </a:t>
            </a:r>
            <a:endParaRPr lang="en-US" sz="3200" dirty="0">
              <a:solidFill>
                <a:schemeClr val="bg1"/>
              </a:solidFill>
              <a:latin typeface="Calibri" pitchFamily="34" charset="0"/>
              <a:cs typeface="Calibri" pitchFamily="34" charset="0"/>
            </a:endParaRPr>
          </a:p>
        </p:txBody>
      </p:sp>
      <p:sp>
        <p:nvSpPr>
          <p:cNvPr id="35850" name="Up Arrow 12"/>
          <p:cNvSpPr>
            <a:spLocks noChangeArrowheads="1"/>
          </p:cNvSpPr>
          <p:nvPr/>
        </p:nvSpPr>
        <p:spPr bwMode="auto">
          <a:xfrm>
            <a:off x="8172450" y="2565400"/>
            <a:ext cx="431800" cy="2879725"/>
          </a:xfrm>
          <a:prstGeom prst="upArrow">
            <a:avLst>
              <a:gd name="adj1" fmla="val 50000"/>
              <a:gd name="adj2" fmla="val 50018"/>
            </a:avLst>
          </a:prstGeom>
          <a:solidFill>
            <a:srgbClr val="FFC000"/>
          </a:solidFill>
          <a:ln w="9525" algn="ctr">
            <a:solidFill>
              <a:schemeClr val="tx1"/>
            </a:solidFill>
            <a:round/>
            <a:headEnd/>
            <a:tailEnd/>
          </a:ln>
        </p:spPr>
        <p:txBody>
          <a:bodyPr wrap="none" anchor="ctr">
            <a:spAutoFit/>
          </a:bodyPr>
          <a:lstStyle/>
          <a:p>
            <a:pPr algn="ctr"/>
            <a:endParaRPr lang="en-US"/>
          </a:p>
        </p:txBody>
      </p:sp>
      <p:sp>
        <p:nvSpPr>
          <p:cNvPr id="14" name="Title 13"/>
          <p:cNvSpPr>
            <a:spLocks noGrp="1"/>
          </p:cNvSpPr>
          <p:nvPr>
            <p:ph type="title"/>
          </p:nvPr>
        </p:nvSpPr>
        <p:spPr>
          <a:xfrm>
            <a:off x="418532" y="485410"/>
            <a:ext cx="8534400" cy="709246"/>
          </a:xfrm>
        </p:spPr>
        <p:txBody>
          <a:bodyPr>
            <a:normAutofit fontScale="90000"/>
          </a:bodyPr>
          <a:lstStyle/>
          <a:p>
            <a:r>
              <a:rPr lang="en-GB" sz="3600" dirty="0" smtClean="0">
                <a:effectLst>
                  <a:outerShdw blurRad="38100" dist="38100" dir="2700000" algn="tl">
                    <a:srgbClr val="000000">
                      <a:alpha val="43137"/>
                    </a:srgbClr>
                  </a:outerShdw>
                </a:effectLst>
              </a:rPr>
              <a:t>The process of writing – constructing the article</a:t>
            </a:r>
            <a:r>
              <a:rPr lang="en-GB" dirty="0" smtClean="0"/>
              <a:t/>
            </a:r>
            <a:br>
              <a:rPr lang="en-GB" dirty="0" smtClean="0"/>
            </a:br>
            <a:endParaRPr lang="en-GB" dirty="0"/>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p:txBody>
          <a:bodyPr/>
          <a:lstStyle/>
          <a:p>
            <a:pPr eaLnBrk="1" hangingPunct="1">
              <a:defRPr/>
            </a:pPr>
            <a:r>
              <a:rPr lang="en-US" altLang="zh-CN" dirty="0" smtClean="0">
                <a:effectLst>
                  <a:outerShdw blurRad="38100" dist="38100" dir="2700000" algn="tl">
                    <a:srgbClr val="000000">
                      <a:alpha val="43137"/>
                    </a:srgbClr>
                  </a:outerShdw>
                </a:effectLst>
                <a:ea typeface="宋体" pitchFamily="2" charset="-122"/>
              </a:rPr>
              <a:t>Authorship</a:t>
            </a:r>
            <a:endParaRPr lang="en-GB" altLang="zh-CN" dirty="0" smtClean="0">
              <a:effectLst>
                <a:outerShdw blurRad="38100" dist="38100" dir="2700000" algn="tl">
                  <a:srgbClr val="000000">
                    <a:alpha val="43137"/>
                  </a:srgbClr>
                </a:outerShdw>
              </a:effectLst>
              <a:ea typeface="宋体" pitchFamily="2" charset="-122"/>
            </a:endParaRPr>
          </a:p>
        </p:txBody>
      </p:sp>
      <p:sp>
        <p:nvSpPr>
          <p:cNvPr id="173059" name="Rectangle 3"/>
          <p:cNvSpPr>
            <a:spLocks noGrp="1" noChangeArrowheads="1"/>
          </p:cNvSpPr>
          <p:nvPr>
            <p:ph idx="1"/>
          </p:nvPr>
        </p:nvSpPr>
        <p:spPr>
          <a:xfrm>
            <a:off x="505264" y="1492348"/>
            <a:ext cx="7315200" cy="4724400"/>
          </a:xfrm>
        </p:spPr>
        <p:txBody>
          <a:bodyPr/>
          <a:lstStyle/>
          <a:p>
            <a:pPr marL="347663" indent="-347663" eaLnBrk="1" hangingPunct="1">
              <a:lnSpc>
                <a:spcPct val="90000"/>
              </a:lnSpc>
              <a:tabLst>
                <a:tab pos="2003425" algn="l"/>
              </a:tabLst>
            </a:pPr>
            <a:r>
              <a:rPr lang="en-US" sz="2400" dirty="0" smtClean="0"/>
              <a:t>Policies regarding authorship can vary</a:t>
            </a:r>
          </a:p>
          <a:p>
            <a:pPr marL="347663" indent="-347663" eaLnBrk="1" hangingPunct="1">
              <a:lnSpc>
                <a:spcPct val="90000"/>
              </a:lnSpc>
              <a:tabLst>
                <a:tab pos="2003425" algn="l"/>
              </a:tabLst>
            </a:pPr>
            <a:r>
              <a:rPr lang="en-US" sz="2400" dirty="0" smtClean="0"/>
              <a:t>One example: the International Committee of Medical Journal Editors (“Vancouver Group”) declared that an author must:</a:t>
            </a:r>
          </a:p>
          <a:p>
            <a:pPr marL="914400" lvl="1" indent="-449263" eaLnBrk="1" hangingPunct="1">
              <a:lnSpc>
                <a:spcPct val="90000"/>
              </a:lnSpc>
              <a:buFontTx/>
              <a:buAutoNum type="arabicPeriod"/>
              <a:tabLst>
                <a:tab pos="2003425" algn="l"/>
              </a:tabLst>
            </a:pPr>
            <a:r>
              <a:rPr lang="en-GB" sz="2000" b="1" dirty="0" smtClean="0">
                <a:solidFill>
                  <a:schemeClr val="tx1"/>
                </a:solidFill>
              </a:rPr>
              <a:t>Substantially contribute </a:t>
            </a:r>
            <a:r>
              <a:rPr lang="en-GB" sz="2000" dirty="0" smtClean="0">
                <a:solidFill>
                  <a:schemeClr val="tx1"/>
                </a:solidFill>
              </a:rPr>
              <a:t>to conception and design, or acquisition of data, or analysis and interpretation of data; </a:t>
            </a:r>
          </a:p>
          <a:p>
            <a:pPr marL="914400" lvl="1" indent="-449263" eaLnBrk="1" hangingPunct="1">
              <a:lnSpc>
                <a:spcPct val="90000"/>
              </a:lnSpc>
              <a:buFontTx/>
              <a:buAutoNum type="arabicPeriod"/>
              <a:tabLst>
                <a:tab pos="2003425" algn="l"/>
              </a:tabLst>
            </a:pPr>
            <a:r>
              <a:rPr lang="en-GB" sz="2000" b="1" dirty="0" smtClean="0">
                <a:solidFill>
                  <a:schemeClr val="tx1"/>
                </a:solidFill>
              </a:rPr>
              <a:t>Draft</a:t>
            </a:r>
            <a:r>
              <a:rPr lang="en-GB" sz="2000" dirty="0" smtClean="0">
                <a:solidFill>
                  <a:schemeClr val="tx1"/>
                </a:solidFill>
              </a:rPr>
              <a:t> the article or </a:t>
            </a:r>
            <a:r>
              <a:rPr lang="en-GB" sz="2000" b="1" dirty="0" smtClean="0">
                <a:solidFill>
                  <a:schemeClr val="tx1"/>
                </a:solidFill>
              </a:rPr>
              <a:t>revise</a:t>
            </a:r>
            <a:r>
              <a:rPr lang="en-GB" sz="2000" dirty="0" smtClean="0">
                <a:solidFill>
                  <a:schemeClr val="tx1"/>
                </a:solidFill>
              </a:rPr>
              <a:t> it critically for important intellectual content; and </a:t>
            </a:r>
          </a:p>
          <a:p>
            <a:pPr marL="914400" lvl="1" indent="-449263" eaLnBrk="1" hangingPunct="1">
              <a:lnSpc>
                <a:spcPct val="90000"/>
              </a:lnSpc>
              <a:buFontTx/>
              <a:buAutoNum type="arabicPeriod"/>
              <a:tabLst>
                <a:tab pos="2003425" algn="l"/>
              </a:tabLst>
            </a:pPr>
            <a:r>
              <a:rPr lang="en-GB" sz="2000" b="1" dirty="0" smtClean="0">
                <a:solidFill>
                  <a:schemeClr val="tx1"/>
                </a:solidFill>
              </a:rPr>
              <a:t>Give their approval </a:t>
            </a:r>
            <a:r>
              <a:rPr lang="en-GB" sz="2000" dirty="0" smtClean="0">
                <a:solidFill>
                  <a:schemeClr val="tx1"/>
                </a:solidFill>
              </a:rPr>
              <a:t>of the final full version to be published. </a:t>
            </a:r>
            <a:endParaRPr lang="en-US" sz="2000" dirty="0" smtClean="0">
              <a:solidFill>
                <a:schemeClr val="tx1"/>
              </a:solidFill>
            </a:endParaRPr>
          </a:p>
          <a:p>
            <a:pPr marL="914400" lvl="1" indent="-449263" eaLnBrk="1" hangingPunct="1">
              <a:lnSpc>
                <a:spcPct val="90000"/>
              </a:lnSpc>
              <a:buFontTx/>
              <a:buAutoNum type="arabicPeriod"/>
              <a:tabLst>
                <a:tab pos="2003425" algn="l"/>
              </a:tabLst>
            </a:pPr>
            <a:r>
              <a:rPr lang="en-US" sz="2000" b="1" u="sng" dirty="0" smtClean="0">
                <a:solidFill>
                  <a:schemeClr val="tx1"/>
                </a:solidFill>
              </a:rPr>
              <a:t>All three</a:t>
            </a:r>
            <a:r>
              <a:rPr lang="en-US" sz="2000" b="1" dirty="0" smtClean="0">
                <a:solidFill>
                  <a:schemeClr val="tx1"/>
                </a:solidFill>
              </a:rPr>
              <a:t> </a:t>
            </a:r>
            <a:r>
              <a:rPr lang="en-US" sz="2000" dirty="0" smtClean="0">
                <a:solidFill>
                  <a:schemeClr val="tx1"/>
                </a:solidFill>
              </a:rPr>
              <a:t>conditions must be fulfilled to be an author!</a:t>
            </a:r>
            <a:endParaRPr lang="en-GB" sz="2000" dirty="0" smtClean="0">
              <a:solidFill>
                <a:schemeClr val="tx1"/>
              </a:solidFill>
            </a:endParaRPr>
          </a:p>
        </p:txBody>
      </p:sp>
      <p:sp>
        <p:nvSpPr>
          <p:cNvPr id="173060" name="AutoShape 4"/>
          <p:cNvSpPr>
            <a:spLocks noChangeArrowheads="1"/>
          </p:cNvSpPr>
          <p:nvPr/>
        </p:nvSpPr>
        <p:spPr bwMode="auto">
          <a:xfrm>
            <a:off x="900332" y="5000869"/>
            <a:ext cx="7109265" cy="704850"/>
          </a:xfrm>
          <a:prstGeom prst="flowChartMerge">
            <a:avLst/>
          </a:prstGeom>
          <a:noFill/>
          <a:ln w="28575" algn="ctr">
            <a:solidFill>
              <a:srgbClr val="FF9900"/>
            </a:solidFill>
            <a:miter lim="800000"/>
            <a:headEnd/>
            <a:tailEnd/>
          </a:ln>
        </p:spPr>
        <p:txBody>
          <a:bodyPr wrap="none" anchor="ctr"/>
          <a:lstStyle/>
          <a:p>
            <a:pPr algn="ctr"/>
            <a:endParaRPr lang="en-US"/>
          </a:p>
        </p:txBody>
      </p:sp>
      <p:sp>
        <p:nvSpPr>
          <p:cNvPr id="173061" name="Rectangle 5"/>
          <p:cNvSpPr>
            <a:spLocks noChangeArrowheads="1"/>
          </p:cNvSpPr>
          <p:nvPr/>
        </p:nvSpPr>
        <p:spPr bwMode="auto">
          <a:xfrm>
            <a:off x="304800" y="5781821"/>
            <a:ext cx="8610600" cy="647553"/>
          </a:xfrm>
          <a:prstGeom prst="rect">
            <a:avLst/>
          </a:prstGeom>
          <a:noFill/>
          <a:ln w="9525">
            <a:noFill/>
            <a:miter lim="800000"/>
            <a:headEnd/>
            <a:tailEnd/>
          </a:ln>
        </p:spPr>
        <p:txBody>
          <a:bodyPr lIns="0" rIns="0"/>
          <a:lstStyle/>
          <a:p>
            <a:pPr marL="342900" indent="-342900" algn="ctr">
              <a:spcBef>
                <a:spcPct val="20000"/>
              </a:spcBef>
              <a:buClr>
                <a:srgbClr val="FF9900"/>
              </a:buClr>
            </a:pPr>
            <a:r>
              <a:rPr lang="en-US" sz="2000" b="0" dirty="0">
                <a:latin typeface="Calibri" pitchFamily="34" charset="0"/>
                <a:cs typeface="Calibri" pitchFamily="34" charset="0"/>
              </a:rPr>
              <a:t>All others would qualify as “Acknowledged Individuals”</a:t>
            </a:r>
            <a:endParaRPr lang="en-GB" sz="2000" b="0" u="sng" dirty="0">
              <a:latin typeface="Calibri" pitchFamily="34" charset="0"/>
              <a:cs typeface="Calibri"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73059">
                                            <p:txEl>
                                              <p:pRg st="0" end="0"/>
                                            </p:txEl>
                                          </p:spTgt>
                                        </p:tgtEl>
                                        <p:attrNameLst>
                                          <p:attrName>style.visibility</p:attrName>
                                        </p:attrNameLst>
                                      </p:cBhvr>
                                      <p:to>
                                        <p:strVal val="visible"/>
                                      </p:to>
                                    </p:set>
                                    <p:anim calcmode="lin" valueType="num">
                                      <p:cBhvr>
                                        <p:cTn id="7" dur="500" fill="hold"/>
                                        <p:tgtEl>
                                          <p:spTgt spid="17305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7305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73059">
                                            <p:txEl>
                                              <p:pRg st="0" end="0"/>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73059">
                                            <p:txEl>
                                              <p:pRg st="1" end="1"/>
                                            </p:txEl>
                                          </p:spTgt>
                                        </p:tgtEl>
                                        <p:attrNameLst>
                                          <p:attrName>style.visibility</p:attrName>
                                        </p:attrNameLst>
                                      </p:cBhvr>
                                      <p:to>
                                        <p:strVal val="visible"/>
                                      </p:to>
                                    </p:set>
                                    <p:anim calcmode="lin" valueType="num">
                                      <p:cBhvr>
                                        <p:cTn id="12" dur="500" fill="hold"/>
                                        <p:tgtEl>
                                          <p:spTgt spid="173059">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73059">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73059">
                                            <p:txEl>
                                              <p:pRg st="1" end="1"/>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73059">
                                            <p:txEl>
                                              <p:pRg st="2" end="2"/>
                                            </p:txEl>
                                          </p:spTgt>
                                        </p:tgtEl>
                                        <p:attrNameLst>
                                          <p:attrName>style.visibility</p:attrName>
                                        </p:attrNameLst>
                                      </p:cBhvr>
                                      <p:to>
                                        <p:strVal val="visible"/>
                                      </p:to>
                                    </p:set>
                                    <p:anim calcmode="lin" valueType="num">
                                      <p:cBhvr>
                                        <p:cTn id="17" dur="500" fill="hold"/>
                                        <p:tgtEl>
                                          <p:spTgt spid="173059">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73059">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73059">
                                            <p:txEl>
                                              <p:pRg st="2" end="2"/>
                                            </p:txEl>
                                          </p:spTgt>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173059">
                                            <p:txEl>
                                              <p:pRg st="3" end="3"/>
                                            </p:txEl>
                                          </p:spTgt>
                                        </p:tgtEl>
                                        <p:attrNameLst>
                                          <p:attrName>style.visibility</p:attrName>
                                        </p:attrNameLst>
                                      </p:cBhvr>
                                      <p:to>
                                        <p:strVal val="visible"/>
                                      </p:to>
                                    </p:set>
                                    <p:anim calcmode="lin" valueType="num">
                                      <p:cBhvr>
                                        <p:cTn id="22" dur="500" fill="hold"/>
                                        <p:tgtEl>
                                          <p:spTgt spid="173059">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73059">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73059">
                                            <p:txEl>
                                              <p:pRg st="3" end="3"/>
                                            </p:txEl>
                                          </p:spTgt>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173059">
                                            <p:txEl>
                                              <p:pRg st="4" end="4"/>
                                            </p:txEl>
                                          </p:spTgt>
                                        </p:tgtEl>
                                        <p:attrNameLst>
                                          <p:attrName>style.visibility</p:attrName>
                                        </p:attrNameLst>
                                      </p:cBhvr>
                                      <p:to>
                                        <p:strVal val="visible"/>
                                      </p:to>
                                    </p:set>
                                    <p:anim calcmode="lin" valueType="num">
                                      <p:cBhvr>
                                        <p:cTn id="27" dur="500" fill="hold"/>
                                        <p:tgtEl>
                                          <p:spTgt spid="173059">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73059">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73059">
                                            <p:txEl>
                                              <p:pRg st="4" end="4"/>
                                            </p:txEl>
                                          </p:spTgt>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73059">
                                            <p:txEl>
                                              <p:pRg st="5" end="5"/>
                                            </p:txEl>
                                          </p:spTgt>
                                        </p:tgtEl>
                                        <p:attrNameLst>
                                          <p:attrName>style.visibility</p:attrName>
                                        </p:attrNameLst>
                                      </p:cBhvr>
                                      <p:to>
                                        <p:strVal val="visible"/>
                                      </p:to>
                                    </p:set>
                                    <p:anim calcmode="lin" valueType="num">
                                      <p:cBhvr>
                                        <p:cTn id="32" dur="500" fill="hold"/>
                                        <p:tgtEl>
                                          <p:spTgt spid="173059">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73059">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73059">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3" presetClass="entr" presetSubtype="528" fill="hold" grpId="0" nodeType="clickEffect">
                                  <p:stCondLst>
                                    <p:cond delay="0"/>
                                  </p:stCondLst>
                                  <p:childTnLst>
                                    <p:set>
                                      <p:cBhvr>
                                        <p:cTn id="38" dur="1" fill="hold">
                                          <p:stCondLst>
                                            <p:cond delay="0"/>
                                          </p:stCondLst>
                                        </p:cTn>
                                        <p:tgtEl>
                                          <p:spTgt spid="173060"/>
                                        </p:tgtEl>
                                        <p:attrNameLst>
                                          <p:attrName>style.visibility</p:attrName>
                                        </p:attrNameLst>
                                      </p:cBhvr>
                                      <p:to>
                                        <p:strVal val="visible"/>
                                      </p:to>
                                    </p:set>
                                    <p:anim calcmode="lin" valueType="num">
                                      <p:cBhvr>
                                        <p:cTn id="39" dur="500" fill="hold"/>
                                        <p:tgtEl>
                                          <p:spTgt spid="173060"/>
                                        </p:tgtEl>
                                        <p:attrNameLst>
                                          <p:attrName>ppt_w</p:attrName>
                                        </p:attrNameLst>
                                      </p:cBhvr>
                                      <p:tavLst>
                                        <p:tav tm="0">
                                          <p:val>
                                            <p:fltVal val="0"/>
                                          </p:val>
                                        </p:tav>
                                        <p:tav tm="100000">
                                          <p:val>
                                            <p:strVal val="#ppt_w"/>
                                          </p:val>
                                        </p:tav>
                                      </p:tavLst>
                                    </p:anim>
                                    <p:anim calcmode="lin" valueType="num">
                                      <p:cBhvr>
                                        <p:cTn id="40" dur="500" fill="hold"/>
                                        <p:tgtEl>
                                          <p:spTgt spid="173060"/>
                                        </p:tgtEl>
                                        <p:attrNameLst>
                                          <p:attrName>ppt_h</p:attrName>
                                        </p:attrNameLst>
                                      </p:cBhvr>
                                      <p:tavLst>
                                        <p:tav tm="0">
                                          <p:val>
                                            <p:fltVal val="0"/>
                                          </p:val>
                                        </p:tav>
                                        <p:tav tm="100000">
                                          <p:val>
                                            <p:strVal val="#ppt_h"/>
                                          </p:val>
                                        </p:tav>
                                      </p:tavLst>
                                    </p:anim>
                                    <p:anim calcmode="lin" valueType="num">
                                      <p:cBhvr>
                                        <p:cTn id="41" dur="500" fill="hold"/>
                                        <p:tgtEl>
                                          <p:spTgt spid="173060"/>
                                        </p:tgtEl>
                                        <p:attrNameLst>
                                          <p:attrName>ppt_x</p:attrName>
                                        </p:attrNameLst>
                                      </p:cBhvr>
                                      <p:tavLst>
                                        <p:tav tm="0">
                                          <p:val>
                                            <p:fltVal val="0.5"/>
                                          </p:val>
                                        </p:tav>
                                        <p:tav tm="100000">
                                          <p:val>
                                            <p:strVal val="#ppt_x"/>
                                          </p:val>
                                        </p:tav>
                                      </p:tavLst>
                                    </p:anim>
                                    <p:anim calcmode="lin" valueType="num">
                                      <p:cBhvr>
                                        <p:cTn id="42" dur="500" fill="hold"/>
                                        <p:tgtEl>
                                          <p:spTgt spid="173060"/>
                                        </p:tgtEl>
                                        <p:attrNameLst>
                                          <p:attrName>ppt_y</p:attrName>
                                        </p:attrNameLst>
                                      </p:cBhvr>
                                      <p:tavLst>
                                        <p:tav tm="0">
                                          <p:val>
                                            <p:fltVal val="0.5"/>
                                          </p:val>
                                        </p:tav>
                                        <p:tav tm="100000">
                                          <p:val>
                                            <p:strVal val="#ppt_y"/>
                                          </p:val>
                                        </p:tav>
                                      </p:tavLst>
                                    </p:anim>
                                  </p:childTnLst>
                                </p:cTn>
                              </p:par>
                              <p:par>
                                <p:cTn id="43" presetID="23" presetClass="entr" presetSubtype="528" fill="hold" grpId="0" nodeType="withEffect">
                                  <p:stCondLst>
                                    <p:cond delay="0"/>
                                  </p:stCondLst>
                                  <p:childTnLst>
                                    <p:set>
                                      <p:cBhvr>
                                        <p:cTn id="44" dur="1" fill="hold">
                                          <p:stCondLst>
                                            <p:cond delay="0"/>
                                          </p:stCondLst>
                                        </p:cTn>
                                        <p:tgtEl>
                                          <p:spTgt spid="173061"/>
                                        </p:tgtEl>
                                        <p:attrNameLst>
                                          <p:attrName>style.visibility</p:attrName>
                                        </p:attrNameLst>
                                      </p:cBhvr>
                                      <p:to>
                                        <p:strVal val="visible"/>
                                      </p:to>
                                    </p:set>
                                    <p:anim calcmode="lin" valueType="num">
                                      <p:cBhvr>
                                        <p:cTn id="45" dur="500" fill="hold"/>
                                        <p:tgtEl>
                                          <p:spTgt spid="173061"/>
                                        </p:tgtEl>
                                        <p:attrNameLst>
                                          <p:attrName>ppt_w</p:attrName>
                                        </p:attrNameLst>
                                      </p:cBhvr>
                                      <p:tavLst>
                                        <p:tav tm="0">
                                          <p:val>
                                            <p:fltVal val="0"/>
                                          </p:val>
                                        </p:tav>
                                        <p:tav tm="100000">
                                          <p:val>
                                            <p:strVal val="#ppt_w"/>
                                          </p:val>
                                        </p:tav>
                                      </p:tavLst>
                                    </p:anim>
                                    <p:anim calcmode="lin" valueType="num">
                                      <p:cBhvr>
                                        <p:cTn id="46" dur="500" fill="hold"/>
                                        <p:tgtEl>
                                          <p:spTgt spid="173061"/>
                                        </p:tgtEl>
                                        <p:attrNameLst>
                                          <p:attrName>ppt_h</p:attrName>
                                        </p:attrNameLst>
                                      </p:cBhvr>
                                      <p:tavLst>
                                        <p:tav tm="0">
                                          <p:val>
                                            <p:fltVal val="0"/>
                                          </p:val>
                                        </p:tav>
                                        <p:tav tm="100000">
                                          <p:val>
                                            <p:strVal val="#ppt_h"/>
                                          </p:val>
                                        </p:tav>
                                      </p:tavLst>
                                    </p:anim>
                                    <p:anim calcmode="lin" valueType="num">
                                      <p:cBhvr>
                                        <p:cTn id="47" dur="500" fill="hold"/>
                                        <p:tgtEl>
                                          <p:spTgt spid="173061"/>
                                        </p:tgtEl>
                                        <p:attrNameLst>
                                          <p:attrName>ppt_x</p:attrName>
                                        </p:attrNameLst>
                                      </p:cBhvr>
                                      <p:tavLst>
                                        <p:tav tm="0">
                                          <p:val>
                                            <p:fltVal val="0.5"/>
                                          </p:val>
                                        </p:tav>
                                        <p:tav tm="100000">
                                          <p:val>
                                            <p:strVal val="#ppt_x"/>
                                          </p:val>
                                        </p:tav>
                                      </p:tavLst>
                                    </p:anim>
                                    <p:anim calcmode="lin" valueType="num">
                                      <p:cBhvr>
                                        <p:cTn id="48" dur="500" fill="hold"/>
                                        <p:tgtEl>
                                          <p:spTgt spid="17306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9" grpId="0" build="p"/>
      <p:bldP spid="173060" grpId="0" animBg="1"/>
      <p:bldP spid="17306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533400" y="355312"/>
            <a:ext cx="8534400" cy="584775"/>
          </a:xfrm>
        </p:spPr>
        <p:txBody>
          <a:bodyPr>
            <a:spAutoFit/>
          </a:bodyPr>
          <a:lstStyle/>
          <a:p>
            <a:pPr eaLnBrk="1" hangingPunct="1">
              <a:defRPr/>
            </a:pPr>
            <a:r>
              <a:rPr lang="en-US" altLang="zh-CN" dirty="0" smtClean="0">
                <a:effectLst>
                  <a:outerShdw blurRad="38100" dist="38100" dir="2700000" algn="tl">
                    <a:srgbClr val="000000">
                      <a:alpha val="43137"/>
                    </a:srgbClr>
                  </a:outerShdw>
                </a:effectLst>
                <a:ea typeface="宋体" pitchFamily="2" charset="-122"/>
              </a:rPr>
              <a:t>Authorship - Order &amp; Abuses</a:t>
            </a:r>
            <a:endParaRPr lang="en-GB" altLang="zh-CN" dirty="0" smtClean="0">
              <a:effectLst>
                <a:outerShdw blurRad="38100" dist="38100" dir="2700000" algn="tl">
                  <a:srgbClr val="000000">
                    <a:alpha val="43137"/>
                  </a:srgbClr>
                </a:outerShdw>
              </a:effectLst>
              <a:ea typeface="宋体" pitchFamily="2" charset="-122"/>
            </a:endParaRPr>
          </a:p>
        </p:txBody>
      </p:sp>
      <p:sp>
        <p:nvSpPr>
          <p:cNvPr id="37891" name="Rectangle 3"/>
          <p:cNvSpPr>
            <a:spLocks noGrp="1" noChangeArrowheads="1"/>
          </p:cNvSpPr>
          <p:nvPr>
            <p:ph idx="1"/>
          </p:nvPr>
        </p:nvSpPr>
        <p:spPr>
          <a:xfrm>
            <a:off x="253219" y="1111348"/>
            <a:ext cx="8553156" cy="5373858"/>
          </a:xfrm>
        </p:spPr>
        <p:txBody>
          <a:bodyPr>
            <a:noAutofit/>
          </a:bodyPr>
          <a:lstStyle/>
          <a:p>
            <a:pPr eaLnBrk="1" hangingPunct="1">
              <a:lnSpc>
                <a:spcPct val="110000"/>
              </a:lnSpc>
            </a:pPr>
            <a:r>
              <a:rPr lang="en-US" sz="2000" dirty="0" smtClean="0">
                <a:cs typeface="Calibri" pitchFamily="34" charset="0"/>
              </a:rPr>
              <a:t>General principles for who is listed first</a:t>
            </a:r>
          </a:p>
          <a:p>
            <a:pPr lvl="1" eaLnBrk="1" hangingPunct="1">
              <a:lnSpc>
                <a:spcPct val="110000"/>
              </a:lnSpc>
            </a:pPr>
            <a:r>
              <a:rPr lang="en-US" sz="2000" b="1" u="sng" dirty="0" smtClean="0">
                <a:solidFill>
                  <a:srgbClr val="FF9900"/>
                </a:solidFill>
                <a:cs typeface="Calibri" pitchFamily="34" charset="0"/>
              </a:rPr>
              <a:t>First Author</a:t>
            </a:r>
            <a:endParaRPr lang="en-US" sz="2000" b="1" dirty="0" smtClean="0">
              <a:cs typeface="Calibri" pitchFamily="34" charset="0"/>
            </a:endParaRPr>
          </a:p>
          <a:p>
            <a:pPr lvl="2" eaLnBrk="1" hangingPunct="1">
              <a:lnSpc>
                <a:spcPct val="110000"/>
              </a:lnSpc>
            </a:pPr>
            <a:r>
              <a:rPr lang="en-US" sz="2000" dirty="0" smtClean="0">
                <a:solidFill>
                  <a:schemeClr val="tx1"/>
                </a:solidFill>
                <a:cs typeface="Calibri" pitchFamily="34" charset="0"/>
              </a:rPr>
              <a:t>Conducts and/or supervises the data generation and analysis and the proper presentation and interpretation of the results</a:t>
            </a:r>
          </a:p>
          <a:p>
            <a:pPr lvl="2" eaLnBrk="1" hangingPunct="1">
              <a:lnSpc>
                <a:spcPct val="110000"/>
              </a:lnSpc>
            </a:pPr>
            <a:r>
              <a:rPr lang="en-US" sz="2000" dirty="0" smtClean="0">
                <a:solidFill>
                  <a:schemeClr val="tx1"/>
                </a:solidFill>
                <a:cs typeface="Calibri" pitchFamily="34" charset="0"/>
              </a:rPr>
              <a:t>Puts paper together and submits the paper to journal</a:t>
            </a:r>
          </a:p>
          <a:p>
            <a:pPr lvl="1" eaLnBrk="1" hangingPunct="1">
              <a:lnSpc>
                <a:spcPct val="110000"/>
              </a:lnSpc>
            </a:pPr>
            <a:r>
              <a:rPr lang="en-GB" sz="2000" b="1" u="sng" dirty="0" smtClean="0">
                <a:solidFill>
                  <a:srgbClr val="FF9900"/>
                </a:solidFill>
                <a:cs typeface="Calibri" pitchFamily="34" charset="0"/>
              </a:rPr>
              <a:t>Corresponding author</a:t>
            </a:r>
          </a:p>
          <a:p>
            <a:pPr lvl="2" eaLnBrk="1" hangingPunct="1">
              <a:lnSpc>
                <a:spcPct val="110000"/>
              </a:lnSpc>
            </a:pPr>
            <a:r>
              <a:rPr lang="en-GB" sz="2000" dirty="0" smtClean="0">
                <a:solidFill>
                  <a:schemeClr val="tx1"/>
                </a:solidFill>
                <a:cs typeface="Calibri" pitchFamily="34" charset="0"/>
              </a:rPr>
              <a:t>The first author or a senior author from the institution</a:t>
            </a:r>
          </a:p>
          <a:p>
            <a:pPr lvl="3" eaLnBrk="1" hangingPunct="1">
              <a:lnSpc>
                <a:spcPct val="110000"/>
              </a:lnSpc>
            </a:pPr>
            <a:r>
              <a:rPr lang="en-GB" dirty="0" smtClean="0">
                <a:solidFill>
                  <a:schemeClr val="tx1"/>
                </a:solidFill>
                <a:cs typeface="Calibri" pitchFamily="34" charset="0"/>
              </a:rPr>
              <a:t>Particularly when the first author is a PhD student or postdoc, and may move to another institution soon.</a:t>
            </a:r>
            <a:endParaRPr lang="en-US" u="sng" dirty="0" smtClean="0">
              <a:solidFill>
                <a:srgbClr val="FF9900"/>
              </a:solidFill>
              <a:cs typeface="Calibri" pitchFamily="34" charset="0"/>
            </a:endParaRPr>
          </a:p>
          <a:p>
            <a:pPr lvl="3" eaLnBrk="1" hangingPunct="1">
              <a:lnSpc>
                <a:spcPct val="110000"/>
              </a:lnSpc>
              <a:buNone/>
            </a:pPr>
            <a:r>
              <a:rPr lang="en-US" sz="1000" u="sng" dirty="0" smtClean="0">
                <a:solidFill>
                  <a:srgbClr val="FF9900"/>
                </a:solidFill>
                <a:cs typeface="Calibri" pitchFamily="34" charset="0"/>
              </a:rPr>
              <a:t>   </a:t>
            </a:r>
            <a:endParaRPr lang="en-US" sz="1000" dirty="0" smtClean="0">
              <a:cs typeface="Calibri" pitchFamily="34" charset="0"/>
            </a:endParaRPr>
          </a:p>
          <a:p>
            <a:pPr eaLnBrk="1" hangingPunct="1">
              <a:lnSpc>
                <a:spcPct val="110000"/>
              </a:lnSpc>
            </a:pPr>
            <a:r>
              <a:rPr lang="en-US" sz="2000" dirty="0" smtClean="0">
                <a:cs typeface="Calibri" pitchFamily="34" charset="0"/>
              </a:rPr>
              <a:t>Abuses to be avoided</a:t>
            </a:r>
          </a:p>
          <a:p>
            <a:pPr lvl="1" eaLnBrk="1" hangingPunct="1">
              <a:lnSpc>
                <a:spcPct val="110000"/>
              </a:lnSpc>
            </a:pPr>
            <a:r>
              <a:rPr lang="en-US" sz="2000" b="1" u="sng" dirty="0" smtClean="0">
                <a:solidFill>
                  <a:srgbClr val="FF9900"/>
                </a:solidFill>
                <a:cs typeface="Calibri" pitchFamily="34" charset="0"/>
              </a:rPr>
              <a:t>Ghost Authorship</a:t>
            </a:r>
            <a:r>
              <a:rPr lang="en-US" sz="2000" b="1" dirty="0" smtClean="0">
                <a:solidFill>
                  <a:srgbClr val="FF9900"/>
                </a:solidFill>
                <a:cs typeface="Calibri" pitchFamily="34" charset="0"/>
              </a:rPr>
              <a:t>:</a:t>
            </a:r>
            <a:r>
              <a:rPr lang="en-US" sz="2000" b="1" dirty="0" smtClean="0">
                <a:cs typeface="Calibri" pitchFamily="34" charset="0"/>
              </a:rPr>
              <a:t> </a:t>
            </a:r>
            <a:r>
              <a:rPr lang="en-US" sz="2000" dirty="0" smtClean="0">
                <a:solidFill>
                  <a:schemeClr val="tx1"/>
                </a:solidFill>
                <a:cs typeface="Calibri" pitchFamily="34" charset="0"/>
              </a:rPr>
              <a:t>leaving out authors who should be included</a:t>
            </a:r>
            <a:r>
              <a:rPr lang="en-US" sz="2000" dirty="0" smtClean="0">
                <a:cs typeface="Calibri" pitchFamily="34" charset="0"/>
              </a:rPr>
              <a:t> </a:t>
            </a:r>
          </a:p>
          <a:p>
            <a:pPr lvl="1" eaLnBrk="1" hangingPunct="1">
              <a:lnSpc>
                <a:spcPct val="110000"/>
              </a:lnSpc>
            </a:pPr>
            <a:r>
              <a:rPr lang="en-US" sz="2000" b="1" u="sng" dirty="0" smtClean="0">
                <a:solidFill>
                  <a:srgbClr val="FF9900"/>
                </a:solidFill>
                <a:cs typeface="Calibri" pitchFamily="34" charset="0"/>
              </a:rPr>
              <a:t>Gift Authorship</a:t>
            </a:r>
            <a:r>
              <a:rPr lang="en-US" sz="2000" b="1" dirty="0" smtClean="0">
                <a:solidFill>
                  <a:srgbClr val="FF9900"/>
                </a:solidFill>
                <a:cs typeface="Calibri" pitchFamily="34" charset="0"/>
              </a:rPr>
              <a:t>:</a:t>
            </a:r>
            <a:r>
              <a:rPr lang="en-US" sz="2000" b="1" dirty="0" smtClean="0">
                <a:cs typeface="Calibri" pitchFamily="34" charset="0"/>
              </a:rPr>
              <a:t> </a:t>
            </a:r>
            <a:r>
              <a:rPr lang="en-US" sz="2000" dirty="0" smtClean="0">
                <a:solidFill>
                  <a:schemeClr val="tx1"/>
                </a:solidFill>
                <a:cs typeface="Calibri" pitchFamily="34" charset="0"/>
              </a:rPr>
              <a:t>including authors who did not contribute </a:t>
            </a:r>
          </a:p>
          <a:p>
            <a:pPr lvl="1" eaLnBrk="1" hangingPunct="1">
              <a:lnSpc>
                <a:spcPct val="110000"/>
              </a:lnSpc>
              <a:buNone/>
            </a:pPr>
            <a:r>
              <a:rPr lang="en-US" sz="2000" dirty="0" smtClean="0">
                <a:solidFill>
                  <a:schemeClr val="tx1"/>
                </a:solidFill>
                <a:cs typeface="Calibri" pitchFamily="34" charset="0"/>
              </a:rPr>
              <a:t>	significantly</a:t>
            </a: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a:lstStyle/>
          <a:p>
            <a:r>
              <a:rPr lang="en-GB" dirty="0" smtClean="0">
                <a:effectLst>
                  <a:outerShdw blurRad="38100" dist="38100" dir="2700000" algn="tl">
                    <a:srgbClr val="000000">
                      <a:alpha val="43137"/>
                    </a:srgbClr>
                  </a:outerShdw>
                </a:effectLst>
              </a:rPr>
              <a:t>Acknowledged Individuals</a:t>
            </a:r>
          </a:p>
        </p:txBody>
      </p:sp>
      <p:sp>
        <p:nvSpPr>
          <p:cNvPr id="66563" name="Rectangle 3"/>
          <p:cNvSpPr>
            <a:spLocks noGrp="1" noChangeArrowheads="1"/>
          </p:cNvSpPr>
          <p:nvPr>
            <p:ph type="body" idx="4294967295"/>
          </p:nvPr>
        </p:nvSpPr>
        <p:spPr/>
        <p:txBody>
          <a:bodyPr/>
          <a:lstStyle/>
          <a:p>
            <a:pPr>
              <a:buFont typeface="Wingdings" pitchFamily="2" charset="2"/>
              <a:buNone/>
            </a:pPr>
            <a:r>
              <a:rPr lang="en-GB" sz="2400" dirty="0" smtClean="0"/>
              <a:t>	Recognize those who helped in the research, but do not qualify as authors (you want them to help again, don’t you?)</a:t>
            </a:r>
          </a:p>
          <a:p>
            <a:pPr>
              <a:buFont typeface="Wingdings" pitchFamily="2" charset="2"/>
              <a:buNone/>
            </a:pPr>
            <a:endParaRPr lang="en-GB" sz="2400" dirty="0" smtClean="0"/>
          </a:p>
          <a:p>
            <a:pPr lvl="1">
              <a:buFont typeface="Wingdings" pitchFamily="2" charset="2"/>
              <a:buNone/>
            </a:pPr>
            <a:r>
              <a:rPr lang="en-GB" sz="2400" dirty="0" smtClean="0"/>
              <a:t>Include individuals who have assisted you in your study:</a:t>
            </a:r>
          </a:p>
          <a:p>
            <a:pPr lvl="2">
              <a:buClr>
                <a:srgbClr val="FF9900"/>
              </a:buClr>
            </a:pPr>
            <a:r>
              <a:rPr lang="en-GB" dirty="0" smtClean="0"/>
              <a:t>Advisors</a:t>
            </a:r>
          </a:p>
          <a:p>
            <a:pPr lvl="2">
              <a:buClr>
                <a:srgbClr val="FF9900"/>
              </a:buClr>
            </a:pPr>
            <a:r>
              <a:rPr lang="en-GB" dirty="0" smtClean="0"/>
              <a:t>Financial supporters</a:t>
            </a:r>
          </a:p>
          <a:p>
            <a:pPr lvl="2">
              <a:buClr>
                <a:srgbClr val="FF9900"/>
              </a:buClr>
            </a:pPr>
            <a:r>
              <a:rPr lang="en-GB" dirty="0" smtClean="0"/>
              <a:t>Proof-readers</a:t>
            </a:r>
          </a:p>
          <a:p>
            <a:pPr lvl="2">
              <a:buClr>
                <a:srgbClr val="FF9900"/>
              </a:buClr>
            </a:pPr>
            <a:r>
              <a:rPr lang="en-GB" dirty="0" smtClean="0"/>
              <a:t>Typists</a:t>
            </a:r>
          </a:p>
          <a:p>
            <a:pPr lvl="2">
              <a:buClr>
                <a:srgbClr val="FF9900"/>
              </a:buClr>
            </a:pPr>
            <a:r>
              <a:rPr lang="en-GB" dirty="0" smtClean="0"/>
              <a:t>Suppliers who may have given materials</a:t>
            </a: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632534" y="347514"/>
            <a:ext cx="6408712" cy="685800"/>
          </a:xfrm>
        </p:spPr>
        <p:txBody>
          <a:bodyPr/>
          <a:lstStyle/>
          <a:p>
            <a:pPr eaLnBrk="1" hangingPunct="1">
              <a:defRPr/>
            </a:pPr>
            <a:r>
              <a:rPr lang="en-US" altLang="zh-CN" dirty="0">
                <a:effectLst>
                  <a:outerShdw blurRad="38100" dist="38100" dir="2700000" algn="tl">
                    <a:srgbClr val="000000">
                      <a:alpha val="43137"/>
                    </a:srgbClr>
                  </a:outerShdw>
                </a:effectLst>
                <a:ea typeface="宋体" pitchFamily="2" charset="-122"/>
              </a:rPr>
              <a:t>Author names: common problems</a:t>
            </a:r>
            <a:endParaRPr lang="zh-CN" altLang="en-US" dirty="0">
              <a:effectLst>
                <a:outerShdw blurRad="38100" dist="38100" dir="2700000" algn="tl">
                  <a:srgbClr val="000000">
                    <a:alpha val="43137"/>
                  </a:srgbClr>
                </a:outerShdw>
              </a:effectLst>
              <a:ea typeface="宋体" pitchFamily="2" charset="-122"/>
            </a:endParaRPr>
          </a:p>
        </p:txBody>
      </p:sp>
      <p:sp>
        <p:nvSpPr>
          <p:cNvPr id="59395" name="Rectangle 3"/>
          <p:cNvSpPr>
            <a:spLocks noGrp="1" noChangeArrowheads="1"/>
          </p:cNvSpPr>
          <p:nvPr>
            <p:ph type="body" idx="1"/>
          </p:nvPr>
        </p:nvSpPr>
        <p:spPr>
          <a:xfrm>
            <a:off x="611188" y="1701800"/>
            <a:ext cx="8001000" cy="2879725"/>
          </a:xfrm>
        </p:spPr>
        <p:txBody>
          <a:bodyPr>
            <a:noAutofit/>
          </a:bodyPr>
          <a:lstStyle/>
          <a:p>
            <a:pPr eaLnBrk="1" hangingPunct="1">
              <a:spcBef>
                <a:spcPts val="600"/>
              </a:spcBef>
            </a:pPr>
            <a:r>
              <a:rPr lang="en-GB" altLang="zh-CN" sz="2400" dirty="0" smtClean="0">
                <a:solidFill>
                  <a:srgbClr val="32323E"/>
                </a:solidFill>
                <a:latin typeface="Arial" pitchFamily="34" charset="0"/>
                <a:ea typeface="宋体"/>
                <a:cs typeface="宋体"/>
              </a:rPr>
              <a:t>Different Spellings</a:t>
            </a:r>
            <a:endParaRPr lang="en-US" altLang="zh-CN" sz="2400" dirty="0" smtClean="0">
              <a:solidFill>
                <a:srgbClr val="32323E"/>
              </a:solidFill>
              <a:latin typeface="Arial" pitchFamily="34" charset="0"/>
              <a:ea typeface="宋体"/>
              <a:cs typeface="宋体"/>
            </a:endParaRPr>
          </a:p>
          <a:p>
            <a:pPr lvl="1">
              <a:spcBef>
                <a:spcPts val="600"/>
              </a:spcBef>
            </a:pPr>
            <a:r>
              <a:rPr lang="en-US" altLang="zh-CN" sz="2000" b="0" dirty="0" err="1" smtClean="0">
                <a:solidFill>
                  <a:srgbClr val="32323E"/>
                </a:solidFill>
                <a:latin typeface="Arial" pitchFamily="34" charset="0"/>
                <a:ea typeface="宋体"/>
                <a:cs typeface="宋体"/>
              </a:rPr>
              <a:t>J</a:t>
            </a:r>
            <a:r>
              <a:rPr lang="en-US" altLang="zh-CN" sz="2000" b="1" dirty="0" err="1" smtClean="0">
                <a:solidFill>
                  <a:srgbClr val="32323E"/>
                </a:solidFill>
                <a:latin typeface="Arial" pitchFamily="34" charset="0"/>
                <a:ea typeface="宋体"/>
                <a:cs typeface="宋体"/>
              </a:rPr>
              <a:t>ä</a:t>
            </a:r>
            <a:r>
              <a:rPr lang="en-US" altLang="zh-CN" sz="2000" b="0" dirty="0" err="1" smtClean="0">
                <a:solidFill>
                  <a:srgbClr val="32323E"/>
                </a:solidFill>
                <a:latin typeface="Arial" pitchFamily="34" charset="0"/>
                <a:ea typeface="宋体"/>
                <a:cs typeface="宋体"/>
              </a:rPr>
              <a:t>rvinen</a:t>
            </a:r>
            <a:r>
              <a:rPr lang="en-US" altLang="zh-CN" sz="2000" b="0" dirty="0" smtClean="0">
                <a:solidFill>
                  <a:srgbClr val="32323E"/>
                </a:solidFill>
                <a:latin typeface="Arial" pitchFamily="34" charset="0"/>
                <a:ea typeface="宋体"/>
                <a:cs typeface="宋体"/>
              </a:rPr>
              <a:t> / </a:t>
            </a:r>
            <a:r>
              <a:rPr lang="en-US" altLang="zh-CN" sz="2000" b="0" dirty="0" err="1" smtClean="0">
                <a:solidFill>
                  <a:srgbClr val="32323E"/>
                </a:solidFill>
                <a:latin typeface="Arial" pitchFamily="34" charset="0"/>
                <a:ea typeface="宋体"/>
                <a:cs typeface="宋体"/>
              </a:rPr>
              <a:t>J</a:t>
            </a:r>
            <a:r>
              <a:rPr lang="en-US" altLang="zh-CN" sz="2000" b="1" dirty="0" err="1" smtClean="0">
                <a:solidFill>
                  <a:srgbClr val="32323E"/>
                </a:solidFill>
                <a:latin typeface="Arial" pitchFamily="34" charset="0"/>
                <a:ea typeface="宋体"/>
                <a:cs typeface="宋体"/>
              </a:rPr>
              <a:t>ae</a:t>
            </a:r>
            <a:r>
              <a:rPr lang="en-US" altLang="zh-CN" sz="2000" b="0" dirty="0" err="1" smtClean="0">
                <a:solidFill>
                  <a:srgbClr val="32323E"/>
                </a:solidFill>
                <a:latin typeface="Arial" pitchFamily="34" charset="0"/>
                <a:ea typeface="宋体"/>
                <a:cs typeface="宋体"/>
              </a:rPr>
              <a:t>rvinen</a:t>
            </a:r>
            <a:r>
              <a:rPr lang="en-US" altLang="zh-CN" sz="2000" b="0" dirty="0" smtClean="0">
                <a:solidFill>
                  <a:srgbClr val="32323E"/>
                </a:solidFill>
                <a:latin typeface="Arial" pitchFamily="34" charset="0"/>
                <a:ea typeface="宋体"/>
                <a:cs typeface="宋体"/>
              </a:rPr>
              <a:t> / </a:t>
            </a:r>
            <a:r>
              <a:rPr lang="en-US" altLang="zh-CN" sz="2000" b="0" dirty="0" err="1" smtClean="0">
                <a:solidFill>
                  <a:srgbClr val="32323E"/>
                </a:solidFill>
                <a:latin typeface="Arial" pitchFamily="34" charset="0"/>
                <a:ea typeface="宋体"/>
                <a:cs typeface="宋体"/>
              </a:rPr>
              <a:t>J</a:t>
            </a:r>
            <a:r>
              <a:rPr lang="en-US" altLang="zh-CN" sz="2000" b="1" dirty="0" err="1" smtClean="0">
                <a:solidFill>
                  <a:srgbClr val="32323E"/>
                </a:solidFill>
                <a:latin typeface="Arial" pitchFamily="34" charset="0"/>
                <a:ea typeface="宋体"/>
                <a:cs typeface="宋体"/>
              </a:rPr>
              <a:t>a</a:t>
            </a:r>
            <a:r>
              <a:rPr lang="en-US" altLang="zh-CN" sz="2000" b="0" dirty="0" err="1" smtClean="0">
                <a:solidFill>
                  <a:srgbClr val="32323E"/>
                </a:solidFill>
                <a:latin typeface="Arial" pitchFamily="34" charset="0"/>
                <a:ea typeface="宋体"/>
                <a:cs typeface="宋体"/>
              </a:rPr>
              <a:t>rvinen</a:t>
            </a:r>
            <a:endParaRPr lang="en-US" altLang="zh-CN" sz="2000" b="0" dirty="0" smtClean="0">
              <a:solidFill>
                <a:srgbClr val="32323E"/>
              </a:solidFill>
              <a:latin typeface="Arial" pitchFamily="34" charset="0"/>
              <a:ea typeface="宋体"/>
              <a:cs typeface="宋体"/>
            </a:endParaRPr>
          </a:p>
          <a:p>
            <a:pPr lvl="1">
              <a:spcBef>
                <a:spcPts val="600"/>
              </a:spcBef>
            </a:pPr>
            <a:r>
              <a:rPr lang="en-US" altLang="zh-CN" sz="2000" b="0" dirty="0" err="1" smtClean="0">
                <a:solidFill>
                  <a:srgbClr val="32323E"/>
                </a:solidFill>
                <a:latin typeface="Arial" pitchFamily="34" charset="0"/>
                <a:ea typeface="宋体"/>
                <a:cs typeface="宋体"/>
              </a:rPr>
              <a:t>Lue</a:t>
            </a:r>
            <a:r>
              <a:rPr lang="en-US" altLang="zh-CN" sz="2000" b="1" dirty="0" err="1" smtClean="0">
                <a:solidFill>
                  <a:srgbClr val="32323E"/>
                </a:solidFill>
                <a:latin typeface="Arial" pitchFamily="34" charset="0"/>
                <a:ea typeface="宋体"/>
                <a:cs typeface="宋体"/>
              </a:rPr>
              <a:t>ß</a:t>
            </a:r>
            <a:r>
              <a:rPr lang="en-US" altLang="zh-CN" sz="2000" b="0" dirty="0" err="1" smtClean="0">
                <a:solidFill>
                  <a:srgbClr val="32323E"/>
                </a:solidFill>
                <a:latin typeface="Arial" pitchFamily="34" charset="0"/>
                <a:ea typeface="宋体"/>
                <a:cs typeface="宋体"/>
              </a:rPr>
              <a:t>en</a:t>
            </a:r>
            <a:r>
              <a:rPr lang="en-US" altLang="zh-CN" sz="2000" b="0" dirty="0" smtClean="0">
                <a:solidFill>
                  <a:srgbClr val="32323E"/>
                </a:solidFill>
                <a:latin typeface="Arial" pitchFamily="34" charset="0"/>
                <a:ea typeface="宋体"/>
                <a:cs typeface="宋体"/>
              </a:rPr>
              <a:t> / </a:t>
            </a:r>
            <a:r>
              <a:rPr lang="en-US" altLang="zh-CN" sz="2000" b="0" dirty="0" err="1" smtClean="0">
                <a:solidFill>
                  <a:srgbClr val="32323E"/>
                </a:solidFill>
                <a:latin typeface="Arial" pitchFamily="34" charset="0"/>
                <a:ea typeface="宋体"/>
                <a:cs typeface="宋体"/>
              </a:rPr>
              <a:t>Lue</a:t>
            </a:r>
            <a:r>
              <a:rPr lang="en-US" altLang="zh-CN" sz="2000" b="1" dirty="0" err="1" smtClean="0">
                <a:solidFill>
                  <a:srgbClr val="32323E"/>
                </a:solidFill>
                <a:latin typeface="Arial" pitchFamily="34" charset="0"/>
                <a:ea typeface="宋体"/>
                <a:cs typeface="宋体"/>
              </a:rPr>
              <a:t>b</a:t>
            </a:r>
            <a:r>
              <a:rPr lang="en-US" altLang="zh-CN" sz="2000" b="0" dirty="0" err="1" smtClean="0">
                <a:solidFill>
                  <a:srgbClr val="32323E"/>
                </a:solidFill>
                <a:latin typeface="Arial" pitchFamily="34" charset="0"/>
                <a:ea typeface="宋体"/>
                <a:cs typeface="宋体"/>
              </a:rPr>
              <a:t>en</a:t>
            </a:r>
            <a:r>
              <a:rPr lang="en-US" altLang="zh-CN" sz="2000" b="0" dirty="0" smtClean="0">
                <a:solidFill>
                  <a:srgbClr val="32323E"/>
                </a:solidFill>
                <a:latin typeface="Arial" pitchFamily="34" charset="0"/>
                <a:ea typeface="宋体"/>
                <a:cs typeface="宋体"/>
              </a:rPr>
              <a:t> / </a:t>
            </a:r>
            <a:r>
              <a:rPr lang="en-US" altLang="zh-CN" sz="2000" b="0" dirty="0" err="1" smtClean="0">
                <a:solidFill>
                  <a:srgbClr val="32323E"/>
                </a:solidFill>
                <a:latin typeface="Arial" pitchFamily="34" charset="0"/>
                <a:ea typeface="宋体"/>
                <a:cs typeface="宋体"/>
              </a:rPr>
              <a:t>Lue</a:t>
            </a:r>
            <a:r>
              <a:rPr lang="en-US" altLang="zh-CN" sz="2000" b="1" dirty="0" err="1" smtClean="0">
                <a:solidFill>
                  <a:srgbClr val="32323E"/>
                </a:solidFill>
                <a:latin typeface="Arial" pitchFamily="34" charset="0"/>
                <a:ea typeface="宋体"/>
                <a:cs typeface="宋体"/>
              </a:rPr>
              <a:t>ss</a:t>
            </a:r>
            <a:r>
              <a:rPr lang="en-US" altLang="zh-CN" sz="2000" b="0" dirty="0" err="1" smtClean="0">
                <a:solidFill>
                  <a:srgbClr val="32323E"/>
                </a:solidFill>
                <a:latin typeface="Arial" pitchFamily="34" charset="0"/>
                <a:ea typeface="宋体"/>
                <a:cs typeface="宋体"/>
              </a:rPr>
              <a:t>en</a:t>
            </a:r>
            <a:endParaRPr lang="en-US" altLang="zh-CN" sz="2000" b="0" dirty="0" smtClean="0">
              <a:solidFill>
                <a:srgbClr val="32323E"/>
              </a:solidFill>
              <a:latin typeface="Arial" pitchFamily="34" charset="0"/>
              <a:ea typeface="宋体"/>
              <a:cs typeface="宋体"/>
            </a:endParaRPr>
          </a:p>
          <a:p>
            <a:pPr lvl="1">
              <a:spcBef>
                <a:spcPts val="600"/>
              </a:spcBef>
            </a:pPr>
            <a:r>
              <a:rPr lang="en-GB" altLang="zh-CN" sz="2000" b="0" dirty="0" smtClean="0">
                <a:solidFill>
                  <a:srgbClr val="32323E"/>
                </a:solidFill>
                <a:latin typeface="Arial" pitchFamily="34" charset="0"/>
                <a:ea typeface="宋体"/>
                <a:cs typeface="宋体"/>
              </a:rPr>
              <a:t>van</a:t>
            </a:r>
            <a:r>
              <a:rPr lang="en-GB" altLang="zh-CN" sz="2000" dirty="0" smtClean="0">
                <a:solidFill>
                  <a:srgbClr val="32323E"/>
                </a:solidFill>
                <a:latin typeface="Arial" pitchFamily="34" charset="0"/>
                <a:ea typeface="宋体"/>
                <a:cs typeface="宋体"/>
              </a:rPr>
              <a:t> </a:t>
            </a:r>
            <a:r>
              <a:rPr lang="en-GB" altLang="zh-CN" sz="2000" b="1" dirty="0" smtClean="0">
                <a:solidFill>
                  <a:srgbClr val="32323E"/>
                </a:solidFill>
                <a:latin typeface="Arial" pitchFamily="34" charset="0"/>
                <a:ea typeface="宋体"/>
                <a:cs typeface="宋体"/>
              </a:rPr>
              <a:t>H</a:t>
            </a:r>
            <a:r>
              <a:rPr lang="en-GB" altLang="zh-CN" sz="2000" b="0" dirty="0" smtClean="0">
                <a:solidFill>
                  <a:srgbClr val="32323E"/>
                </a:solidFill>
                <a:latin typeface="Arial" pitchFamily="34" charset="0"/>
                <a:ea typeface="宋体"/>
                <a:cs typeface="宋体"/>
              </a:rPr>
              <a:t>arten / </a:t>
            </a:r>
            <a:r>
              <a:rPr lang="en-GB" altLang="zh-CN" sz="2000" b="1" dirty="0" err="1" smtClean="0">
                <a:solidFill>
                  <a:srgbClr val="32323E"/>
                </a:solidFill>
                <a:latin typeface="Arial" pitchFamily="34" charset="0"/>
                <a:ea typeface="宋体"/>
                <a:cs typeface="宋体"/>
              </a:rPr>
              <a:t>V</a:t>
            </a:r>
            <a:r>
              <a:rPr lang="en-GB" altLang="zh-CN" sz="2000" b="0" dirty="0" err="1" smtClean="0">
                <a:solidFill>
                  <a:srgbClr val="32323E"/>
                </a:solidFill>
                <a:latin typeface="Arial" pitchFamily="34" charset="0"/>
                <a:ea typeface="宋体"/>
                <a:cs typeface="宋体"/>
              </a:rPr>
              <a:t>anharten</a:t>
            </a:r>
            <a:r>
              <a:rPr lang="en-GB" altLang="zh-CN" sz="2000" b="0" dirty="0" smtClean="0">
                <a:solidFill>
                  <a:srgbClr val="32323E"/>
                </a:solidFill>
                <a:latin typeface="Arial" pitchFamily="34" charset="0"/>
                <a:ea typeface="宋体"/>
                <a:cs typeface="宋体"/>
              </a:rPr>
              <a:t> / </a:t>
            </a:r>
            <a:r>
              <a:rPr lang="en-GB" altLang="zh-CN" sz="2000" dirty="0" smtClean="0">
                <a:solidFill>
                  <a:srgbClr val="32323E"/>
                </a:solidFill>
                <a:latin typeface="Arial" pitchFamily="34" charset="0"/>
                <a:ea typeface="宋体"/>
                <a:cs typeface="宋体"/>
              </a:rPr>
              <a:t>V</a:t>
            </a:r>
            <a:r>
              <a:rPr lang="en-GB" altLang="zh-CN" sz="2000" b="0" dirty="0" smtClean="0">
                <a:solidFill>
                  <a:srgbClr val="32323E"/>
                </a:solidFill>
                <a:latin typeface="Arial" pitchFamily="34" charset="0"/>
                <a:ea typeface="宋体"/>
                <a:cs typeface="宋体"/>
              </a:rPr>
              <a:t>an</a:t>
            </a:r>
          </a:p>
          <a:p>
            <a:pPr eaLnBrk="1" hangingPunct="1">
              <a:spcBef>
                <a:spcPts val="600"/>
              </a:spcBef>
            </a:pPr>
            <a:r>
              <a:rPr lang="en-GB" altLang="zh-CN" sz="2400" b="0" dirty="0" smtClean="0">
                <a:solidFill>
                  <a:srgbClr val="32323E"/>
                </a:solidFill>
                <a:latin typeface="Arial" pitchFamily="34" charset="0"/>
                <a:ea typeface="宋体"/>
                <a:cs typeface="宋体"/>
              </a:rPr>
              <a:t>First/Last Names</a:t>
            </a:r>
          </a:p>
          <a:p>
            <a:pPr lvl="1">
              <a:spcBef>
                <a:spcPts val="600"/>
              </a:spcBef>
            </a:pPr>
            <a:r>
              <a:rPr lang="en-GB" altLang="zh-CN" sz="2000" b="0" dirty="0" smtClean="0">
                <a:solidFill>
                  <a:srgbClr val="32323E"/>
                </a:solidFill>
                <a:latin typeface="Arial" pitchFamily="34" charset="0"/>
                <a:ea typeface="宋体"/>
                <a:cs typeface="宋体"/>
              </a:rPr>
              <a:t>Asian names often difficult for Europeans or Americans</a:t>
            </a:r>
          </a:p>
          <a:p>
            <a:pPr eaLnBrk="1" hangingPunct="1">
              <a:spcBef>
                <a:spcPts val="600"/>
              </a:spcBef>
            </a:pPr>
            <a:r>
              <a:rPr lang="en-GB" altLang="zh-CN" sz="2400" b="0" dirty="0" smtClean="0">
                <a:solidFill>
                  <a:srgbClr val="32323E"/>
                </a:solidFill>
                <a:latin typeface="Arial" pitchFamily="34" charset="0"/>
                <a:ea typeface="宋体"/>
                <a:cs typeface="宋体"/>
              </a:rPr>
              <a:t>What in case of marriage/divorce?</a:t>
            </a:r>
          </a:p>
          <a:p>
            <a:pPr eaLnBrk="1" hangingPunct="1">
              <a:spcBef>
                <a:spcPts val="600"/>
              </a:spcBef>
            </a:pPr>
            <a:endParaRPr lang="en-GB" altLang="zh-CN" sz="2400" b="0" dirty="0" smtClean="0">
              <a:solidFill>
                <a:srgbClr val="32323E"/>
              </a:solidFill>
              <a:latin typeface="Arial" pitchFamily="34" charset="0"/>
              <a:ea typeface="宋体"/>
              <a:cs typeface="宋体"/>
            </a:endParaRPr>
          </a:p>
          <a:p>
            <a:pPr>
              <a:spcBef>
                <a:spcPts val="600"/>
              </a:spcBef>
              <a:buNone/>
            </a:pPr>
            <a:r>
              <a:rPr lang="en-GB" altLang="zh-CN" sz="2400" dirty="0" smtClean="0">
                <a:solidFill>
                  <a:srgbClr val="32323E"/>
                </a:solidFill>
                <a:latin typeface="Arial" pitchFamily="34" charset="0"/>
                <a:ea typeface="宋体"/>
                <a:cs typeface="宋体"/>
              </a:rPr>
              <a:t>Be consistent!</a:t>
            </a:r>
          </a:p>
          <a:p>
            <a:pPr lvl="1">
              <a:spcBef>
                <a:spcPts val="600"/>
              </a:spcBef>
              <a:buNone/>
            </a:pPr>
            <a:r>
              <a:rPr lang="en-GB" altLang="zh-CN" sz="2000" b="0" dirty="0" smtClean="0">
                <a:solidFill>
                  <a:srgbClr val="32323E"/>
                </a:solidFill>
                <a:latin typeface="Arial" pitchFamily="34" charset="0"/>
                <a:ea typeface="宋体"/>
                <a:cs typeface="宋体"/>
              </a:rPr>
              <a:t>If you are not, how can others be?</a:t>
            </a:r>
            <a:endParaRPr lang="en-US" altLang="zh-CN" sz="2000" b="0" dirty="0" smtClean="0">
              <a:solidFill>
                <a:srgbClr val="32323E"/>
              </a:solidFill>
              <a:latin typeface="Arial" pitchFamily="34" charset="0"/>
              <a:ea typeface="宋体"/>
              <a:cs typeface="宋体"/>
            </a:endParaRPr>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p:txBody>
          <a:bodyPr/>
          <a:lstStyle/>
          <a:p>
            <a:pPr eaLnBrk="1" hangingPunct="1">
              <a:defRPr/>
            </a:pPr>
            <a:r>
              <a:rPr lang="en-US" altLang="zh-CN" dirty="0" smtClean="0">
                <a:effectLst>
                  <a:outerShdw blurRad="38100" dist="38100" dir="2700000" algn="tl">
                    <a:srgbClr val="000000">
                      <a:alpha val="43137"/>
                    </a:srgbClr>
                  </a:outerShdw>
                </a:effectLst>
                <a:ea typeface="宋体" pitchFamily="2" charset="-122"/>
              </a:rPr>
              <a:t>Title</a:t>
            </a:r>
          </a:p>
        </p:txBody>
      </p:sp>
      <p:sp>
        <p:nvSpPr>
          <p:cNvPr id="39940" name="Rectangle 3"/>
          <p:cNvSpPr>
            <a:spLocks noGrp="1" noChangeArrowheads="1"/>
          </p:cNvSpPr>
          <p:nvPr>
            <p:ph idx="1"/>
          </p:nvPr>
        </p:nvSpPr>
        <p:spPr/>
        <p:txBody>
          <a:bodyPr>
            <a:normAutofit fontScale="70000" lnSpcReduction="20000"/>
          </a:bodyPr>
          <a:lstStyle/>
          <a:p>
            <a:pPr eaLnBrk="1" hangingPunct="1">
              <a:lnSpc>
                <a:spcPct val="110000"/>
              </a:lnSpc>
            </a:pPr>
            <a:r>
              <a:rPr lang="en-US" altLang="zh-CN" sz="3400" dirty="0" smtClean="0">
                <a:ea typeface="宋体" pitchFamily="2" charset="-122"/>
              </a:rPr>
              <a:t>A good title should contain the </a:t>
            </a:r>
            <a:r>
              <a:rPr lang="en-US" altLang="zh-CN" sz="3400" u="sng" dirty="0" smtClean="0">
                <a:solidFill>
                  <a:schemeClr val="tx1"/>
                </a:solidFill>
                <a:ea typeface="宋体" pitchFamily="2" charset="-122"/>
              </a:rPr>
              <a:t>fewest</a:t>
            </a:r>
            <a:r>
              <a:rPr lang="en-US" altLang="zh-CN" sz="3400" dirty="0" smtClean="0">
                <a:solidFill>
                  <a:schemeClr val="tx1"/>
                </a:solidFill>
                <a:ea typeface="宋体" pitchFamily="2" charset="-122"/>
              </a:rPr>
              <a:t> </a:t>
            </a:r>
            <a:r>
              <a:rPr lang="en-US" altLang="zh-CN" sz="3400" dirty="0" smtClean="0">
                <a:ea typeface="宋体" pitchFamily="2" charset="-122"/>
              </a:rPr>
              <a:t>possible words that </a:t>
            </a:r>
            <a:r>
              <a:rPr lang="en-US" altLang="zh-CN" sz="3400" u="sng" dirty="0" smtClean="0">
                <a:solidFill>
                  <a:schemeClr val="tx1"/>
                </a:solidFill>
                <a:ea typeface="宋体" pitchFamily="2" charset="-122"/>
              </a:rPr>
              <a:t>adequately</a:t>
            </a:r>
            <a:r>
              <a:rPr lang="en-US" altLang="zh-CN" sz="3400" dirty="0" smtClean="0">
                <a:solidFill>
                  <a:schemeClr val="tx1"/>
                </a:solidFill>
                <a:ea typeface="宋体" pitchFamily="2" charset="-122"/>
              </a:rPr>
              <a:t> </a:t>
            </a:r>
            <a:r>
              <a:rPr lang="en-US" altLang="zh-CN" sz="3400" dirty="0" smtClean="0">
                <a:ea typeface="宋体" pitchFamily="2" charset="-122"/>
              </a:rPr>
              <a:t>describe the contents of a paper. </a:t>
            </a:r>
          </a:p>
          <a:p>
            <a:pPr eaLnBrk="1" hangingPunct="1">
              <a:lnSpc>
                <a:spcPct val="110000"/>
              </a:lnSpc>
            </a:pPr>
            <a:endParaRPr lang="en-US" altLang="zh-CN" dirty="0" smtClean="0">
              <a:ea typeface="宋体" pitchFamily="2" charset="-122"/>
            </a:endParaRPr>
          </a:p>
          <a:p>
            <a:pPr eaLnBrk="1" hangingPunct="1">
              <a:lnSpc>
                <a:spcPct val="110000"/>
              </a:lnSpc>
            </a:pPr>
            <a:r>
              <a:rPr lang="en-US" altLang="zh-CN" b="1" dirty="0" smtClean="0">
                <a:ea typeface="宋体" pitchFamily="2" charset="-122"/>
              </a:rPr>
              <a:t>Effective titles</a:t>
            </a:r>
          </a:p>
          <a:p>
            <a:pPr lvl="1" eaLnBrk="1" hangingPunct="1">
              <a:lnSpc>
                <a:spcPct val="110000"/>
              </a:lnSpc>
            </a:pPr>
            <a:r>
              <a:rPr lang="en-US" altLang="zh-CN" sz="2900" dirty="0" smtClean="0">
                <a:ea typeface="宋体" pitchFamily="2" charset="-122"/>
              </a:rPr>
              <a:t>Identify the main issue of the paper</a:t>
            </a:r>
          </a:p>
          <a:p>
            <a:pPr lvl="1" eaLnBrk="1" hangingPunct="1">
              <a:lnSpc>
                <a:spcPct val="110000"/>
              </a:lnSpc>
            </a:pPr>
            <a:r>
              <a:rPr lang="en-US" altLang="zh-CN" sz="2900" dirty="0" smtClean="0">
                <a:ea typeface="宋体" pitchFamily="2" charset="-122"/>
              </a:rPr>
              <a:t>Begin with the subject of the paper</a:t>
            </a:r>
          </a:p>
          <a:p>
            <a:pPr lvl="1" eaLnBrk="1" hangingPunct="1">
              <a:lnSpc>
                <a:spcPct val="110000"/>
              </a:lnSpc>
            </a:pPr>
            <a:r>
              <a:rPr lang="en-US" altLang="zh-CN" sz="2900" dirty="0" smtClean="0">
                <a:ea typeface="宋体" pitchFamily="2" charset="-122"/>
              </a:rPr>
              <a:t>Are accurate, unambiguous, specific, and complete</a:t>
            </a:r>
          </a:p>
          <a:p>
            <a:pPr lvl="1" eaLnBrk="1" hangingPunct="1">
              <a:lnSpc>
                <a:spcPct val="110000"/>
              </a:lnSpc>
            </a:pPr>
            <a:r>
              <a:rPr lang="en-GB" altLang="zh-CN" sz="2900" dirty="0" smtClean="0">
                <a:ea typeface="宋体" pitchFamily="2" charset="-122"/>
              </a:rPr>
              <a:t>Are as short as possible</a:t>
            </a:r>
          </a:p>
          <a:p>
            <a:pPr lvl="1" eaLnBrk="1" hangingPunct="1">
              <a:lnSpc>
                <a:spcPct val="110000"/>
              </a:lnSpc>
            </a:pPr>
            <a:r>
              <a:rPr lang="en-GB" altLang="zh-CN" sz="2900" dirty="0" smtClean="0">
                <a:ea typeface="宋体" pitchFamily="2" charset="-122"/>
              </a:rPr>
              <a:t>Articles with </a:t>
            </a:r>
            <a:r>
              <a:rPr lang="en-GB" altLang="zh-CN" sz="2900" b="1" dirty="0" smtClean="0">
                <a:ea typeface="宋体" pitchFamily="2" charset="-122"/>
              </a:rPr>
              <a:t>short, catchy titles </a:t>
            </a:r>
            <a:r>
              <a:rPr lang="en-GB" altLang="zh-CN" sz="2900" dirty="0" smtClean="0">
                <a:ea typeface="宋体" pitchFamily="2" charset="-122"/>
              </a:rPr>
              <a:t>are often better cited</a:t>
            </a:r>
            <a:endParaRPr lang="en-US" altLang="zh-CN" sz="2900" dirty="0" smtClean="0">
              <a:ea typeface="宋体" pitchFamily="2" charset="-122"/>
            </a:endParaRPr>
          </a:p>
          <a:p>
            <a:pPr lvl="1" eaLnBrk="1" hangingPunct="1">
              <a:lnSpc>
                <a:spcPct val="110000"/>
              </a:lnSpc>
            </a:pPr>
            <a:r>
              <a:rPr lang="en-US" altLang="zh-CN" sz="2900" dirty="0" smtClean="0">
                <a:ea typeface="宋体" pitchFamily="2" charset="-122"/>
              </a:rPr>
              <a:t>Do not contain rarely-used abbreviations</a:t>
            </a:r>
          </a:p>
          <a:p>
            <a:pPr lvl="1" eaLnBrk="1" hangingPunct="1">
              <a:lnSpc>
                <a:spcPct val="110000"/>
              </a:lnSpc>
            </a:pPr>
            <a:r>
              <a:rPr lang="en-US" altLang="zh-CN" sz="2900" dirty="0" smtClean="0">
                <a:ea typeface="宋体" pitchFamily="2" charset="-122"/>
              </a:rPr>
              <a:t>Attract readers -  </a:t>
            </a:r>
            <a:r>
              <a:rPr lang="en-GB" altLang="zh-CN" sz="2900" dirty="0" smtClean="0">
                <a:ea typeface="宋体" pitchFamily="2" charset="-122"/>
              </a:rPr>
              <a:t>Remember: readers are the potential authors who will cite your article</a:t>
            </a:r>
            <a:endParaRPr lang="en-US" altLang="zh-CN" sz="2900" dirty="0" smtClean="0">
              <a:ea typeface="宋体" pitchFamily="2" charset="-122"/>
            </a:endParaRPr>
          </a:p>
        </p:txBody>
      </p:sp>
      <p:sp>
        <p:nvSpPr>
          <p:cNvPr id="4" name="Slide Number Placeholder 3"/>
          <p:cNvSpPr>
            <a:spLocks noGrp="1"/>
          </p:cNvSpPr>
          <p:nvPr>
            <p:ph type="sldNum" sz="quarter" idx="10"/>
          </p:nvPr>
        </p:nvSpPr>
        <p:spPr/>
        <p:txBody>
          <a:bodyPr/>
          <a:lstStyle/>
          <a:p>
            <a:pPr>
              <a:defRPr/>
            </a:pPr>
            <a:fld id="{0D463B62-3781-49F0-B954-DF355B1D0260}" type="slidenum">
              <a:rPr lang="zh-CN" altLang="en-GB"/>
              <a:pPr>
                <a:defRPr/>
              </a:pPr>
              <a:t>49</a:t>
            </a:fld>
            <a:endParaRPr lang="en-GB" altLang="zh-CN"/>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3"/>
          <p:cNvSpPr>
            <a:spLocks noChangeArrowheads="1"/>
          </p:cNvSpPr>
          <p:nvPr/>
        </p:nvSpPr>
        <p:spPr bwMode="auto">
          <a:xfrm>
            <a:off x="4532313" y="4321175"/>
            <a:ext cx="4432300" cy="2287588"/>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1600" dirty="0">
                <a:solidFill>
                  <a:srgbClr val="292929"/>
                </a:solidFill>
                <a:latin typeface="Calibri" pitchFamily="34" charset="0"/>
                <a:ea typeface="宋体" pitchFamily="2" charset="-122"/>
                <a:cs typeface="Calibri" pitchFamily="34" charset="0"/>
              </a:rPr>
              <a:t>“English needs help. The title is nonsense.  All materials have properties of all varieties.  You could examine my hair for its electrical and optical properties!  You MUST be specific.  I haven’t read the paper but I suspect there is something special about these properties, otherwise why would you be reporting them?” </a:t>
            </a:r>
            <a:br>
              <a:rPr lang="en-US" altLang="zh-CN" sz="1600" dirty="0">
                <a:solidFill>
                  <a:srgbClr val="292929"/>
                </a:solidFill>
                <a:latin typeface="Calibri" pitchFamily="34" charset="0"/>
                <a:ea typeface="宋体" pitchFamily="2" charset="-122"/>
                <a:cs typeface="Calibri" pitchFamily="34" charset="0"/>
              </a:rPr>
            </a:br>
            <a:r>
              <a:rPr lang="en-US" altLang="zh-CN" sz="1600" dirty="0">
                <a:solidFill>
                  <a:srgbClr val="292929"/>
                </a:solidFill>
                <a:latin typeface="Calibri" pitchFamily="34" charset="0"/>
                <a:ea typeface="宋体" pitchFamily="2" charset="-122"/>
                <a:cs typeface="Calibri" pitchFamily="34" charset="0"/>
              </a:rPr>
              <a:t>– </a:t>
            </a:r>
            <a:r>
              <a:rPr lang="en-US" altLang="zh-CN" sz="1600" i="1" dirty="0">
                <a:solidFill>
                  <a:srgbClr val="292929"/>
                </a:solidFill>
                <a:latin typeface="Calibri" pitchFamily="34" charset="0"/>
                <a:ea typeface="宋体" pitchFamily="2" charset="-122"/>
                <a:cs typeface="Calibri" pitchFamily="34" charset="0"/>
              </a:rPr>
              <a:t>the Editor-in-chief</a:t>
            </a:r>
            <a:endParaRPr lang="zh-CN" altLang="en-US" sz="1600" i="1" dirty="0">
              <a:solidFill>
                <a:srgbClr val="292929"/>
              </a:solidFill>
              <a:latin typeface="Calibri" pitchFamily="34" charset="0"/>
              <a:ea typeface="宋体" pitchFamily="2" charset="-122"/>
              <a:cs typeface="Calibri" pitchFamily="34" charset="0"/>
            </a:endParaRPr>
          </a:p>
        </p:txBody>
      </p:sp>
      <p:sp>
        <p:nvSpPr>
          <p:cNvPr id="206852" name="Rectangle 4"/>
          <p:cNvSpPr>
            <a:spLocks noChangeArrowheads="1"/>
          </p:cNvSpPr>
          <p:nvPr/>
        </p:nvSpPr>
        <p:spPr bwMode="auto">
          <a:xfrm>
            <a:off x="2416175" y="4321175"/>
            <a:ext cx="2116138" cy="2287588"/>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1600" dirty="0" err="1">
                <a:solidFill>
                  <a:srgbClr val="008000"/>
                </a:solidFill>
                <a:latin typeface="Calibri" pitchFamily="34" charset="0"/>
                <a:ea typeface="宋体" pitchFamily="2" charset="-122"/>
                <a:cs typeface="Calibri" pitchFamily="34" charset="0"/>
              </a:rPr>
              <a:t>Electrospinning</a:t>
            </a:r>
            <a:r>
              <a:rPr lang="en-US" altLang="zh-CN" sz="1600" dirty="0">
                <a:solidFill>
                  <a:srgbClr val="008000"/>
                </a:solidFill>
                <a:latin typeface="Calibri" pitchFamily="34" charset="0"/>
                <a:ea typeface="宋体" pitchFamily="2" charset="-122"/>
                <a:cs typeface="Calibri" pitchFamily="34" charset="0"/>
              </a:rPr>
              <a:t> of carbon/</a:t>
            </a:r>
            <a:r>
              <a:rPr lang="en-US" altLang="zh-CN" sz="1600" dirty="0" err="1">
                <a:solidFill>
                  <a:srgbClr val="008000"/>
                </a:solidFill>
                <a:latin typeface="Calibri" pitchFamily="34" charset="0"/>
                <a:ea typeface="宋体" pitchFamily="2" charset="-122"/>
                <a:cs typeface="Calibri" pitchFamily="34" charset="0"/>
              </a:rPr>
              <a:t>CdS</a:t>
            </a:r>
            <a:r>
              <a:rPr lang="en-US" altLang="zh-CN" sz="1600" dirty="0">
                <a:solidFill>
                  <a:srgbClr val="008000"/>
                </a:solidFill>
                <a:latin typeface="Calibri" pitchFamily="34" charset="0"/>
                <a:ea typeface="宋体" pitchFamily="2" charset="-122"/>
                <a:cs typeface="Calibri" pitchFamily="34" charset="0"/>
              </a:rPr>
              <a:t> coaxial </a:t>
            </a:r>
            <a:r>
              <a:rPr lang="en-US" altLang="zh-CN" sz="1600" dirty="0" err="1">
                <a:solidFill>
                  <a:srgbClr val="008000"/>
                </a:solidFill>
                <a:latin typeface="Calibri" pitchFamily="34" charset="0"/>
                <a:ea typeface="宋体" pitchFamily="2" charset="-122"/>
                <a:cs typeface="Calibri" pitchFamily="34" charset="0"/>
              </a:rPr>
              <a:t>nanofibers</a:t>
            </a:r>
            <a:r>
              <a:rPr lang="en-US" altLang="zh-CN" sz="1600" dirty="0">
                <a:solidFill>
                  <a:srgbClr val="008000"/>
                </a:solidFill>
                <a:latin typeface="Calibri" pitchFamily="34" charset="0"/>
                <a:ea typeface="宋体" pitchFamily="2" charset="-122"/>
                <a:cs typeface="Calibri" pitchFamily="34" charset="0"/>
              </a:rPr>
              <a:t> with optical and electrical properties</a:t>
            </a:r>
            <a:endParaRPr lang="zh-CN" altLang="en-US" sz="1600" dirty="0">
              <a:solidFill>
                <a:srgbClr val="008000"/>
              </a:solidFill>
              <a:latin typeface="Calibri" pitchFamily="34" charset="0"/>
              <a:ea typeface="宋体" pitchFamily="2" charset="-122"/>
              <a:cs typeface="Calibri" pitchFamily="34" charset="0"/>
            </a:endParaRPr>
          </a:p>
        </p:txBody>
      </p:sp>
      <p:sp>
        <p:nvSpPr>
          <p:cNvPr id="206853" name="Rectangle 5"/>
          <p:cNvSpPr>
            <a:spLocks noChangeArrowheads="1"/>
          </p:cNvSpPr>
          <p:nvPr/>
        </p:nvSpPr>
        <p:spPr bwMode="auto">
          <a:xfrm>
            <a:off x="187325" y="4321175"/>
            <a:ext cx="2228850" cy="2287588"/>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1600" dirty="0">
                <a:solidFill>
                  <a:srgbClr val="3333FF"/>
                </a:solidFill>
                <a:latin typeface="Calibri" pitchFamily="34" charset="0"/>
                <a:ea typeface="宋体" pitchFamily="2" charset="-122"/>
                <a:cs typeface="Calibri" pitchFamily="34" charset="0"/>
              </a:rPr>
              <a:t>Fabrication of carbon/</a:t>
            </a:r>
            <a:r>
              <a:rPr lang="en-US" altLang="zh-CN" sz="1600" dirty="0" err="1">
                <a:solidFill>
                  <a:srgbClr val="3333FF"/>
                </a:solidFill>
                <a:latin typeface="Calibri" pitchFamily="34" charset="0"/>
                <a:ea typeface="宋体" pitchFamily="2" charset="-122"/>
                <a:cs typeface="Calibri" pitchFamily="34" charset="0"/>
              </a:rPr>
              <a:t>CdS</a:t>
            </a:r>
            <a:r>
              <a:rPr lang="en-US" altLang="zh-CN" sz="1600" dirty="0">
                <a:solidFill>
                  <a:srgbClr val="3333FF"/>
                </a:solidFill>
                <a:latin typeface="Calibri" pitchFamily="34" charset="0"/>
                <a:ea typeface="宋体" pitchFamily="2" charset="-122"/>
                <a:cs typeface="Calibri" pitchFamily="34" charset="0"/>
              </a:rPr>
              <a:t> coaxial </a:t>
            </a:r>
            <a:r>
              <a:rPr lang="en-US" altLang="zh-CN" sz="1600" dirty="0" err="1">
                <a:solidFill>
                  <a:srgbClr val="3333FF"/>
                </a:solidFill>
                <a:latin typeface="Calibri" pitchFamily="34" charset="0"/>
                <a:ea typeface="宋体" pitchFamily="2" charset="-122"/>
                <a:cs typeface="Calibri" pitchFamily="34" charset="0"/>
              </a:rPr>
              <a:t>nanofibers</a:t>
            </a:r>
            <a:r>
              <a:rPr lang="en-US" altLang="zh-CN" sz="1600" dirty="0">
                <a:solidFill>
                  <a:srgbClr val="3333FF"/>
                </a:solidFill>
                <a:latin typeface="Calibri" pitchFamily="34" charset="0"/>
                <a:ea typeface="宋体" pitchFamily="2" charset="-122"/>
                <a:cs typeface="Calibri" pitchFamily="34" charset="0"/>
              </a:rPr>
              <a:t> displaying optical and electrical properties via </a:t>
            </a:r>
            <a:r>
              <a:rPr lang="en-US" altLang="zh-CN" sz="1600" dirty="0" err="1">
                <a:solidFill>
                  <a:srgbClr val="3333FF"/>
                </a:solidFill>
                <a:latin typeface="Calibri" pitchFamily="34" charset="0"/>
                <a:ea typeface="宋体" pitchFamily="2" charset="-122"/>
                <a:cs typeface="Calibri" pitchFamily="34" charset="0"/>
              </a:rPr>
              <a:t>electrospinning</a:t>
            </a:r>
            <a:r>
              <a:rPr lang="en-US" altLang="zh-CN" sz="1600" dirty="0">
                <a:solidFill>
                  <a:srgbClr val="3333FF"/>
                </a:solidFill>
                <a:latin typeface="Calibri" pitchFamily="34" charset="0"/>
                <a:ea typeface="宋体" pitchFamily="2" charset="-122"/>
                <a:cs typeface="Calibri" pitchFamily="34" charset="0"/>
              </a:rPr>
              <a:t> carbon</a:t>
            </a:r>
            <a:endParaRPr lang="zh-CN" altLang="en-US" sz="1600" dirty="0">
              <a:solidFill>
                <a:srgbClr val="3333FF"/>
              </a:solidFill>
              <a:latin typeface="Calibri" pitchFamily="34" charset="0"/>
              <a:ea typeface="宋体" pitchFamily="2" charset="-122"/>
              <a:cs typeface="Calibri" pitchFamily="34" charset="0"/>
            </a:endParaRPr>
          </a:p>
        </p:txBody>
      </p:sp>
      <p:sp>
        <p:nvSpPr>
          <p:cNvPr id="206854" name="Rectangle 6"/>
          <p:cNvSpPr>
            <a:spLocks noChangeArrowheads="1"/>
          </p:cNvSpPr>
          <p:nvPr/>
        </p:nvSpPr>
        <p:spPr bwMode="auto">
          <a:xfrm>
            <a:off x="4532313" y="3089275"/>
            <a:ext cx="4432300" cy="1231900"/>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1600" dirty="0">
                <a:solidFill>
                  <a:srgbClr val="292929"/>
                </a:solidFill>
                <a:latin typeface="Calibri" pitchFamily="34" charset="0"/>
                <a:ea typeface="宋体" pitchFamily="2" charset="-122"/>
                <a:cs typeface="Calibri" pitchFamily="34" charset="0"/>
              </a:rPr>
              <a:t>Titles should be </a:t>
            </a:r>
            <a:r>
              <a:rPr lang="en-US" altLang="zh-CN" sz="1600" u="sng" dirty="0">
                <a:solidFill>
                  <a:srgbClr val="292929"/>
                </a:solidFill>
                <a:latin typeface="Calibri" pitchFamily="34" charset="0"/>
                <a:ea typeface="宋体" pitchFamily="2" charset="-122"/>
                <a:cs typeface="Calibri" pitchFamily="34" charset="0"/>
              </a:rPr>
              <a:t>specific</a:t>
            </a:r>
            <a:r>
              <a:rPr lang="en-US" altLang="zh-CN" sz="1600" dirty="0">
                <a:solidFill>
                  <a:srgbClr val="292929"/>
                </a:solidFill>
                <a:latin typeface="Calibri" pitchFamily="34" charset="0"/>
                <a:ea typeface="宋体" pitchFamily="2" charset="-122"/>
                <a:cs typeface="Calibri" pitchFamily="34" charset="0"/>
              </a:rPr>
              <a:t>. </a:t>
            </a:r>
            <a:br>
              <a:rPr lang="en-US" altLang="zh-CN" sz="1600" dirty="0">
                <a:solidFill>
                  <a:srgbClr val="292929"/>
                </a:solidFill>
                <a:latin typeface="Calibri" pitchFamily="34" charset="0"/>
                <a:ea typeface="宋体" pitchFamily="2" charset="-122"/>
                <a:cs typeface="Calibri" pitchFamily="34" charset="0"/>
              </a:rPr>
            </a:br>
            <a:r>
              <a:rPr lang="en-US" altLang="zh-CN" sz="1600" dirty="0">
                <a:solidFill>
                  <a:srgbClr val="292929"/>
                </a:solidFill>
                <a:latin typeface="Calibri" pitchFamily="34" charset="0"/>
                <a:ea typeface="宋体" pitchFamily="2" charset="-122"/>
                <a:cs typeface="Calibri" pitchFamily="34" charset="0"/>
              </a:rPr>
              <a:t>Think to yourself: “How will I search for this piece of information?” when you design the title. </a:t>
            </a:r>
            <a:endParaRPr lang="zh-CN" altLang="en-US" sz="1600" dirty="0">
              <a:solidFill>
                <a:srgbClr val="292929"/>
              </a:solidFill>
              <a:latin typeface="Calibri" pitchFamily="34" charset="0"/>
              <a:ea typeface="宋体" pitchFamily="2" charset="-122"/>
              <a:cs typeface="Calibri" pitchFamily="34" charset="0"/>
            </a:endParaRPr>
          </a:p>
        </p:txBody>
      </p:sp>
      <p:sp>
        <p:nvSpPr>
          <p:cNvPr id="206855" name="Rectangle 7"/>
          <p:cNvSpPr>
            <a:spLocks noChangeArrowheads="1"/>
          </p:cNvSpPr>
          <p:nvPr/>
        </p:nvSpPr>
        <p:spPr bwMode="auto">
          <a:xfrm>
            <a:off x="2416175" y="3089275"/>
            <a:ext cx="2116138" cy="1231900"/>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1600" dirty="0">
                <a:solidFill>
                  <a:srgbClr val="008000"/>
                </a:solidFill>
                <a:latin typeface="Calibri" pitchFamily="34" charset="0"/>
                <a:ea typeface="宋体" pitchFamily="2" charset="-122"/>
                <a:cs typeface="Calibri" pitchFamily="34" charset="0"/>
              </a:rPr>
              <a:t>Inhibition of growth of mycobacterium tuberculosis by streptomycin</a:t>
            </a:r>
            <a:endParaRPr lang="zh-CN" altLang="en-US" sz="1600" dirty="0">
              <a:solidFill>
                <a:srgbClr val="008000"/>
              </a:solidFill>
              <a:latin typeface="Calibri" pitchFamily="34" charset="0"/>
              <a:ea typeface="宋体" pitchFamily="2" charset="-122"/>
              <a:cs typeface="Calibri" pitchFamily="34" charset="0"/>
            </a:endParaRPr>
          </a:p>
        </p:txBody>
      </p:sp>
      <p:sp>
        <p:nvSpPr>
          <p:cNvPr id="206856" name="Rectangle 8"/>
          <p:cNvSpPr>
            <a:spLocks noChangeArrowheads="1"/>
          </p:cNvSpPr>
          <p:nvPr/>
        </p:nvSpPr>
        <p:spPr bwMode="auto">
          <a:xfrm>
            <a:off x="187325" y="3089275"/>
            <a:ext cx="2228850" cy="1231900"/>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1600" dirty="0">
                <a:solidFill>
                  <a:srgbClr val="3333FF"/>
                </a:solidFill>
                <a:latin typeface="Calibri" pitchFamily="34" charset="0"/>
                <a:ea typeface="宋体" pitchFamily="2" charset="-122"/>
                <a:cs typeface="Calibri" pitchFamily="34" charset="0"/>
              </a:rPr>
              <a:t>Action of antibiotics on bacteria</a:t>
            </a:r>
            <a:endParaRPr lang="zh-CN" altLang="en-US" sz="1600" dirty="0">
              <a:solidFill>
                <a:srgbClr val="3333FF"/>
              </a:solidFill>
              <a:latin typeface="Calibri" pitchFamily="34" charset="0"/>
              <a:ea typeface="宋体" pitchFamily="2" charset="-122"/>
              <a:cs typeface="Calibri" pitchFamily="34" charset="0"/>
            </a:endParaRPr>
          </a:p>
        </p:txBody>
      </p:sp>
      <p:sp>
        <p:nvSpPr>
          <p:cNvPr id="206857" name="Rectangle 9"/>
          <p:cNvSpPr>
            <a:spLocks noChangeArrowheads="1"/>
          </p:cNvSpPr>
          <p:nvPr/>
        </p:nvSpPr>
        <p:spPr bwMode="auto">
          <a:xfrm>
            <a:off x="4532313" y="1581150"/>
            <a:ext cx="4432300" cy="1508125"/>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1600" u="sng" dirty="0">
                <a:solidFill>
                  <a:srgbClr val="292929"/>
                </a:solidFill>
                <a:latin typeface="Calibri" pitchFamily="34" charset="0"/>
                <a:ea typeface="宋体" pitchFamily="2" charset="-122"/>
                <a:cs typeface="Calibri" pitchFamily="34" charset="0"/>
              </a:rPr>
              <a:t>Long title</a:t>
            </a:r>
            <a:r>
              <a:rPr lang="en-US" altLang="zh-CN" sz="1600" dirty="0">
                <a:solidFill>
                  <a:srgbClr val="292929"/>
                </a:solidFill>
                <a:latin typeface="Calibri" pitchFamily="34" charset="0"/>
                <a:ea typeface="宋体" pitchFamily="2" charset="-122"/>
                <a:cs typeface="Calibri" pitchFamily="34" charset="0"/>
              </a:rPr>
              <a:t> distracts readers. </a:t>
            </a:r>
            <a:br>
              <a:rPr lang="en-US" altLang="zh-CN" sz="1600" dirty="0">
                <a:solidFill>
                  <a:srgbClr val="292929"/>
                </a:solidFill>
                <a:latin typeface="Calibri" pitchFamily="34" charset="0"/>
                <a:ea typeface="宋体" pitchFamily="2" charset="-122"/>
                <a:cs typeface="Calibri" pitchFamily="34" charset="0"/>
              </a:rPr>
            </a:br>
            <a:r>
              <a:rPr lang="en-US" altLang="zh-CN" sz="1600" dirty="0">
                <a:solidFill>
                  <a:srgbClr val="292929"/>
                </a:solidFill>
                <a:latin typeface="Calibri" pitchFamily="34" charset="0"/>
                <a:ea typeface="宋体" pitchFamily="2" charset="-122"/>
                <a:cs typeface="Calibri" pitchFamily="34" charset="0"/>
              </a:rPr>
              <a:t>Remove all </a:t>
            </a:r>
            <a:r>
              <a:rPr lang="en-US" altLang="zh-CN" sz="1600" u="sng" dirty="0">
                <a:solidFill>
                  <a:srgbClr val="292929"/>
                </a:solidFill>
                <a:latin typeface="Calibri" pitchFamily="34" charset="0"/>
                <a:ea typeface="宋体" pitchFamily="2" charset="-122"/>
                <a:cs typeface="Calibri" pitchFamily="34" charset="0"/>
              </a:rPr>
              <a:t>redundancies</a:t>
            </a:r>
            <a:r>
              <a:rPr lang="en-US" altLang="zh-CN" sz="1600" dirty="0">
                <a:solidFill>
                  <a:srgbClr val="292929"/>
                </a:solidFill>
                <a:latin typeface="Calibri" pitchFamily="34" charset="0"/>
                <a:ea typeface="宋体" pitchFamily="2" charset="-122"/>
                <a:cs typeface="Calibri" pitchFamily="34" charset="0"/>
              </a:rPr>
              <a:t> such as “observations on”, “the nature of”, etc. </a:t>
            </a:r>
            <a:endParaRPr lang="zh-CN" altLang="en-US" sz="1600" dirty="0">
              <a:solidFill>
                <a:srgbClr val="292929"/>
              </a:solidFill>
              <a:latin typeface="Calibri" pitchFamily="34" charset="0"/>
              <a:ea typeface="宋体" pitchFamily="2" charset="-122"/>
              <a:cs typeface="Calibri" pitchFamily="34" charset="0"/>
            </a:endParaRPr>
          </a:p>
        </p:txBody>
      </p:sp>
      <p:sp>
        <p:nvSpPr>
          <p:cNvPr id="206858" name="Rectangle 10"/>
          <p:cNvSpPr>
            <a:spLocks noChangeArrowheads="1"/>
          </p:cNvSpPr>
          <p:nvPr/>
        </p:nvSpPr>
        <p:spPr bwMode="auto">
          <a:xfrm>
            <a:off x="2416175" y="1581150"/>
            <a:ext cx="2116138" cy="1508125"/>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1600" dirty="0">
                <a:solidFill>
                  <a:srgbClr val="008000"/>
                </a:solidFill>
                <a:latin typeface="Calibri" pitchFamily="34" charset="0"/>
                <a:ea typeface="宋体" pitchFamily="2" charset="-122"/>
                <a:cs typeface="Calibri" pitchFamily="34" charset="0"/>
              </a:rPr>
              <a:t>Effect of Zn on anticorrosion of zinc plating layer</a:t>
            </a:r>
          </a:p>
          <a:p>
            <a:pPr eaLnBrk="1" hangingPunct="1">
              <a:spcBef>
                <a:spcPct val="20000"/>
              </a:spcBef>
              <a:buClr>
                <a:srgbClr val="000066"/>
              </a:buClr>
              <a:buSzPct val="75000"/>
              <a:buFont typeface="Wingdings" pitchFamily="2" charset="2"/>
              <a:buNone/>
            </a:pPr>
            <a:endParaRPr lang="zh-CN" altLang="en-US" sz="1600" dirty="0">
              <a:solidFill>
                <a:srgbClr val="008000"/>
              </a:solidFill>
              <a:latin typeface="Calibri" pitchFamily="34" charset="0"/>
              <a:ea typeface="宋体" pitchFamily="2" charset="-122"/>
              <a:cs typeface="Calibri" pitchFamily="34" charset="0"/>
            </a:endParaRPr>
          </a:p>
        </p:txBody>
      </p:sp>
      <p:sp>
        <p:nvSpPr>
          <p:cNvPr id="206859" name="Rectangle 11"/>
          <p:cNvSpPr>
            <a:spLocks noChangeArrowheads="1"/>
          </p:cNvSpPr>
          <p:nvPr/>
        </p:nvSpPr>
        <p:spPr bwMode="auto">
          <a:xfrm>
            <a:off x="187325" y="1581150"/>
            <a:ext cx="2228850" cy="1508125"/>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1600" dirty="0">
                <a:solidFill>
                  <a:srgbClr val="3333FF"/>
                </a:solidFill>
                <a:latin typeface="Calibri" pitchFamily="34" charset="0"/>
                <a:ea typeface="宋体" pitchFamily="2" charset="-122"/>
                <a:cs typeface="Calibri" pitchFamily="34" charset="0"/>
              </a:rPr>
              <a:t>Preliminary observations on the effect of Zn element on anticorrosion of zinc plating layer</a:t>
            </a:r>
            <a:endParaRPr lang="zh-CN" altLang="en-US" sz="1600" dirty="0">
              <a:solidFill>
                <a:srgbClr val="3333FF"/>
              </a:solidFill>
              <a:latin typeface="Calibri" pitchFamily="34" charset="0"/>
              <a:ea typeface="宋体" pitchFamily="2" charset="-122"/>
              <a:cs typeface="Calibri" pitchFamily="34" charset="0"/>
            </a:endParaRPr>
          </a:p>
        </p:txBody>
      </p:sp>
      <p:sp>
        <p:nvSpPr>
          <p:cNvPr id="206860" name="Rectangle 12"/>
          <p:cNvSpPr>
            <a:spLocks noChangeArrowheads="1"/>
          </p:cNvSpPr>
          <p:nvPr/>
        </p:nvSpPr>
        <p:spPr bwMode="auto">
          <a:xfrm>
            <a:off x="4532313" y="1125538"/>
            <a:ext cx="4432300" cy="455612"/>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2000" dirty="0">
                <a:solidFill>
                  <a:srgbClr val="292929"/>
                </a:solidFill>
                <a:latin typeface="Calibri" pitchFamily="34" charset="0"/>
                <a:ea typeface="宋体" pitchFamily="2" charset="-122"/>
                <a:cs typeface="Calibri" pitchFamily="34" charset="0"/>
              </a:rPr>
              <a:t>Remarks</a:t>
            </a:r>
          </a:p>
        </p:txBody>
      </p:sp>
      <p:sp>
        <p:nvSpPr>
          <p:cNvPr id="206861" name="Rectangle 13"/>
          <p:cNvSpPr>
            <a:spLocks noChangeArrowheads="1"/>
          </p:cNvSpPr>
          <p:nvPr/>
        </p:nvSpPr>
        <p:spPr bwMode="auto">
          <a:xfrm>
            <a:off x="2416175" y="1125538"/>
            <a:ext cx="2116138" cy="455612"/>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2000" dirty="0">
                <a:solidFill>
                  <a:srgbClr val="292929"/>
                </a:solidFill>
                <a:latin typeface="Calibri" pitchFamily="34" charset="0"/>
                <a:ea typeface="宋体" pitchFamily="2" charset="-122"/>
                <a:cs typeface="Calibri" pitchFamily="34" charset="0"/>
              </a:rPr>
              <a:t>Revised</a:t>
            </a:r>
          </a:p>
        </p:txBody>
      </p:sp>
      <p:sp>
        <p:nvSpPr>
          <p:cNvPr id="206862" name="Rectangle 14"/>
          <p:cNvSpPr>
            <a:spLocks noChangeArrowheads="1"/>
          </p:cNvSpPr>
          <p:nvPr/>
        </p:nvSpPr>
        <p:spPr bwMode="auto">
          <a:xfrm>
            <a:off x="187325" y="1125538"/>
            <a:ext cx="2228850" cy="455612"/>
          </a:xfrm>
          <a:prstGeom prst="rect">
            <a:avLst/>
          </a:prstGeom>
          <a:solidFill>
            <a:schemeClr val="bg1"/>
          </a:solidFill>
          <a:ln w="9525">
            <a:noFill/>
            <a:miter lim="800000"/>
            <a:headEnd/>
            <a:tailEnd/>
          </a:ln>
          <a:effectLst/>
        </p:spPr>
        <p:txBody>
          <a:bodyPr/>
          <a:lstStyle/>
          <a:p>
            <a:pPr eaLnBrk="1" hangingPunct="1">
              <a:spcBef>
                <a:spcPct val="20000"/>
              </a:spcBef>
              <a:buClr>
                <a:srgbClr val="000066"/>
              </a:buClr>
              <a:buSzPct val="75000"/>
              <a:buFont typeface="Wingdings" pitchFamily="2" charset="2"/>
              <a:buNone/>
            </a:pPr>
            <a:r>
              <a:rPr lang="en-US" altLang="zh-CN" sz="2000" dirty="0">
                <a:solidFill>
                  <a:srgbClr val="292929"/>
                </a:solidFill>
                <a:latin typeface="Calibri" pitchFamily="34" charset="0"/>
                <a:ea typeface="宋体" pitchFamily="2" charset="-122"/>
                <a:cs typeface="Calibri" pitchFamily="34" charset="0"/>
              </a:rPr>
              <a:t>Original Title</a:t>
            </a:r>
          </a:p>
        </p:txBody>
      </p:sp>
      <p:sp>
        <p:nvSpPr>
          <p:cNvPr id="206863" name="Line 15"/>
          <p:cNvSpPr>
            <a:spLocks noChangeShapeType="1"/>
          </p:cNvSpPr>
          <p:nvPr/>
        </p:nvSpPr>
        <p:spPr bwMode="auto">
          <a:xfrm>
            <a:off x="187325" y="1125538"/>
            <a:ext cx="8777288" cy="0"/>
          </a:xfrm>
          <a:prstGeom prst="line">
            <a:avLst/>
          </a:prstGeom>
          <a:noFill/>
          <a:ln w="28575">
            <a:solidFill>
              <a:schemeClr val="tx1"/>
            </a:solidFill>
            <a:round/>
            <a:headEnd/>
            <a:tailEnd/>
          </a:ln>
          <a:effectLst/>
        </p:spPr>
        <p:txBody>
          <a:bodyPr/>
          <a:lstStyle/>
          <a:p>
            <a:endParaRPr lang="en-GB"/>
          </a:p>
        </p:txBody>
      </p:sp>
      <p:sp>
        <p:nvSpPr>
          <p:cNvPr id="206864" name="Line 16"/>
          <p:cNvSpPr>
            <a:spLocks noChangeShapeType="1"/>
          </p:cNvSpPr>
          <p:nvPr/>
        </p:nvSpPr>
        <p:spPr bwMode="auto">
          <a:xfrm>
            <a:off x="187325" y="1581150"/>
            <a:ext cx="8777288" cy="0"/>
          </a:xfrm>
          <a:prstGeom prst="line">
            <a:avLst/>
          </a:prstGeom>
          <a:noFill/>
          <a:ln w="12700">
            <a:solidFill>
              <a:schemeClr val="tx1"/>
            </a:solidFill>
            <a:round/>
            <a:headEnd/>
            <a:tailEnd/>
          </a:ln>
          <a:effectLst/>
        </p:spPr>
        <p:txBody>
          <a:bodyPr/>
          <a:lstStyle/>
          <a:p>
            <a:endParaRPr lang="en-GB"/>
          </a:p>
        </p:txBody>
      </p:sp>
      <p:sp>
        <p:nvSpPr>
          <p:cNvPr id="206865" name="Line 17"/>
          <p:cNvSpPr>
            <a:spLocks noChangeShapeType="1"/>
          </p:cNvSpPr>
          <p:nvPr/>
        </p:nvSpPr>
        <p:spPr bwMode="auto">
          <a:xfrm>
            <a:off x="187325" y="3089275"/>
            <a:ext cx="8777288" cy="0"/>
          </a:xfrm>
          <a:prstGeom prst="line">
            <a:avLst/>
          </a:prstGeom>
          <a:noFill/>
          <a:ln w="12700">
            <a:solidFill>
              <a:schemeClr val="tx1"/>
            </a:solidFill>
            <a:round/>
            <a:headEnd/>
            <a:tailEnd/>
          </a:ln>
          <a:effectLst/>
        </p:spPr>
        <p:txBody>
          <a:bodyPr/>
          <a:lstStyle/>
          <a:p>
            <a:endParaRPr lang="en-GB"/>
          </a:p>
        </p:txBody>
      </p:sp>
      <p:sp>
        <p:nvSpPr>
          <p:cNvPr id="206866" name="Line 18"/>
          <p:cNvSpPr>
            <a:spLocks noChangeShapeType="1"/>
          </p:cNvSpPr>
          <p:nvPr/>
        </p:nvSpPr>
        <p:spPr bwMode="auto">
          <a:xfrm>
            <a:off x="187325" y="4321175"/>
            <a:ext cx="8777288" cy="0"/>
          </a:xfrm>
          <a:prstGeom prst="line">
            <a:avLst/>
          </a:prstGeom>
          <a:noFill/>
          <a:ln w="12700">
            <a:solidFill>
              <a:schemeClr val="tx1"/>
            </a:solidFill>
            <a:round/>
            <a:headEnd/>
            <a:tailEnd/>
          </a:ln>
          <a:effectLst/>
        </p:spPr>
        <p:txBody>
          <a:bodyPr/>
          <a:lstStyle/>
          <a:p>
            <a:endParaRPr lang="en-GB"/>
          </a:p>
        </p:txBody>
      </p:sp>
      <p:sp>
        <p:nvSpPr>
          <p:cNvPr id="206867" name="Line 19"/>
          <p:cNvSpPr>
            <a:spLocks noChangeShapeType="1"/>
          </p:cNvSpPr>
          <p:nvPr/>
        </p:nvSpPr>
        <p:spPr bwMode="auto">
          <a:xfrm>
            <a:off x="187325" y="6608763"/>
            <a:ext cx="8777288" cy="0"/>
          </a:xfrm>
          <a:prstGeom prst="line">
            <a:avLst/>
          </a:prstGeom>
          <a:noFill/>
          <a:ln w="28575">
            <a:solidFill>
              <a:schemeClr val="tx1"/>
            </a:solidFill>
            <a:round/>
            <a:headEnd/>
            <a:tailEnd/>
          </a:ln>
          <a:effectLst/>
        </p:spPr>
        <p:txBody>
          <a:bodyPr/>
          <a:lstStyle/>
          <a:p>
            <a:endParaRPr lang="en-GB"/>
          </a:p>
        </p:txBody>
      </p:sp>
      <p:sp>
        <p:nvSpPr>
          <p:cNvPr id="206868" name="Line 20"/>
          <p:cNvSpPr>
            <a:spLocks noChangeShapeType="1"/>
          </p:cNvSpPr>
          <p:nvPr/>
        </p:nvSpPr>
        <p:spPr bwMode="auto">
          <a:xfrm>
            <a:off x="187325" y="1581150"/>
            <a:ext cx="0" cy="1508125"/>
          </a:xfrm>
          <a:prstGeom prst="line">
            <a:avLst/>
          </a:prstGeom>
          <a:noFill/>
          <a:ln w="28575">
            <a:noFill/>
            <a:round/>
            <a:headEnd/>
            <a:tailEnd/>
          </a:ln>
          <a:effectLst/>
        </p:spPr>
        <p:txBody>
          <a:bodyPr/>
          <a:lstStyle/>
          <a:p>
            <a:endParaRPr lang="en-GB"/>
          </a:p>
        </p:txBody>
      </p:sp>
      <p:sp>
        <p:nvSpPr>
          <p:cNvPr id="206869" name="Line 21"/>
          <p:cNvSpPr>
            <a:spLocks noChangeShapeType="1"/>
          </p:cNvSpPr>
          <p:nvPr/>
        </p:nvSpPr>
        <p:spPr bwMode="auto">
          <a:xfrm>
            <a:off x="187325" y="1125538"/>
            <a:ext cx="0" cy="455612"/>
          </a:xfrm>
          <a:prstGeom prst="line">
            <a:avLst/>
          </a:prstGeom>
          <a:noFill/>
          <a:ln w="28575" cap="sq">
            <a:noFill/>
            <a:round/>
            <a:headEnd/>
            <a:tailEnd/>
          </a:ln>
          <a:effectLst/>
        </p:spPr>
        <p:txBody>
          <a:bodyPr/>
          <a:lstStyle/>
          <a:p>
            <a:endParaRPr lang="en-GB"/>
          </a:p>
        </p:txBody>
      </p:sp>
      <p:sp>
        <p:nvSpPr>
          <p:cNvPr id="206870" name="Line 22"/>
          <p:cNvSpPr>
            <a:spLocks noChangeShapeType="1"/>
          </p:cNvSpPr>
          <p:nvPr/>
        </p:nvSpPr>
        <p:spPr bwMode="auto">
          <a:xfrm>
            <a:off x="8964613" y="1581150"/>
            <a:ext cx="0" cy="1508125"/>
          </a:xfrm>
          <a:prstGeom prst="line">
            <a:avLst/>
          </a:prstGeom>
          <a:noFill/>
          <a:ln w="28575">
            <a:noFill/>
            <a:round/>
            <a:headEnd/>
            <a:tailEnd/>
          </a:ln>
          <a:effectLst/>
        </p:spPr>
        <p:txBody>
          <a:bodyPr/>
          <a:lstStyle/>
          <a:p>
            <a:endParaRPr lang="en-GB"/>
          </a:p>
        </p:txBody>
      </p:sp>
      <p:sp>
        <p:nvSpPr>
          <p:cNvPr id="206871" name="Line 23"/>
          <p:cNvSpPr>
            <a:spLocks noChangeShapeType="1"/>
          </p:cNvSpPr>
          <p:nvPr/>
        </p:nvSpPr>
        <p:spPr bwMode="auto">
          <a:xfrm>
            <a:off x="8964613" y="1125538"/>
            <a:ext cx="0" cy="455612"/>
          </a:xfrm>
          <a:prstGeom prst="line">
            <a:avLst/>
          </a:prstGeom>
          <a:noFill/>
          <a:ln w="28575" cap="sq">
            <a:noFill/>
            <a:round/>
            <a:headEnd/>
            <a:tailEnd/>
          </a:ln>
          <a:effectLst/>
        </p:spPr>
        <p:txBody>
          <a:bodyPr/>
          <a:lstStyle/>
          <a:p>
            <a:endParaRPr lang="en-GB"/>
          </a:p>
        </p:txBody>
      </p:sp>
      <p:sp>
        <p:nvSpPr>
          <p:cNvPr id="206872" name="Line 24"/>
          <p:cNvSpPr>
            <a:spLocks noChangeShapeType="1"/>
          </p:cNvSpPr>
          <p:nvPr/>
        </p:nvSpPr>
        <p:spPr bwMode="auto">
          <a:xfrm>
            <a:off x="187325" y="3089275"/>
            <a:ext cx="0" cy="1231900"/>
          </a:xfrm>
          <a:prstGeom prst="line">
            <a:avLst/>
          </a:prstGeom>
          <a:noFill/>
          <a:ln w="28575">
            <a:noFill/>
            <a:round/>
            <a:headEnd/>
            <a:tailEnd/>
          </a:ln>
          <a:effectLst/>
        </p:spPr>
        <p:txBody>
          <a:bodyPr/>
          <a:lstStyle/>
          <a:p>
            <a:endParaRPr lang="en-GB"/>
          </a:p>
        </p:txBody>
      </p:sp>
      <p:sp>
        <p:nvSpPr>
          <p:cNvPr id="206873" name="Line 25"/>
          <p:cNvSpPr>
            <a:spLocks noChangeShapeType="1"/>
          </p:cNvSpPr>
          <p:nvPr/>
        </p:nvSpPr>
        <p:spPr bwMode="auto">
          <a:xfrm>
            <a:off x="8964613" y="3089275"/>
            <a:ext cx="0" cy="1231900"/>
          </a:xfrm>
          <a:prstGeom prst="line">
            <a:avLst/>
          </a:prstGeom>
          <a:noFill/>
          <a:ln w="28575">
            <a:noFill/>
            <a:round/>
            <a:headEnd/>
            <a:tailEnd/>
          </a:ln>
          <a:effectLst/>
        </p:spPr>
        <p:txBody>
          <a:bodyPr/>
          <a:lstStyle/>
          <a:p>
            <a:endParaRPr lang="en-GB"/>
          </a:p>
        </p:txBody>
      </p:sp>
      <p:sp>
        <p:nvSpPr>
          <p:cNvPr id="206874" name="Line 26"/>
          <p:cNvSpPr>
            <a:spLocks noChangeShapeType="1"/>
          </p:cNvSpPr>
          <p:nvPr/>
        </p:nvSpPr>
        <p:spPr bwMode="auto">
          <a:xfrm>
            <a:off x="187325" y="4321175"/>
            <a:ext cx="0" cy="2287588"/>
          </a:xfrm>
          <a:prstGeom prst="line">
            <a:avLst/>
          </a:prstGeom>
          <a:noFill/>
          <a:ln w="28575">
            <a:noFill/>
            <a:round/>
            <a:headEnd/>
            <a:tailEnd/>
          </a:ln>
          <a:effectLst/>
        </p:spPr>
        <p:txBody>
          <a:bodyPr/>
          <a:lstStyle/>
          <a:p>
            <a:endParaRPr lang="en-GB"/>
          </a:p>
        </p:txBody>
      </p:sp>
      <p:sp>
        <p:nvSpPr>
          <p:cNvPr id="206875" name="Line 27"/>
          <p:cNvSpPr>
            <a:spLocks noChangeShapeType="1"/>
          </p:cNvSpPr>
          <p:nvPr/>
        </p:nvSpPr>
        <p:spPr bwMode="auto">
          <a:xfrm>
            <a:off x="8964613" y="4321175"/>
            <a:ext cx="0" cy="2287588"/>
          </a:xfrm>
          <a:prstGeom prst="line">
            <a:avLst/>
          </a:prstGeom>
          <a:noFill/>
          <a:ln w="28575">
            <a:noFill/>
            <a:round/>
            <a:headEnd/>
            <a:tailEnd/>
          </a:ln>
          <a:effectLst/>
        </p:spPr>
        <p:txBody>
          <a:bodyPr/>
          <a:lstStyle/>
          <a:p>
            <a:endParaRPr lang="en-GB"/>
          </a:p>
        </p:txBody>
      </p:sp>
      <p:sp>
        <p:nvSpPr>
          <p:cNvPr id="28" name="Title 27"/>
          <p:cNvSpPr>
            <a:spLocks noGrp="1"/>
          </p:cNvSpPr>
          <p:nvPr>
            <p:ph type="title"/>
          </p:nvPr>
        </p:nvSpPr>
        <p:spPr/>
        <p:txBody>
          <a:bodyPr/>
          <a:lstStyle/>
          <a:p>
            <a:r>
              <a:rPr lang="en-GB" dirty="0" smtClean="0">
                <a:effectLst>
                  <a:outerShdw blurRad="38100" dist="38100" dir="2700000" algn="tl">
                    <a:srgbClr val="000000">
                      <a:alpha val="43137"/>
                    </a:srgbClr>
                  </a:outerShdw>
                </a:effectLst>
              </a:rPr>
              <a:t>Title: Examples</a:t>
            </a:r>
            <a:endParaRPr lang="en-GB"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8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68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68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68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68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68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animBg="1"/>
      <p:bldP spid="206852" grpId="0" animBg="1"/>
      <p:bldP spid="206854" grpId="0" animBg="1"/>
      <p:bldP spid="206855" grpId="0" animBg="1"/>
      <p:bldP spid="206857" grpId="0" animBg="1"/>
      <p:bldP spid="20685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36513" y="304800"/>
            <a:ext cx="9067800" cy="685800"/>
          </a:xfrm>
        </p:spPr>
        <p:txBody>
          <a:bodyPr/>
          <a:lstStyle/>
          <a:p>
            <a:pPr eaLnBrk="1" hangingPunct="1"/>
            <a:r>
              <a:rPr lang="en-US" altLang="zh-CN" dirty="0" smtClean="0">
                <a:effectLst>
                  <a:outerShdw blurRad="38100" dist="38100" dir="2700000" algn="tl">
                    <a:srgbClr val="000000">
                      <a:alpha val="43137"/>
                    </a:srgbClr>
                  </a:outerShdw>
                </a:effectLst>
                <a:ea typeface="宋体" pitchFamily="2" charset="-122"/>
              </a:rPr>
              <a:t>   Keywords</a:t>
            </a:r>
            <a:endParaRPr lang="zh-CN" altLang="en-US" dirty="0" smtClean="0">
              <a:effectLst>
                <a:outerShdw blurRad="38100" dist="38100" dir="2700000" algn="tl">
                  <a:srgbClr val="000000">
                    <a:alpha val="43137"/>
                  </a:srgbClr>
                </a:outerShdw>
              </a:effectLst>
              <a:ea typeface="宋体" pitchFamily="2" charset="-122"/>
            </a:endParaRPr>
          </a:p>
        </p:txBody>
      </p:sp>
      <p:sp>
        <p:nvSpPr>
          <p:cNvPr id="49155" name="Rectangle 3"/>
          <p:cNvSpPr>
            <a:spLocks noGrp="1" noChangeArrowheads="1"/>
          </p:cNvSpPr>
          <p:nvPr>
            <p:ph type="body" idx="4294967295"/>
          </p:nvPr>
        </p:nvSpPr>
        <p:spPr>
          <a:xfrm>
            <a:off x="250825" y="1420837"/>
            <a:ext cx="7859713" cy="4943988"/>
          </a:xfrm>
        </p:spPr>
        <p:txBody>
          <a:bodyPr/>
          <a:lstStyle/>
          <a:p>
            <a:pPr marL="457200" indent="-457200" eaLnBrk="1" hangingPunct="1">
              <a:lnSpc>
                <a:spcPct val="80000"/>
              </a:lnSpc>
              <a:buNone/>
            </a:pPr>
            <a:r>
              <a:rPr lang="en-GB" altLang="zh-CN" sz="2800" b="0" dirty="0" smtClean="0">
                <a:ea typeface="宋体" pitchFamily="2" charset="-122"/>
              </a:rPr>
              <a:t>In an electronic world, keywords determine whether your article is found or not!</a:t>
            </a:r>
          </a:p>
          <a:p>
            <a:pPr marL="457200" indent="-457200" eaLnBrk="1" hangingPunct="1">
              <a:lnSpc>
                <a:spcPct val="80000"/>
              </a:lnSpc>
              <a:buFont typeface="Wingdings" pitchFamily="2" charset="2"/>
              <a:buNone/>
            </a:pPr>
            <a:endParaRPr lang="en-US" altLang="zh-CN" sz="2800" b="0" dirty="0" smtClean="0">
              <a:ea typeface="宋体" pitchFamily="2" charset="-122"/>
            </a:endParaRPr>
          </a:p>
          <a:p>
            <a:pPr marL="457200" indent="-457200" eaLnBrk="1" hangingPunct="1">
              <a:lnSpc>
                <a:spcPct val="80000"/>
              </a:lnSpc>
              <a:buNone/>
            </a:pPr>
            <a:r>
              <a:rPr lang="en-GB" altLang="zh-CN" sz="2800" dirty="0" smtClean="0">
                <a:ea typeface="宋体" pitchFamily="2" charset="-122"/>
              </a:rPr>
              <a:t>Avoid making them</a:t>
            </a:r>
          </a:p>
          <a:p>
            <a:pPr eaLnBrk="1" hangingPunct="1">
              <a:lnSpc>
                <a:spcPct val="80000"/>
              </a:lnSpc>
            </a:pPr>
            <a:r>
              <a:rPr lang="en-GB" altLang="zh-CN" sz="2400" b="0" dirty="0" smtClean="0">
                <a:ea typeface="宋体" pitchFamily="2" charset="-122"/>
              </a:rPr>
              <a:t>too general (“drug delivery”, “mouse”, “disease”, etc.)</a:t>
            </a:r>
          </a:p>
          <a:p>
            <a:pPr eaLnBrk="1" hangingPunct="1">
              <a:lnSpc>
                <a:spcPct val="80000"/>
              </a:lnSpc>
            </a:pPr>
            <a:r>
              <a:rPr lang="en-GB" altLang="zh-CN" sz="2400" b="0" dirty="0" smtClean="0">
                <a:ea typeface="宋体" pitchFamily="2" charset="-122"/>
              </a:rPr>
              <a:t>too narrow (so that nobody will ever search for it)</a:t>
            </a:r>
          </a:p>
          <a:p>
            <a:pPr marL="457200" indent="-457200" eaLnBrk="1" hangingPunct="1">
              <a:lnSpc>
                <a:spcPct val="80000"/>
              </a:lnSpc>
              <a:buFont typeface="Wingdings" pitchFamily="2" charset="2"/>
              <a:buNone/>
            </a:pPr>
            <a:endParaRPr lang="en-US" altLang="zh-CN" sz="2800" b="0" dirty="0" smtClean="0">
              <a:ea typeface="宋体" pitchFamily="2" charset="-122"/>
            </a:endParaRPr>
          </a:p>
          <a:p>
            <a:pPr marL="457200" indent="-457200" eaLnBrk="1" hangingPunct="1">
              <a:lnSpc>
                <a:spcPct val="80000"/>
              </a:lnSpc>
              <a:buNone/>
            </a:pPr>
            <a:r>
              <a:rPr lang="en-GB" altLang="zh-CN" sz="2800" dirty="0" smtClean="0">
                <a:ea typeface="宋体" pitchFamily="2" charset="-122"/>
              </a:rPr>
              <a:t>Effective approach:</a:t>
            </a:r>
          </a:p>
          <a:p>
            <a:pPr marL="457200" indent="-457200" eaLnBrk="1" hangingPunct="1">
              <a:lnSpc>
                <a:spcPct val="80000"/>
              </a:lnSpc>
              <a:buNone/>
            </a:pPr>
            <a:r>
              <a:rPr lang="en-GB" altLang="zh-CN" sz="2400" b="0" dirty="0" smtClean="0">
                <a:ea typeface="宋体" pitchFamily="2" charset="-122"/>
              </a:rPr>
              <a:t>Look at the keywords of articles relevant to your manuscript</a:t>
            </a:r>
          </a:p>
          <a:p>
            <a:pPr marL="457200" indent="-457200" eaLnBrk="1" hangingPunct="1">
              <a:lnSpc>
                <a:spcPct val="80000"/>
              </a:lnSpc>
              <a:buNone/>
            </a:pPr>
            <a:r>
              <a:rPr lang="en-GB" altLang="zh-CN" sz="2400" b="0" dirty="0" smtClean="0">
                <a:ea typeface="宋体" pitchFamily="2" charset="-122"/>
              </a:rPr>
              <a:t>Play with these keywords, and see whether they return relevant papers, neither too many nor too few</a:t>
            </a:r>
          </a:p>
          <a:p>
            <a:pPr marL="457200" indent="-457200" eaLnBrk="1" hangingPunct="1">
              <a:lnSpc>
                <a:spcPct val="80000"/>
              </a:lnSpc>
              <a:buFont typeface="Wingdings" pitchFamily="2" charset="2"/>
              <a:buNone/>
            </a:pPr>
            <a:endParaRPr lang="en-US" altLang="zh-CN" sz="2800" b="0" dirty="0" smtClean="0">
              <a:ea typeface="宋体" pitchFamily="2" charset="-122"/>
            </a:endParaRPr>
          </a:p>
        </p:txBody>
      </p:sp>
      <p:pic>
        <p:nvPicPr>
          <p:cNvPr id="45062" name="Picture 6"/>
          <p:cNvPicPr>
            <a:picLocks noChangeAspect="1" noChangeArrowheads="1"/>
          </p:cNvPicPr>
          <p:nvPr/>
        </p:nvPicPr>
        <p:blipFill>
          <a:blip r:embed="rId2" cstate="print"/>
          <a:srcRect/>
          <a:stretch>
            <a:fillRect/>
          </a:stretch>
        </p:blipFill>
        <p:spPr bwMode="auto">
          <a:xfrm>
            <a:off x="7184550" y="1820402"/>
            <a:ext cx="1708119" cy="124547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altLang="zh-CN" dirty="0">
                <a:effectLst>
                  <a:outerShdw blurRad="38100" dist="38100" dir="2700000" algn="tl">
                    <a:srgbClr val="000000">
                      <a:alpha val="43137"/>
                    </a:srgbClr>
                  </a:outerShdw>
                </a:effectLst>
                <a:ea typeface="宋体" pitchFamily="2" charset="-122"/>
              </a:rPr>
              <a:t>Abstract</a:t>
            </a:r>
            <a:endParaRPr lang="zh-CN" altLang="en-US" dirty="0">
              <a:effectLst>
                <a:outerShdw blurRad="38100" dist="38100" dir="2700000" algn="tl">
                  <a:srgbClr val="000000">
                    <a:alpha val="43137"/>
                  </a:srgbClr>
                </a:outerShdw>
              </a:effectLst>
              <a:ea typeface="宋体" pitchFamily="2" charset="-122"/>
            </a:endParaRPr>
          </a:p>
        </p:txBody>
      </p:sp>
      <p:sp>
        <p:nvSpPr>
          <p:cNvPr id="207875" name="Rectangle 3"/>
          <p:cNvSpPr>
            <a:spLocks noGrp="1" noChangeArrowheads="1"/>
          </p:cNvSpPr>
          <p:nvPr>
            <p:ph idx="1"/>
          </p:nvPr>
        </p:nvSpPr>
        <p:spPr>
          <a:xfrm>
            <a:off x="533400" y="1139483"/>
            <a:ext cx="8610600" cy="4880317"/>
          </a:xfrm>
        </p:spPr>
        <p:txBody>
          <a:bodyPr/>
          <a:lstStyle/>
          <a:p>
            <a:pPr algn="ctr">
              <a:buFont typeface="Wingdings" pitchFamily="2" charset="2"/>
              <a:buNone/>
            </a:pPr>
            <a:r>
              <a:rPr lang="en-US" altLang="zh-CN" sz="2800" u="sng" dirty="0">
                <a:solidFill>
                  <a:srgbClr val="292929"/>
                </a:solidFill>
                <a:ea typeface="宋体" pitchFamily="2" charset="-122"/>
              </a:rPr>
              <a:t>Tell readers what you did and the important findings</a:t>
            </a:r>
          </a:p>
          <a:p>
            <a:endParaRPr lang="en-US" altLang="zh-CN" sz="1400" b="1" dirty="0">
              <a:solidFill>
                <a:srgbClr val="292929"/>
              </a:solidFill>
              <a:ea typeface="宋体" pitchFamily="2" charset="-122"/>
            </a:endParaRPr>
          </a:p>
          <a:p>
            <a:r>
              <a:rPr lang="en-US" altLang="zh-CN" sz="2400" dirty="0">
                <a:ea typeface="宋体" pitchFamily="2" charset="-122"/>
              </a:rPr>
              <a:t>One paragraph (between </a:t>
            </a:r>
            <a:r>
              <a:rPr lang="en-US" altLang="zh-CN" sz="2400" dirty="0" smtClean="0">
                <a:ea typeface="宋体" pitchFamily="2" charset="-122"/>
              </a:rPr>
              <a:t>50-250 </a:t>
            </a:r>
            <a:r>
              <a:rPr lang="en-US" altLang="zh-CN" sz="2400" dirty="0">
                <a:ea typeface="宋体" pitchFamily="2" charset="-122"/>
              </a:rPr>
              <a:t>words</a:t>
            </a:r>
            <a:r>
              <a:rPr lang="en-US" altLang="zh-CN" sz="2400" dirty="0" smtClean="0">
                <a:ea typeface="宋体" pitchFamily="2" charset="-122"/>
              </a:rPr>
              <a:t>) often, plus Highlight bullet points</a:t>
            </a:r>
            <a:endParaRPr lang="en-US" altLang="zh-CN" sz="2400" dirty="0">
              <a:ea typeface="宋体" pitchFamily="2" charset="-122"/>
            </a:endParaRPr>
          </a:p>
          <a:p>
            <a:r>
              <a:rPr lang="en-US" altLang="zh-CN" sz="2400" dirty="0">
                <a:ea typeface="宋体" pitchFamily="2" charset="-122"/>
              </a:rPr>
              <a:t>Advertisement for your article</a:t>
            </a:r>
          </a:p>
          <a:p>
            <a:r>
              <a:rPr lang="en-US" altLang="zh-CN" sz="2400" dirty="0">
                <a:ea typeface="宋体" pitchFamily="2" charset="-122"/>
              </a:rPr>
              <a:t>A clear abstract will strongly influence if your work is considered further</a:t>
            </a:r>
            <a:endParaRPr lang="en-US" altLang="zh-CN" sz="2400" dirty="0">
              <a:solidFill>
                <a:srgbClr val="292929"/>
              </a:solidFill>
              <a:ea typeface="宋体" pitchFamily="2" charset="-122"/>
            </a:endParaRPr>
          </a:p>
        </p:txBody>
      </p:sp>
      <p:sp>
        <p:nvSpPr>
          <p:cNvPr id="207876" name="Rectangle 4"/>
          <p:cNvSpPr>
            <a:spLocks noChangeArrowheads="1"/>
          </p:cNvSpPr>
          <p:nvPr/>
        </p:nvSpPr>
        <p:spPr bwMode="auto">
          <a:xfrm>
            <a:off x="179512" y="4101868"/>
            <a:ext cx="7212012" cy="2447925"/>
          </a:xfrm>
          <a:prstGeom prst="rect">
            <a:avLst/>
          </a:prstGeom>
          <a:solidFill>
            <a:srgbClr val="FFBC37"/>
          </a:solidFill>
          <a:ln>
            <a:headEnd/>
            <a:tailEnd/>
          </a:ln>
        </p:spPr>
        <p:style>
          <a:lnRef idx="2">
            <a:schemeClr val="accent4"/>
          </a:lnRef>
          <a:fillRef idx="1">
            <a:schemeClr val="lt1"/>
          </a:fillRef>
          <a:effectRef idx="0">
            <a:schemeClr val="accent4"/>
          </a:effectRef>
          <a:fontRef idx="minor">
            <a:schemeClr val="dk1"/>
          </a:fontRef>
        </p:style>
        <p:txBody>
          <a:bodyPr/>
          <a:lstStyle/>
          <a:p>
            <a:pPr marL="3175" indent="-3175" eaLnBrk="1" hangingPunct="1">
              <a:spcBef>
                <a:spcPct val="20000"/>
              </a:spcBef>
              <a:buClr>
                <a:srgbClr val="000066"/>
              </a:buClr>
              <a:buSzPct val="75000"/>
              <a:buFont typeface="Wingdings" pitchFamily="2" charset="2"/>
              <a:buNone/>
            </a:pPr>
            <a:r>
              <a:rPr lang="en-US" altLang="zh-CN" sz="1600" b="1" dirty="0">
                <a:latin typeface="Calibri" pitchFamily="34" charset="0"/>
                <a:ea typeface="宋体" pitchFamily="2" charset="-122"/>
                <a:cs typeface="Calibri" pitchFamily="34" charset="0"/>
              </a:rPr>
              <a:t>Graphite intercalation compounds (GICs) of composition </a:t>
            </a:r>
            <a:r>
              <a:rPr lang="en-US" altLang="zh-CN" sz="1600" b="1" dirty="0" err="1">
                <a:latin typeface="Calibri" pitchFamily="34" charset="0"/>
                <a:ea typeface="宋体" pitchFamily="2" charset="-122"/>
                <a:cs typeface="Calibri" pitchFamily="34" charset="0"/>
              </a:rPr>
              <a:t>C</a:t>
            </a:r>
            <a:r>
              <a:rPr lang="en-US" altLang="zh-CN" sz="1600" b="1" i="1" dirty="0" err="1">
                <a:latin typeface="Calibri" pitchFamily="34" charset="0"/>
                <a:ea typeface="宋体" pitchFamily="2" charset="-122"/>
                <a:cs typeface="Calibri" pitchFamily="34" charset="0"/>
              </a:rPr>
              <a:t>x</a:t>
            </a:r>
            <a:r>
              <a:rPr lang="en-US" altLang="zh-CN" sz="1600" b="1" dirty="0" err="1">
                <a:latin typeface="Calibri" pitchFamily="34" charset="0"/>
                <a:ea typeface="宋体" pitchFamily="2" charset="-122"/>
                <a:cs typeface="Calibri" pitchFamily="34" charset="0"/>
              </a:rPr>
              <a:t>N</a:t>
            </a:r>
            <a:r>
              <a:rPr lang="en-US" altLang="zh-CN" sz="1600" b="1" dirty="0">
                <a:latin typeface="Calibri" pitchFamily="34" charset="0"/>
                <a:ea typeface="宋体" pitchFamily="2" charset="-122"/>
                <a:cs typeface="Calibri" pitchFamily="34" charset="0"/>
              </a:rPr>
              <a:t>(SO2CF3)2 · </a:t>
            </a:r>
            <a:r>
              <a:rPr lang="en-US" altLang="zh-CN" sz="1600" b="1" i="1" dirty="0" err="1">
                <a:latin typeface="Calibri" pitchFamily="34" charset="0"/>
                <a:ea typeface="宋体" pitchFamily="2" charset="-122"/>
                <a:cs typeface="Calibri" pitchFamily="34" charset="0"/>
              </a:rPr>
              <a:t>δ</a:t>
            </a:r>
            <a:r>
              <a:rPr lang="en-US" altLang="zh-CN" sz="1600" b="1" dirty="0" err="1">
                <a:latin typeface="Calibri" pitchFamily="34" charset="0"/>
                <a:ea typeface="宋体" pitchFamily="2" charset="-122"/>
                <a:cs typeface="Calibri" pitchFamily="34" charset="0"/>
              </a:rPr>
              <a:t>F</a:t>
            </a:r>
            <a:r>
              <a:rPr lang="en-US" altLang="zh-CN" sz="1600" b="1" dirty="0">
                <a:latin typeface="Calibri" pitchFamily="34" charset="0"/>
                <a:ea typeface="宋体" pitchFamily="2" charset="-122"/>
                <a:cs typeface="Calibri" pitchFamily="34" charset="0"/>
              </a:rPr>
              <a:t> are prepared under ambient conditions in 48% hydrofluoric acid, using K2MnF6 as an oxidizing reagent. The stage 2 GIC product structures are determined using powder XRD and modeled by fitting one dimensional electron density profiles.</a:t>
            </a:r>
            <a:r>
              <a:rPr lang="en-US" altLang="zh-CN" sz="1600" dirty="0">
                <a:latin typeface="Calibri" pitchFamily="34" charset="0"/>
                <a:ea typeface="宋体" pitchFamily="2" charset="-122"/>
                <a:cs typeface="Calibri" pitchFamily="34" charset="0"/>
              </a:rPr>
              <a:t> </a:t>
            </a:r>
          </a:p>
          <a:p>
            <a:pPr marL="3175" indent="-3175" eaLnBrk="1" hangingPunct="1">
              <a:spcBef>
                <a:spcPct val="20000"/>
              </a:spcBef>
              <a:buClr>
                <a:srgbClr val="000066"/>
              </a:buClr>
              <a:buSzPct val="75000"/>
              <a:buFont typeface="Wingdings" pitchFamily="2" charset="2"/>
              <a:buNone/>
            </a:pPr>
            <a:r>
              <a:rPr lang="en-US" altLang="zh-CN" sz="1600" b="1" dirty="0">
                <a:latin typeface="Calibri" pitchFamily="34" charset="0"/>
                <a:ea typeface="宋体" pitchFamily="2" charset="-122"/>
                <a:cs typeface="Calibri" pitchFamily="34" charset="0"/>
              </a:rPr>
              <a:t>A new digestion method followed by selective fluoride electrode elemental analyses allows the determination of free fluoride within products, and the compositional </a:t>
            </a:r>
            <a:r>
              <a:rPr lang="en-US" altLang="zh-CN" sz="1600" b="1" i="1" dirty="0">
                <a:latin typeface="Calibri" pitchFamily="34" charset="0"/>
                <a:ea typeface="宋体" pitchFamily="2" charset="-122"/>
                <a:cs typeface="Calibri" pitchFamily="34" charset="0"/>
              </a:rPr>
              <a:t>x</a:t>
            </a:r>
            <a:r>
              <a:rPr lang="en-US" altLang="zh-CN" sz="1600" b="1" dirty="0">
                <a:latin typeface="Calibri" pitchFamily="34" charset="0"/>
                <a:ea typeface="宋体" pitchFamily="2" charset="-122"/>
                <a:cs typeface="Calibri" pitchFamily="34" charset="0"/>
              </a:rPr>
              <a:t> and </a:t>
            </a:r>
            <a:r>
              <a:rPr lang="en-US" altLang="zh-CN" sz="1600" b="1" i="1" dirty="0">
                <a:latin typeface="Calibri" pitchFamily="34" charset="0"/>
                <a:ea typeface="宋体" pitchFamily="2" charset="-122"/>
                <a:cs typeface="Calibri" pitchFamily="34" charset="0"/>
              </a:rPr>
              <a:t>δ</a:t>
            </a:r>
            <a:r>
              <a:rPr lang="en-US" altLang="zh-CN" sz="1600" b="1" dirty="0">
                <a:latin typeface="Calibri" pitchFamily="34" charset="0"/>
                <a:ea typeface="宋体" pitchFamily="2" charset="-122"/>
                <a:cs typeface="Calibri" pitchFamily="34" charset="0"/>
              </a:rPr>
              <a:t> parameters are determined for reaction times from 0.25 to 500 h.</a:t>
            </a:r>
            <a:r>
              <a:rPr lang="en-US" altLang="zh-CN" sz="1200" dirty="0">
                <a:latin typeface="Calibri" pitchFamily="34" charset="0"/>
                <a:ea typeface="宋体" pitchFamily="2" charset="-122"/>
                <a:cs typeface="Calibri" pitchFamily="34" charset="0"/>
              </a:rPr>
              <a:t> </a:t>
            </a:r>
            <a:endParaRPr lang="zh-CN" altLang="en-US" sz="1200" dirty="0">
              <a:latin typeface="Calibri" pitchFamily="34" charset="0"/>
              <a:ea typeface="宋体" pitchFamily="2" charset="-122"/>
              <a:cs typeface="Calibri" pitchFamily="34" charset="0"/>
            </a:endParaRPr>
          </a:p>
        </p:txBody>
      </p:sp>
      <p:sp>
        <p:nvSpPr>
          <p:cNvPr id="207877" name="Line 5"/>
          <p:cNvSpPr>
            <a:spLocks noChangeShapeType="1"/>
          </p:cNvSpPr>
          <p:nvPr/>
        </p:nvSpPr>
        <p:spPr bwMode="auto">
          <a:xfrm>
            <a:off x="179388" y="5398038"/>
            <a:ext cx="6408737" cy="0"/>
          </a:xfrm>
          <a:prstGeom prst="line">
            <a:avLst/>
          </a:prstGeom>
          <a:noFill/>
          <a:ln w="38100" cmpd="dbl">
            <a:solidFill>
              <a:srgbClr val="FF0000"/>
            </a:solidFill>
            <a:round/>
            <a:headEnd/>
            <a:tailEnd/>
          </a:ln>
          <a:effectLst/>
        </p:spPr>
        <p:txBody>
          <a:bodyPr/>
          <a:lstStyle/>
          <a:p>
            <a:endParaRPr lang="en-GB"/>
          </a:p>
        </p:txBody>
      </p:sp>
      <p:sp>
        <p:nvSpPr>
          <p:cNvPr id="207878" name="AutoShape 6"/>
          <p:cNvSpPr>
            <a:spLocks noChangeArrowheads="1"/>
          </p:cNvSpPr>
          <p:nvPr/>
        </p:nvSpPr>
        <p:spPr bwMode="auto">
          <a:xfrm>
            <a:off x="7086600" y="5791200"/>
            <a:ext cx="1944688" cy="727075"/>
          </a:xfrm>
          <a:prstGeom prst="wedgeRectCallout">
            <a:avLst>
              <a:gd name="adj1" fmla="val -64366"/>
              <a:gd name="adj2" fmla="val -85153"/>
            </a:avLst>
          </a:prstGeom>
          <a:ln>
            <a:headEnd/>
            <a:tailEnd/>
          </a:ln>
        </p:spPr>
        <p:style>
          <a:lnRef idx="2">
            <a:schemeClr val="accent4"/>
          </a:lnRef>
          <a:fillRef idx="1">
            <a:schemeClr val="lt1"/>
          </a:fillRef>
          <a:effectRef idx="0">
            <a:schemeClr val="accent4"/>
          </a:effectRef>
          <a:fontRef idx="minor">
            <a:schemeClr val="dk1"/>
          </a:fontRef>
        </p:style>
        <p:txBody>
          <a:bodyPr/>
          <a:lstStyle/>
          <a:p>
            <a:pPr algn="ctr"/>
            <a:r>
              <a:rPr lang="en-US" altLang="zh-CN" sz="2000" b="1" dirty="0">
                <a:latin typeface="Calibri" pitchFamily="34" charset="0"/>
                <a:ea typeface="宋体" pitchFamily="2" charset="-122"/>
                <a:cs typeface="Calibri" pitchFamily="34" charset="0"/>
              </a:rPr>
              <a:t>What are the main findings</a:t>
            </a:r>
          </a:p>
        </p:txBody>
      </p:sp>
      <p:sp>
        <p:nvSpPr>
          <p:cNvPr id="207879" name="AutoShape 7"/>
          <p:cNvSpPr>
            <a:spLocks noChangeArrowheads="1"/>
          </p:cNvSpPr>
          <p:nvPr/>
        </p:nvSpPr>
        <p:spPr bwMode="auto">
          <a:xfrm>
            <a:off x="7087870" y="3842826"/>
            <a:ext cx="1873250" cy="727075"/>
          </a:xfrm>
          <a:prstGeom prst="wedgeRectCallout">
            <a:avLst>
              <a:gd name="adj1" fmla="val -59745"/>
              <a:gd name="adj2" fmla="val 72051"/>
            </a:avLst>
          </a:prstGeom>
          <a:ln>
            <a:headEnd/>
            <a:tailEnd/>
          </a:ln>
        </p:spPr>
        <p:style>
          <a:lnRef idx="2">
            <a:schemeClr val="dk1"/>
          </a:lnRef>
          <a:fillRef idx="1">
            <a:schemeClr val="lt1"/>
          </a:fillRef>
          <a:effectRef idx="0">
            <a:schemeClr val="dk1"/>
          </a:effectRef>
          <a:fontRef idx="minor">
            <a:schemeClr val="dk1"/>
          </a:fontRef>
        </p:style>
        <p:txBody>
          <a:bodyPr/>
          <a:lstStyle/>
          <a:p>
            <a:pPr algn="ctr"/>
            <a:r>
              <a:rPr lang="en-US" altLang="zh-CN" sz="2000" b="1" dirty="0">
                <a:latin typeface="Calibri" pitchFamily="34" charset="0"/>
                <a:ea typeface="宋体" pitchFamily="2" charset="-122"/>
                <a:cs typeface="Calibri" pitchFamily="34" charset="0"/>
              </a:rPr>
              <a:t>What has been done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anim calcmode="lin" valueType="num">
                                      <p:cBhvr>
                                        <p:cTn id="7" dur="500" fill="hold"/>
                                        <p:tgtEl>
                                          <p:spTgt spid="20787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787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0787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07875">
                                            <p:txEl>
                                              <p:pRg st="2" end="2"/>
                                            </p:txEl>
                                          </p:spTgt>
                                        </p:tgtEl>
                                        <p:attrNameLst>
                                          <p:attrName>style.visibility</p:attrName>
                                        </p:attrNameLst>
                                      </p:cBhvr>
                                      <p:to>
                                        <p:strVal val="visible"/>
                                      </p:to>
                                    </p:set>
                                    <p:anim calcmode="lin" valueType="num">
                                      <p:cBhvr>
                                        <p:cTn id="14" dur="500" fill="hold"/>
                                        <p:tgtEl>
                                          <p:spTgt spid="20787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0787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0787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07875">
                                            <p:txEl>
                                              <p:pRg st="3" end="3"/>
                                            </p:txEl>
                                          </p:spTgt>
                                        </p:tgtEl>
                                        <p:attrNameLst>
                                          <p:attrName>style.visibility</p:attrName>
                                        </p:attrNameLst>
                                      </p:cBhvr>
                                      <p:to>
                                        <p:strVal val="visible"/>
                                      </p:to>
                                    </p:set>
                                    <p:anim calcmode="lin" valueType="num">
                                      <p:cBhvr>
                                        <p:cTn id="21" dur="500" fill="hold"/>
                                        <p:tgtEl>
                                          <p:spTgt spid="20787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0787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0787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07875">
                                            <p:txEl>
                                              <p:pRg st="4" end="4"/>
                                            </p:txEl>
                                          </p:spTgt>
                                        </p:tgtEl>
                                        <p:attrNameLst>
                                          <p:attrName>style.visibility</p:attrName>
                                        </p:attrNameLst>
                                      </p:cBhvr>
                                      <p:to>
                                        <p:strVal val="visible"/>
                                      </p:to>
                                    </p:set>
                                    <p:anim calcmode="lin" valueType="num">
                                      <p:cBhvr>
                                        <p:cTn id="28" dur="500" fill="hold"/>
                                        <p:tgtEl>
                                          <p:spTgt spid="20787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0787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0787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207876"/>
                                        </p:tgtEl>
                                        <p:attrNameLst>
                                          <p:attrName>style.visibility</p:attrName>
                                        </p:attrNameLst>
                                      </p:cBhvr>
                                      <p:to>
                                        <p:strVal val="visible"/>
                                      </p:to>
                                    </p:set>
                                    <p:anim calcmode="lin" valueType="num">
                                      <p:cBhvr>
                                        <p:cTn id="35" dur="500" fill="hold"/>
                                        <p:tgtEl>
                                          <p:spTgt spid="207876"/>
                                        </p:tgtEl>
                                        <p:attrNameLst>
                                          <p:attrName>ppt_w</p:attrName>
                                        </p:attrNameLst>
                                      </p:cBhvr>
                                      <p:tavLst>
                                        <p:tav tm="0">
                                          <p:val>
                                            <p:fltVal val="0"/>
                                          </p:val>
                                        </p:tav>
                                        <p:tav tm="100000">
                                          <p:val>
                                            <p:strVal val="#ppt_w"/>
                                          </p:val>
                                        </p:tav>
                                      </p:tavLst>
                                    </p:anim>
                                    <p:anim calcmode="lin" valueType="num">
                                      <p:cBhvr>
                                        <p:cTn id="36" dur="500" fill="hold"/>
                                        <p:tgtEl>
                                          <p:spTgt spid="207876"/>
                                        </p:tgtEl>
                                        <p:attrNameLst>
                                          <p:attrName>ppt_h</p:attrName>
                                        </p:attrNameLst>
                                      </p:cBhvr>
                                      <p:tavLst>
                                        <p:tav tm="0">
                                          <p:val>
                                            <p:fltVal val="0"/>
                                          </p:val>
                                        </p:tav>
                                        <p:tav tm="100000">
                                          <p:val>
                                            <p:strVal val="#ppt_h"/>
                                          </p:val>
                                        </p:tav>
                                      </p:tavLst>
                                    </p:anim>
                                    <p:animEffect transition="in" filter="fade">
                                      <p:cBhvr>
                                        <p:cTn id="37" dur="500"/>
                                        <p:tgtEl>
                                          <p:spTgt spid="207876"/>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207879"/>
                                        </p:tgtEl>
                                        <p:attrNameLst>
                                          <p:attrName>style.visibility</p:attrName>
                                        </p:attrNameLst>
                                      </p:cBhvr>
                                      <p:to>
                                        <p:strVal val="visible"/>
                                      </p:to>
                                    </p:set>
                                    <p:animEffect transition="in" filter="fade">
                                      <p:cBhvr>
                                        <p:cTn id="40" dur="500"/>
                                        <p:tgtEl>
                                          <p:spTgt spid="207879"/>
                                        </p:tgtEl>
                                      </p:cBhvr>
                                    </p:animEffect>
                                    <p:anim calcmode="lin" valueType="num">
                                      <p:cBhvr>
                                        <p:cTn id="41" dur="500" fill="hold"/>
                                        <p:tgtEl>
                                          <p:spTgt spid="207879"/>
                                        </p:tgtEl>
                                        <p:attrNameLst>
                                          <p:attrName>ppt_x</p:attrName>
                                        </p:attrNameLst>
                                      </p:cBhvr>
                                      <p:tavLst>
                                        <p:tav tm="0">
                                          <p:val>
                                            <p:strVal val="#ppt_x"/>
                                          </p:val>
                                        </p:tav>
                                        <p:tav tm="100000">
                                          <p:val>
                                            <p:strVal val="#ppt_x"/>
                                          </p:val>
                                        </p:tav>
                                      </p:tavLst>
                                    </p:anim>
                                    <p:anim calcmode="lin" valueType="num">
                                      <p:cBhvr>
                                        <p:cTn id="42" dur="500" fill="hold"/>
                                        <p:tgtEl>
                                          <p:spTgt spid="207879"/>
                                        </p:tgtEl>
                                        <p:attrNameLst>
                                          <p:attrName>ppt_y</p:attrName>
                                        </p:attrNameLst>
                                      </p:cBhvr>
                                      <p:tavLst>
                                        <p:tav tm="0">
                                          <p:val>
                                            <p:strVal val="#ppt_y+.1"/>
                                          </p:val>
                                        </p:tav>
                                        <p:tav tm="100000">
                                          <p:val>
                                            <p:strVal val="#ppt_y"/>
                                          </p:val>
                                        </p:tav>
                                      </p:tavLst>
                                    </p:anim>
                                  </p:childTnLst>
                                </p:cTn>
                              </p:par>
                              <p:par>
                                <p:cTn id="43" presetID="53" presetClass="entr" presetSubtype="0" fill="hold" grpId="0" nodeType="withEffect">
                                  <p:stCondLst>
                                    <p:cond delay="0"/>
                                  </p:stCondLst>
                                  <p:childTnLst>
                                    <p:set>
                                      <p:cBhvr>
                                        <p:cTn id="44" dur="1" fill="hold">
                                          <p:stCondLst>
                                            <p:cond delay="0"/>
                                          </p:stCondLst>
                                        </p:cTn>
                                        <p:tgtEl>
                                          <p:spTgt spid="207877"/>
                                        </p:tgtEl>
                                        <p:attrNameLst>
                                          <p:attrName>style.visibility</p:attrName>
                                        </p:attrNameLst>
                                      </p:cBhvr>
                                      <p:to>
                                        <p:strVal val="visible"/>
                                      </p:to>
                                    </p:set>
                                    <p:anim calcmode="lin" valueType="num">
                                      <p:cBhvr>
                                        <p:cTn id="45" dur="500" fill="hold"/>
                                        <p:tgtEl>
                                          <p:spTgt spid="207877"/>
                                        </p:tgtEl>
                                        <p:attrNameLst>
                                          <p:attrName>ppt_w</p:attrName>
                                        </p:attrNameLst>
                                      </p:cBhvr>
                                      <p:tavLst>
                                        <p:tav tm="0">
                                          <p:val>
                                            <p:fltVal val="0"/>
                                          </p:val>
                                        </p:tav>
                                        <p:tav tm="100000">
                                          <p:val>
                                            <p:strVal val="#ppt_w"/>
                                          </p:val>
                                        </p:tav>
                                      </p:tavLst>
                                    </p:anim>
                                    <p:anim calcmode="lin" valueType="num">
                                      <p:cBhvr>
                                        <p:cTn id="46" dur="500" fill="hold"/>
                                        <p:tgtEl>
                                          <p:spTgt spid="207877"/>
                                        </p:tgtEl>
                                        <p:attrNameLst>
                                          <p:attrName>ppt_h</p:attrName>
                                        </p:attrNameLst>
                                      </p:cBhvr>
                                      <p:tavLst>
                                        <p:tav tm="0">
                                          <p:val>
                                            <p:fltVal val="0"/>
                                          </p:val>
                                        </p:tav>
                                        <p:tav tm="100000">
                                          <p:val>
                                            <p:strVal val="#ppt_h"/>
                                          </p:val>
                                        </p:tav>
                                      </p:tavLst>
                                    </p:anim>
                                    <p:animEffect transition="in" filter="fade">
                                      <p:cBhvr>
                                        <p:cTn id="47" dur="500"/>
                                        <p:tgtEl>
                                          <p:spTgt spid="207877"/>
                                        </p:tgtEl>
                                      </p:cBhvr>
                                    </p:animEffect>
                                  </p:childTnLst>
                                </p:cTn>
                              </p:par>
                              <p:par>
                                <p:cTn id="48" presetID="47" presetClass="entr" presetSubtype="0" fill="hold" grpId="0" nodeType="withEffect">
                                  <p:stCondLst>
                                    <p:cond delay="0"/>
                                  </p:stCondLst>
                                  <p:childTnLst>
                                    <p:set>
                                      <p:cBhvr>
                                        <p:cTn id="49" dur="1" fill="hold">
                                          <p:stCondLst>
                                            <p:cond delay="0"/>
                                          </p:stCondLst>
                                        </p:cTn>
                                        <p:tgtEl>
                                          <p:spTgt spid="207878"/>
                                        </p:tgtEl>
                                        <p:attrNameLst>
                                          <p:attrName>style.visibility</p:attrName>
                                        </p:attrNameLst>
                                      </p:cBhvr>
                                      <p:to>
                                        <p:strVal val="visible"/>
                                      </p:to>
                                    </p:set>
                                    <p:animEffect transition="in" filter="fade">
                                      <p:cBhvr>
                                        <p:cTn id="50" dur="1000"/>
                                        <p:tgtEl>
                                          <p:spTgt spid="207878"/>
                                        </p:tgtEl>
                                      </p:cBhvr>
                                    </p:animEffect>
                                    <p:anim calcmode="lin" valueType="num">
                                      <p:cBhvr>
                                        <p:cTn id="51" dur="1000" fill="hold"/>
                                        <p:tgtEl>
                                          <p:spTgt spid="207878"/>
                                        </p:tgtEl>
                                        <p:attrNameLst>
                                          <p:attrName>ppt_x</p:attrName>
                                        </p:attrNameLst>
                                      </p:cBhvr>
                                      <p:tavLst>
                                        <p:tav tm="0">
                                          <p:val>
                                            <p:strVal val="#ppt_x"/>
                                          </p:val>
                                        </p:tav>
                                        <p:tav tm="100000">
                                          <p:val>
                                            <p:strVal val="#ppt_x"/>
                                          </p:val>
                                        </p:tav>
                                      </p:tavLst>
                                    </p:anim>
                                    <p:anim calcmode="lin" valueType="num">
                                      <p:cBhvr>
                                        <p:cTn id="52" dur="1000" fill="hold"/>
                                        <p:tgtEl>
                                          <p:spTgt spid="2078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build="p"/>
      <p:bldP spid="207876" grpId="0" animBg="1"/>
      <p:bldP spid="207877" grpId="0" animBg="1"/>
      <p:bldP spid="207878" grpId="0" animBg="1"/>
      <p:bldP spid="207879"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013" name="Picture 6" descr="http://www.learnersdictionary.com/art/ld/funnel.gif"/>
          <p:cNvPicPr>
            <a:picLocks noChangeAspect="1" noChangeArrowheads="1"/>
          </p:cNvPicPr>
          <p:nvPr/>
        </p:nvPicPr>
        <p:blipFill>
          <a:blip r:embed="rId3" cstate="print"/>
          <a:srcRect/>
          <a:stretch>
            <a:fillRect/>
          </a:stretch>
        </p:blipFill>
        <p:spPr bwMode="auto">
          <a:xfrm>
            <a:off x="5364163" y="2781300"/>
            <a:ext cx="2857500" cy="3676650"/>
          </a:xfrm>
          <a:prstGeom prst="rect">
            <a:avLst/>
          </a:prstGeom>
          <a:noFill/>
          <a:ln w="9525">
            <a:noFill/>
            <a:miter lim="800000"/>
            <a:headEnd/>
            <a:tailEnd/>
          </a:ln>
        </p:spPr>
      </p:pic>
      <p:sp>
        <p:nvSpPr>
          <p:cNvPr id="603138" name="Rectangle 2"/>
          <p:cNvSpPr>
            <a:spLocks noGrp="1" noChangeArrowheads="1"/>
          </p:cNvSpPr>
          <p:nvPr>
            <p:ph type="title"/>
          </p:nvPr>
        </p:nvSpPr>
        <p:spPr>
          <a:xfrm>
            <a:off x="388806" y="313898"/>
            <a:ext cx="8534400" cy="696036"/>
          </a:xfrm>
        </p:spPr>
        <p:txBody>
          <a:bodyPr/>
          <a:lstStyle/>
          <a:p>
            <a:pPr eaLnBrk="1" hangingPunct="1">
              <a:defRPr/>
            </a:pPr>
            <a:r>
              <a:rPr lang="en-US" altLang="zh-CN" sz="3200" dirty="0" smtClean="0">
                <a:effectLst>
                  <a:outerShdw blurRad="38100" dist="38100" dir="2700000" algn="tl">
                    <a:srgbClr val="000000">
                      <a:alpha val="43137"/>
                    </a:srgbClr>
                  </a:outerShdw>
                </a:effectLst>
              </a:rPr>
              <a:t>Introduction</a:t>
            </a:r>
            <a:endParaRPr lang="en-US" altLang="zh-CN" sz="3400" dirty="0" smtClean="0">
              <a:effectLst>
                <a:outerShdw blurRad="38100" dist="38100" dir="2700000" algn="tl">
                  <a:srgbClr val="000000">
                    <a:alpha val="43137"/>
                  </a:srgbClr>
                </a:outerShdw>
              </a:effectLst>
              <a:ea typeface="宋体" pitchFamily="2" charset="-122"/>
            </a:endParaRPr>
          </a:p>
        </p:txBody>
      </p:sp>
      <p:sp>
        <p:nvSpPr>
          <p:cNvPr id="603139" name="Rectangle 3"/>
          <p:cNvSpPr>
            <a:spLocks noGrp="1" noChangeArrowheads="1"/>
          </p:cNvSpPr>
          <p:nvPr>
            <p:ph idx="1"/>
          </p:nvPr>
        </p:nvSpPr>
        <p:spPr>
          <a:xfrm>
            <a:off x="295422" y="1295400"/>
            <a:ext cx="7934178" cy="4724400"/>
          </a:xfrm>
        </p:spPr>
        <p:txBody>
          <a:bodyPr/>
          <a:lstStyle/>
          <a:p>
            <a:pPr marL="0" indent="0" eaLnBrk="1" hangingPunct="1">
              <a:lnSpc>
                <a:spcPct val="100000"/>
              </a:lnSpc>
              <a:buFont typeface="Wingdings" pitchFamily="2" charset="2"/>
              <a:buNone/>
              <a:defRPr/>
            </a:pPr>
            <a:r>
              <a:rPr lang="en-US" altLang="zh-CN" dirty="0" smtClean="0">
                <a:ea typeface="宋体" pitchFamily="2" charset="-122"/>
              </a:rPr>
              <a:t>The place to convince readers that you know why your work is relevant, also for them</a:t>
            </a:r>
            <a:endParaRPr lang="en-US" altLang="zh-CN" b="1" dirty="0" smtClean="0">
              <a:ea typeface="宋体" pitchFamily="2" charset="-122"/>
            </a:endParaRPr>
          </a:p>
          <a:p>
            <a:pPr eaLnBrk="1" hangingPunct="1">
              <a:lnSpc>
                <a:spcPct val="100000"/>
              </a:lnSpc>
              <a:buFont typeface="Wingdings" pitchFamily="2" charset="2"/>
              <a:buNone/>
              <a:defRPr/>
            </a:pPr>
            <a:endParaRPr lang="en-US" altLang="zh-CN" sz="2400" b="1" dirty="0" smtClean="0">
              <a:ea typeface="宋体" pitchFamily="2" charset="-122"/>
            </a:endParaRPr>
          </a:p>
          <a:p>
            <a:pPr eaLnBrk="1" hangingPunct="1">
              <a:lnSpc>
                <a:spcPct val="100000"/>
              </a:lnSpc>
              <a:buFont typeface="Wingdings" pitchFamily="2" charset="2"/>
              <a:buNone/>
              <a:defRPr/>
            </a:pPr>
            <a:r>
              <a:rPr lang="en-US" altLang="zh-CN" sz="2400" b="1" dirty="0" smtClean="0">
                <a:ea typeface="宋体" pitchFamily="2" charset="-122"/>
              </a:rPr>
              <a:t>Answer a series of questions:</a:t>
            </a:r>
          </a:p>
          <a:p>
            <a:pPr lvl="1" eaLnBrk="1" hangingPunct="1">
              <a:lnSpc>
                <a:spcPct val="100000"/>
              </a:lnSpc>
              <a:defRPr/>
            </a:pPr>
            <a:r>
              <a:rPr lang="en-US" altLang="zh-CN" sz="2400" dirty="0" smtClean="0">
                <a:ea typeface="宋体" pitchFamily="2" charset="-122"/>
              </a:rPr>
              <a:t>What is the problem? </a:t>
            </a:r>
          </a:p>
          <a:p>
            <a:pPr lvl="1" eaLnBrk="1" hangingPunct="1">
              <a:lnSpc>
                <a:spcPct val="100000"/>
              </a:lnSpc>
              <a:defRPr/>
            </a:pPr>
            <a:r>
              <a:rPr lang="en-US" altLang="zh-CN" sz="2400" dirty="0" smtClean="0">
                <a:ea typeface="宋体" pitchFamily="2" charset="-122"/>
              </a:rPr>
              <a:t>Are there any existing solutions? </a:t>
            </a:r>
          </a:p>
          <a:p>
            <a:pPr lvl="1" eaLnBrk="1" hangingPunct="1">
              <a:lnSpc>
                <a:spcPct val="100000"/>
              </a:lnSpc>
              <a:defRPr/>
            </a:pPr>
            <a:r>
              <a:rPr lang="en-US" altLang="zh-CN" sz="2400" dirty="0" smtClean="0">
                <a:ea typeface="宋体" pitchFamily="2" charset="-122"/>
              </a:rPr>
              <a:t>Which one is the best? </a:t>
            </a:r>
          </a:p>
          <a:p>
            <a:pPr lvl="1" eaLnBrk="1" hangingPunct="1">
              <a:lnSpc>
                <a:spcPct val="100000"/>
              </a:lnSpc>
              <a:defRPr/>
            </a:pPr>
            <a:r>
              <a:rPr lang="en-US" altLang="zh-CN" sz="2400" dirty="0" smtClean="0">
                <a:ea typeface="宋体" pitchFamily="2" charset="-122"/>
              </a:rPr>
              <a:t>What is its main limitation? </a:t>
            </a:r>
          </a:p>
          <a:p>
            <a:pPr lvl="1" eaLnBrk="1" hangingPunct="1">
              <a:lnSpc>
                <a:spcPct val="100000"/>
              </a:lnSpc>
              <a:defRPr/>
            </a:pPr>
            <a:r>
              <a:rPr lang="en-US" altLang="zh-CN" sz="2400" dirty="0" smtClean="0">
                <a:ea typeface="宋体" pitchFamily="2" charset="-122"/>
              </a:rPr>
              <a:t>What do you hope to achieve</a:t>
            </a:r>
            <a:r>
              <a:rPr lang="en-US" altLang="zh-CN" dirty="0" smtClean="0">
                <a:ea typeface="宋体" pitchFamily="2" charset="-122"/>
              </a:rPr>
              <a:t>?</a:t>
            </a:r>
          </a:p>
        </p:txBody>
      </p:sp>
      <p:sp>
        <p:nvSpPr>
          <p:cNvPr id="43014" name="TextBox 5"/>
          <p:cNvSpPr txBox="1">
            <a:spLocks noChangeArrowheads="1"/>
          </p:cNvSpPr>
          <p:nvPr/>
        </p:nvSpPr>
        <p:spPr bwMode="auto">
          <a:xfrm>
            <a:off x="7962187" y="2442968"/>
            <a:ext cx="851836" cy="338554"/>
          </a:xfrm>
          <a:prstGeom prst="rect">
            <a:avLst/>
          </a:prstGeom>
          <a:noFill/>
          <a:ln w="9525">
            <a:noFill/>
            <a:miter lim="800000"/>
            <a:headEnd/>
            <a:tailEnd/>
          </a:ln>
        </p:spPr>
        <p:txBody>
          <a:bodyPr wrap="none">
            <a:spAutoFit/>
          </a:bodyPr>
          <a:lstStyle/>
          <a:p>
            <a:pPr algn="ctr"/>
            <a:r>
              <a:rPr lang="en-GB" sz="1600" dirty="0">
                <a:latin typeface="Calibri" pitchFamily="34" charset="0"/>
                <a:cs typeface="Calibri" pitchFamily="34" charset="0"/>
              </a:rPr>
              <a:t>General</a:t>
            </a:r>
            <a:endParaRPr lang="en-US" sz="1600" dirty="0">
              <a:latin typeface="Calibri" pitchFamily="34" charset="0"/>
              <a:cs typeface="Calibri" pitchFamily="34" charset="0"/>
            </a:endParaRPr>
          </a:p>
        </p:txBody>
      </p:sp>
      <p:sp>
        <p:nvSpPr>
          <p:cNvPr id="43015" name="TextBox 6"/>
          <p:cNvSpPr txBox="1">
            <a:spLocks noChangeArrowheads="1"/>
          </p:cNvSpPr>
          <p:nvPr/>
        </p:nvSpPr>
        <p:spPr bwMode="auto">
          <a:xfrm>
            <a:off x="7980140" y="4868863"/>
            <a:ext cx="833883" cy="338554"/>
          </a:xfrm>
          <a:prstGeom prst="rect">
            <a:avLst/>
          </a:prstGeom>
          <a:solidFill>
            <a:schemeClr val="bg1"/>
          </a:solidFill>
          <a:ln w="9525">
            <a:noFill/>
            <a:miter lim="800000"/>
            <a:headEnd/>
            <a:tailEnd/>
          </a:ln>
        </p:spPr>
        <p:txBody>
          <a:bodyPr wrap="none">
            <a:spAutoFit/>
          </a:bodyPr>
          <a:lstStyle/>
          <a:p>
            <a:pPr algn="ctr"/>
            <a:r>
              <a:rPr lang="en-GB" sz="1600" dirty="0">
                <a:latin typeface="Calibri" pitchFamily="34" charset="0"/>
                <a:cs typeface="Calibri" pitchFamily="34" charset="0"/>
              </a:rPr>
              <a:t>Specific</a:t>
            </a:r>
            <a:endParaRPr lang="en-US" sz="1600" dirty="0">
              <a:latin typeface="Calibri" pitchFamily="34" charset="0"/>
              <a:cs typeface="Calibri" pitchFamily="34" charset="0"/>
            </a:endParaRPr>
          </a:p>
        </p:txBody>
      </p:sp>
      <p:cxnSp>
        <p:nvCxnSpPr>
          <p:cNvPr id="43016" name="Straight Arrow Connector 10"/>
          <p:cNvCxnSpPr>
            <a:cxnSpLocks noChangeShapeType="1"/>
          </p:cNvCxnSpPr>
          <p:nvPr/>
        </p:nvCxnSpPr>
        <p:spPr bwMode="auto">
          <a:xfrm>
            <a:off x="8397080" y="2781524"/>
            <a:ext cx="1" cy="2087339"/>
          </a:xfrm>
          <a:prstGeom prst="straightConnector1">
            <a:avLst/>
          </a:prstGeom>
          <a:noFill/>
          <a:ln w="25400" algn="ctr">
            <a:solidFill>
              <a:schemeClr val="tx2"/>
            </a:solidFill>
            <a:round/>
            <a:headEnd/>
            <a:tailEnd type="arrow" w="med" len="med"/>
          </a:ln>
        </p:spPr>
      </p:cxn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p:cNvSpPr>
            <a:spLocks noGrp="1" noChangeArrowheads="1"/>
          </p:cNvSpPr>
          <p:nvPr>
            <p:ph type="title"/>
          </p:nvPr>
        </p:nvSpPr>
        <p:spPr/>
        <p:txBody>
          <a:bodyPr/>
          <a:lstStyle/>
          <a:p>
            <a:pPr eaLnBrk="1" hangingPunct="1">
              <a:defRPr/>
            </a:pPr>
            <a:r>
              <a:rPr lang="en-US" altLang="zh-CN" sz="3400" dirty="0" smtClean="0">
                <a:ea typeface="宋体" pitchFamily="2" charset="-122"/>
              </a:rPr>
              <a:t> </a:t>
            </a:r>
            <a:r>
              <a:rPr lang="en-US" altLang="zh-CN" dirty="0" smtClean="0">
                <a:effectLst>
                  <a:outerShdw blurRad="38100" dist="38100" dir="2700000" algn="tl">
                    <a:srgbClr val="000000">
                      <a:alpha val="43137"/>
                    </a:srgbClr>
                  </a:outerShdw>
                </a:effectLst>
                <a:ea typeface="宋体" pitchFamily="2" charset="-122"/>
              </a:rPr>
              <a:t>Pay attention to the following</a:t>
            </a:r>
          </a:p>
        </p:txBody>
      </p:sp>
      <p:sp>
        <p:nvSpPr>
          <p:cNvPr id="44036" name="Rectangle 3"/>
          <p:cNvSpPr>
            <a:spLocks noGrp="1" noChangeArrowheads="1"/>
          </p:cNvSpPr>
          <p:nvPr>
            <p:ph idx="1"/>
          </p:nvPr>
        </p:nvSpPr>
        <p:spPr/>
        <p:txBody>
          <a:bodyPr/>
          <a:lstStyle/>
          <a:p>
            <a:pPr eaLnBrk="1" hangingPunct="1">
              <a:lnSpc>
                <a:spcPct val="100000"/>
              </a:lnSpc>
              <a:spcBef>
                <a:spcPct val="100000"/>
              </a:spcBef>
            </a:pPr>
            <a:r>
              <a:rPr lang="en-US" altLang="zh-CN" sz="2400" b="0" dirty="0" smtClean="0">
                <a:ea typeface="宋体" pitchFamily="2" charset="-122"/>
              </a:rPr>
              <a:t>Before you present your new data, put them into perspective first</a:t>
            </a:r>
          </a:p>
          <a:p>
            <a:pPr eaLnBrk="1" hangingPunct="1">
              <a:lnSpc>
                <a:spcPct val="100000"/>
              </a:lnSpc>
              <a:spcBef>
                <a:spcPct val="100000"/>
              </a:spcBef>
            </a:pPr>
            <a:r>
              <a:rPr lang="en-US" altLang="zh-CN" sz="2400" b="0" dirty="0" smtClean="0">
                <a:ea typeface="宋体" pitchFamily="2" charset="-122"/>
              </a:rPr>
              <a:t>Be brief, it is </a:t>
            </a:r>
            <a:r>
              <a:rPr lang="en-US" altLang="zh-CN" sz="2400" dirty="0" smtClean="0">
                <a:ea typeface="宋体" pitchFamily="2" charset="-122"/>
              </a:rPr>
              <a:t>not</a:t>
            </a:r>
            <a:r>
              <a:rPr lang="en-US" altLang="zh-CN" sz="2400" b="0" dirty="0" smtClean="0">
                <a:ea typeface="宋体" pitchFamily="2" charset="-122"/>
              </a:rPr>
              <a:t> a history lesson</a:t>
            </a:r>
          </a:p>
          <a:p>
            <a:pPr eaLnBrk="1" hangingPunct="1">
              <a:lnSpc>
                <a:spcPct val="100000"/>
              </a:lnSpc>
              <a:spcBef>
                <a:spcPct val="100000"/>
              </a:spcBef>
            </a:pPr>
            <a:r>
              <a:rPr lang="en-US" altLang="zh-CN" sz="2400" b="0" dirty="0" smtClean="0">
                <a:ea typeface="宋体" pitchFamily="2" charset="-122"/>
              </a:rPr>
              <a:t>Do not mix introduction, results, discussion and conclusions. Keep them separate</a:t>
            </a:r>
          </a:p>
          <a:p>
            <a:pPr eaLnBrk="1" hangingPunct="1">
              <a:lnSpc>
                <a:spcPct val="100000"/>
              </a:lnSpc>
              <a:spcBef>
                <a:spcPct val="100000"/>
              </a:spcBef>
            </a:pPr>
            <a:r>
              <a:rPr lang="en-US" altLang="zh-CN" sz="2400" b="0" dirty="0" smtClean="0">
                <a:ea typeface="宋体" pitchFamily="2" charset="-122"/>
              </a:rPr>
              <a:t>Do not overuse expressions such as “novel”, “first time”, “first ever”, “paradigm shift”, etc.</a:t>
            </a:r>
          </a:p>
          <a:p>
            <a:pPr eaLnBrk="1" hangingPunct="1">
              <a:lnSpc>
                <a:spcPct val="100000"/>
              </a:lnSpc>
              <a:spcBef>
                <a:spcPct val="100000"/>
              </a:spcBef>
            </a:pPr>
            <a:r>
              <a:rPr lang="en-US" altLang="zh-CN" sz="2400" b="0" dirty="0" smtClean="0">
                <a:ea typeface="宋体" pitchFamily="2" charset="-122"/>
              </a:rPr>
              <a:t>Cite only relevant references</a:t>
            </a:r>
          </a:p>
          <a:p>
            <a:pPr lvl="1" eaLnBrk="1" hangingPunct="1">
              <a:lnSpc>
                <a:spcPct val="100000"/>
              </a:lnSpc>
              <a:spcBef>
                <a:spcPts val="600"/>
              </a:spcBef>
            </a:pPr>
            <a:r>
              <a:rPr lang="en-GB" altLang="zh-CN" sz="2000" dirty="0" smtClean="0">
                <a:ea typeface="宋体" pitchFamily="2" charset="-122"/>
              </a:rPr>
              <a:t>Otherwise the editor and the reviewer may think you don’t have a clue where you are writing about</a:t>
            </a:r>
            <a:endParaRPr lang="en-US" altLang="zh-CN" sz="2000" dirty="0" smtClean="0">
              <a:ea typeface="宋体" pitchFamily="2" charset="-122"/>
            </a:endParaRPr>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p:cNvSpPr>
            <a:spLocks noGrp="1" noChangeArrowheads="1"/>
          </p:cNvSpPr>
          <p:nvPr>
            <p:ph type="title"/>
          </p:nvPr>
        </p:nvSpPr>
        <p:spPr/>
        <p:txBody>
          <a:bodyPr/>
          <a:lstStyle/>
          <a:p>
            <a:pPr eaLnBrk="1" hangingPunct="1">
              <a:defRPr/>
            </a:pPr>
            <a:r>
              <a:rPr lang="en-US" sz="3200" dirty="0" smtClean="0">
                <a:effectLst>
                  <a:outerShdw blurRad="38100" dist="38100" dir="2700000" algn="tl">
                    <a:srgbClr val="000000">
                      <a:alpha val="43137"/>
                    </a:srgbClr>
                  </a:outerShdw>
                </a:effectLst>
              </a:rPr>
              <a:t>Methods / Experimental</a:t>
            </a:r>
          </a:p>
        </p:txBody>
      </p:sp>
      <p:sp>
        <p:nvSpPr>
          <p:cNvPr id="45060" name="Rectangle 3"/>
          <p:cNvSpPr>
            <a:spLocks noGrp="1" noChangeArrowheads="1"/>
          </p:cNvSpPr>
          <p:nvPr>
            <p:ph idx="1"/>
          </p:nvPr>
        </p:nvSpPr>
        <p:spPr/>
        <p:txBody>
          <a:bodyPr>
            <a:normAutofit fontScale="92500" lnSpcReduction="20000"/>
          </a:bodyPr>
          <a:lstStyle/>
          <a:p>
            <a:pPr marL="457200" indent="-457200" eaLnBrk="1" hangingPunct="1">
              <a:buClr>
                <a:srgbClr val="FF9900"/>
              </a:buClr>
              <a:buSzPct val="115000"/>
              <a:buFontTx/>
              <a:buChar char="•"/>
            </a:pPr>
            <a:r>
              <a:rPr lang="en-US" sz="2400" dirty="0" smtClean="0"/>
              <a:t>Include all important details so that the reader can repeat the work.</a:t>
            </a:r>
          </a:p>
          <a:p>
            <a:pPr marL="914400" lvl="1" indent="-457200" eaLnBrk="1" hangingPunct="1">
              <a:buClr>
                <a:srgbClr val="FF9900"/>
              </a:buClr>
              <a:buSzPct val="115000"/>
              <a:buFontTx/>
              <a:buChar char="•"/>
            </a:pPr>
            <a:r>
              <a:rPr lang="en-US" sz="2000" dirty="0" smtClean="0"/>
              <a:t>Details that were previously published can be omitted but a general summary of those experiments should be included</a:t>
            </a:r>
          </a:p>
          <a:p>
            <a:pPr marL="457200" indent="-457200" eaLnBrk="1" hangingPunct="1">
              <a:buClr>
                <a:srgbClr val="FF9900"/>
              </a:buClr>
              <a:buSzPct val="115000"/>
              <a:buFontTx/>
              <a:buChar char="•"/>
            </a:pPr>
            <a:r>
              <a:rPr lang="en-US" sz="2400" dirty="0" smtClean="0"/>
              <a:t>Give vendor names (and addresses) of equipment etc. used</a:t>
            </a:r>
          </a:p>
          <a:p>
            <a:pPr marL="457200" indent="-457200" eaLnBrk="1" hangingPunct="1">
              <a:buClr>
                <a:srgbClr val="FF9900"/>
              </a:buClr>
              <a:buSzPct val="115000"/>
              <a:buFontTx/>
              <a:buChar char="•"/>
            </a:pPr>
            <a:r>
              <a:rPr lang="en-US" sz="2400" dirty="0" smtClean="0"/>
              <a:t>All chemicals must be identified</a:t>
            </a:r>
          </a:p>
          <a:p>
            <a:pPr marL="914400" lvl="1" indent="-457200" eaLnBrk="1" hangingPunct="1">
              <a:buClr>
                <a:srgbClr val="FF9900"/>
              </a:buClr>
              <a:buSzPct val="115000"/>
              <a:buFontTx/>
              <a:buChar char="•"/>
            </a:pPr>
            <a:r>
              <a:rPr lang="en-US" sz="2000" dirty="0" smtClean="0"/>
              <a:t>Do not use proprietary, unidentifiable compounds without description</a:t>
            </a:r>
          </a:p>
          <a:p>
            <a:pPr marL="457200" indent="-457200" eaLnBrk="1" hangingPunct="1">
              <a:buClr>
                <a:srgbClr val="FF9900"/>
              </a:buClr>
              <a:buSzPct val="115000"/>
              <a:buFontTx/>
              <a:buChar char="•"/>
            </a:pPr>
            <a:r>
              <a:rPr lang="en-US" sz="2400" dirty="0" smtClean="0"/>
              <a:t>Present proper control experiments</a:t>
            </a:r>
          </a:p>
          <a:p>
            <a:pPr marL="457200" indent="-457200" eaLnBrk="1" hangingPunct="1">
              <a:buClr>
                <a:srgbClr val="FF9900"/>
              </a:buClr>
              <a:buSzPct val="115000"/>
              <a:buFontTx/>
              <a:buChar char="•"/>
            </a:pPr>
            <a:r>
              <a:rPr lang="en-US" sz="2400" dirty="0" smtClean="0"/>
              <a:t>Avoid adding comments and discussion. </a:t>
            </a:r>
          </a:p>
          <a:p>
            <a:pPr marL="457200" indent="-457200" eaLnBrk="1" hangingPunct="1">
              <a:buClr>
                <a:srgbClr val="FF9900"/>
              </a:buClr>
              <a:buSzPct val="115000"/>
              <a:buFontTx/>
              <a:buChar char="•"/>
            </a:pPr>
            <a:r>
              <a:rPr lang="en-US" sz="2400" dirty="0" smtClean="0"/>
              <a:t>Write in the past tense</a:t>
            </a:r>
          </a:p>
          <a:p>
            <a:pPr marL="914400" lvl="1" indent="-457200" eaLnBrk="1" hangingPunct="1">
              <a:buClr>
                <a:srgbClr val="FF9900"/>
              </a:buClr>
              <a:buSzPct val="115000"/>
              <a:buFontTx/>
              <a:buChar char="•"/>
            </a:pPr>
            <a:r>
              <a:rPr lang="en-US" sz="2000" dirty="0" smtClean="0"/>
              <a:t>Most journals prefer the passive voice, some the active.</a:t>
            </a:r>
          </a:p>
          <a:p>
            <a:pPr marL="457200" indent="-457200" eaLnBrk="1" hangingPunct="1">
              <a:buClr>
                <a:srgbClr val="FF9900"/>
              </a:buClr>
              <a:buSzPct val="115000"/>
              <a:buFontTx/>
              <a:buChar char="•"/>
            </a:pPr>
            <a:r>
              <a:rPr lang="en-GB" sz="2400" dirty="0" smtClean="0"/>
              <a:t>Consider use of Supplementary Materials</a:t>
            </a:r>
          </a:p>
          <a:p>
            <a:pPr marL="914400" lvl="1" indent="-457200" eaLnBrk="1" hangingPunct="1">
              <a:buClr>
                <a:srgbClr val="FF9900"/>
              </a:buClr>
              <a:buSzPct val="115000"/>
              <a:buFontTx/>
              <a:buChar char="•"/>
            </a:pPr>
            <a:r>
              <a:rPr lang="en-GB" sz="2000" dirty="0" smtClean="0"/>
              <a:t>Documents, spreadsheets, audio, video, .....</a:t>
            </a:r>
            <a:endParaRPr lang="en-US" sz="2000" dirty="0" smtClean="0"/>
          </a:p>
          <a:p>
            <a:pPr marL="457200" indent="-457200" eaLnBrk="1" hangingPunct="1">
              <a:buClr>
                <a:srgbClr val="FF9900"/>
              </a:buClr>
              <a:buSzPct val="115000"/>
              <a:buFontTx/>
              <a:buChar char="•"/>
            </a:pPr>
            <a:endParaRPr lang="en-US" sz="2400" dirty="0" smtClean="0"/>
          </a:p>
        </p:txBody>
      </p:sp>
      <p:sp>
        <p:nvSpPr>
          <p:cNvPr id="4" name="Slide Number Placeholder 3"/>
          <p:cNvSpPr>
            <a:spLocks noGrp="1"/>
          </p:cNvSpPr>
          <p:nvPr>
            <p:ph type="sldNum" sz="quarter" idx="10"/>
          </p:nvPr>
        </p:nvSpPr>
        <p:spPr/>
        <p:txBody>
          <a:bodyPr/>
          <a:lstStyle/>
          <a:p>
            <a:pPr>
              <a:defRPr/>
            </a:pPr>
            <a:fld id="{5BB408FF-E5BA-4461-89E9-96FA16DB251E}" type="slidenum">
              <a:rPr lang="zh-CN" altLang="en-GB"/>
              <a:pPr>
                <a:defRPr/>
              </a:pPr>
              <a:t>55</a:t>
            </a:fld>
            <a:endParaRPr lang="en-GB" altLang="zh-CN" dirty="0"/>
          </a:p>
        </p:txBody>
      </p:sp>
      <p:sp>
        <p:nvSpPr>
          <p:cNvPr id="45061" name="TextBox 4"/>
          <p:cNvSpPr txBox="1">
            <a:spLocks noChangeArrowheads="1"/>
          </p:cNvSpPr>
          <p:nvPr/>
        </p:nvSpPr>
        <p:spPr bwMode="auto">
          <a:xfrm>
            <a:off x="703384" y="5936566"/>
            <a:ext cx="7230794" cy="605294"/>
          </a:xfrm>
          <a:prstGeom prst="rect">
            <a:avLst/>
          </a:prstGeom>
          <a:solidFill>
            <a:srgbClr val="FFBC37"/>
          </a:solidFill>
          <a:ln>
            <a:headEnd/>
            <a:tailEnd/>
          </a:ln>
        </p:spPr>
        <p:style>
          <a:lnRef idx="2">
            <a:schemeClr val="accent4"/>
          </a:lnRef>
          <a:fillRef idx="1">
            <a:schemeClr val="lt1"/>
          </a:fillRef>
          <a:effectRef idx="0">
            <a:schemeClr val="accent4"/>
          </a:effectRef>
          <a:fontRef idx="minor">
            <a:schemeClr val="dk1"/>
          </a:fontRef>
        </p:style>
        <p:txBody>
          <a:bodyPr wrap="square">
            <a:spAutoFit/>
          </a:bodyPr>
          <a:lstStyle/>
          <a:p>
            <a:pPr algn="ctr">
              <a:lnSpc>
                <a:spcPts val="2000"/>
              </a:lnSpc>
            </a:pPr>
            <a:r>
              <a:rPr lang="en-US" altLang="zh-CN" sz="1600" b="0" dirty="0">
                <a:latin typeface="Calibri" pitchFamily="34" charset="0"/>
                <a:ea typeface="宋体" pitchFamily="2" charset="-122"/>
                <a:cs typeface="Calibri" pitchFamily="34" charset="0"/>
              </a:rPr>
              <a:t>Reviewers will criticize incomplete or incorrect descriptions, and may even recommend </a:t>
            </a:r>
            <a:r>
              <a:rPr lang="en-US" altLang="zh-CN" sz="1600" b="0" dirty="0" smtClean="0">
                <a:latin typeface="Calibri" pitchFamily="34" charset="0"/>
                <a:ea typeface="宋体" pitchFamily="2" charset="-122"/>
                <a:cs typeface="Calibri" pitchFamily="34" charset="0"/>
              </a:rPr>
              <a:t>rejection</a:t>
            </a:r>
            <a:endParaRPr lang="en-US" sz="1800" b="0" dirty="0">
              <a:latin typeface="Calibri" pitchFamily="34" charset="0"/>
              <a:ea typeface="宋体" pitchFamily="2" charset="-122"/>
              <a:cs typeface="Calibri" pitchFamily="34" charset="0"/>
            </a:endParaRPr>
          </a:p>
        </p:txBody>
      </p:sp>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9890" name="Rectangle 1026"/>
          <p:cNvSpPr>
            <a:spLocks noGrp="1" noChangeArrowheads="1"/>
          </p:cNvSpPr>
          <p:nvPr>
            <p:ph type="title"/>
          </p:nvPr>
        </p:nvSpPr>
        <p:spPr/>
        <p:txBody>
          <a:bodyPr/>
          <a:lstStyle/>
          <a:p>
            <a:pPr eaLnBrk="1" hangingPunct="1">
              <a:defRPr/>
            </a:pPr>
            <a:r>
              <a:rPr lang="en-US" altLang="zh-CN" sz="3200" dirty="0" smtClean="0">
                <a:effectLst>
                  <a:outerShdw blurRad="38100" dist="38100" dir="2700000" algn="tl">
                    <a:srgbClr val="000000">
                      <a:alpha val="43137"/>
                    </a:srgbClr>
                  </a:outerShdw>
                </a:effectLst>
                <a:ea typeface="宋体" pitchFamily="2" charset="-122"/>
              </a:rPr>
              <a:t>Ethics Committee approval</a:t>
            </a:r>
          </a:p>
        </p:txBody>
      </p:sp>
      <p:sp>
        <p:nvSpPr>
          <p:cNvPr id="46084" name="Rectangle 1027"/>
          <p:cNvSpPr>
            <a:spLocks noGrp="1" noChangeArrowheads="1"/>
          </p:cNvSpPr>
          <p:nvPr>
            <p:ph idx="1"/>
          </p:nvPr>
        </p:nvSpPr>
        <p:spPr>
          <a:xfrm>
            <a:off x="533399" y="1295400"/>
            <a:ext cx="8005689" cy="4724400"/>
          </a:xfrm>
        </p:spPr>
        <p:txBody>
          <a:bodyPr>
            <a:normAutofit/>
          </a:bodyPr>
          <a:lstStyle/>
          <a:p>
            <a:pPr eaLnBrk="1" hangingPunct="1">
              <a:lnSpc>
                <a:spcPct val="90000"/>
              </a:lnSpc>
            </a:pPr>
            <a:r>
              <a:rPr lang="en-US" altLang="zh-CN" sz="2400" dirty="0" smtClean="0">
                <a:ea typeface="宋体" pitchFamily="2" charset="-122"/>
              </a:rPr>
              <a:t>Experiments on humans or animals must follow applicable ethics standards</a:t>
            </a:r>
          </a:p>
          <a:p>
            <a:pPr lvl="1" eaLnBrk="1" hangingPunct="1">
              <a:lnSpc>
                <a:spcPct val="90000"/>
              </a:lnSpc>
            </a:pPr>
            <a:r>
              <a:rPr lang="en-US" altLang="zh-CN" sz="2400" dirty="0" smtClean="0">
                <a:ea typeface="宋体" pitchFamily="2" charset="-122"/>
              </a:rPr>
              <a:t>e.g. most recent version of the Helsinki Declaration and/or relevant (local, national, international) animal experimentation guidelines </a:t>
            </a:r>
          </a:p>
          <a:p>
            <a:pPr eaLnBrk="1" hangingPunct="1">
              <a:lnSpc>
                <a:spcPct val="90000"/>
              </a:lnSpc>
            </a:pPr>
            <a:r>
              <a:rPr lang="en-US" altLang="zh-CN" sz="2400" dirty="0" smtClean="0">
                <a:ea typeface="宋体" pitchFamily="2" charset="-122"/>
              </a:rPr>
              <a:t>Approval of the local ethics committee is required, and should be specified in the manuscript</a:t>
            </a:r>
          </a:p>
          <a:p>
            <a:pPr eaLnBrk="1" hangingPunct="1">
              <a:lnSpc>
                <a:spcPct val="90000"/>
              </a:lnSpc>
            </a:pPr>
            <a:r>
              <a:rPr lang="en-GB" altLang="zh-CN" sz="2400" dirty="0" smtClean="0">
                <a:ea typeface="宋体" pitchFamily="2" charset="-122"/>
              </a:rPr>
              <a:t>Editors can make their own decisions as to whether the experiments were done in an ethically acceptable manner</a:t>
            </a:r>
          </a:p>
          <a:p>
            <a:pPr lvl="1" eaLnBrk="1" hangingPunct="1">
              <a:lnSpc>
                <a:spcPct val="90000"/>
              </a:lnSpc>
            </a:pPr>
            <a:r>
              <a:rPr lang="en-GB" altLang="zh-CN" sz="2400" dirty="0" smtClean="0">
                <a:ea typeface="宋体" pitchFamily="2" charset="-122"/>
              </a:rPr>
              <a:t>Sometimes local ethics approvals are way below internationally accepted standards</a:t>
            </a:r>
            <a:endParaRPr lang="en-US" altLang="zh-CN" sz="2400" dirty="0" smtClean="0">
              <a:ea typeface="宋体" pitchFamily="2" charset="-122"/>
            </a:endParaRPr>
          </a:p>
          <a:p>
            <a:pPr eaLnBrk="1" hangingPunct="1">
              <a:lnSpc>
                <a:spcPct val="90000"/>
              </a:lnSpc>
              <a:buFont typeface="Wingdings" pitchFamily="2" charset="2"/>
              <a:buNone/>
            </a:pPr>
            <a:endParaRPr lang="en-US" altLang="zh-CN" dirty="0" smtClean="0">
              <a:ea typeface="宋体" pitchFamily="2" charset="-122"/>
            </a:endParaRPr>
          </a:p>
        </p:txBody>
      </p:sp>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p:txBody>
          <a:bodyPr/>
          <a:lstStyle/>
          <a:p>
            <a:pPr eaLnBrk="1" hangingPunct="1">
              <a:defRPr/>
            </a:pPr>
            <a:r>
              <a:rPr lang="en-US" altLang="zh-CN" sz="3200" dirty="0" smtClean="0">
                <a:effectLst>
                  <a:outerShdw blurRad="38100" dist="38100" dir="2700000" algn="tl">
                    <a:srgbClr val="000000">
                      <a:alpha val="43137"/>
                    </a:srgbClr>
                  </a:outerShdw>
                </a:effectLst>
                <a:ea typeface="宋体" pitchFamily="2" charset="-122"/>
              </a:rPr>
              <a:t>Results – what have you found?</a:t>
            </a:r>
          </a:p>
        </p:txBody>
      </p:sp>
      <p:sp>
        <p:nvSpPr>
          <p:cNvPr id="47108" name="Rectangle 3"/>
          <p:cNvSpPr>
            <a:spLocks noGrp="1" noChangeArrowheads="1"/>
          </p:cNvSpPr>
          <p:nvPr>
            <p:ph idx="1"/>
          </p:nvPr>
        </p:nvSpPr>
        <p:spPr/>
        <p:txBody>
          <a:bodyPr/>
          <a:lstStyle/>
          <a:p>
            <a:pPr eaLnBrk="1" hangingPunct="1">
              <a:lnSpc>
                <a:spcPct val="90000"/>
              </a:lnSpc>
              <a:spcBef>
                <a:spcPct val="45000"/>
              </a:spcBef>
            </a:pPr>
            <a:r>
              <a:rPr lang="en-US" altLang="zh-CN" sz="2400" b="1" dirty="0" smtClean="0">
                <a:ea typeface="宋体" pitchFamily="2" charset="-122"/>
              </a:rPr>
              <a:t>The following should be included</a:t>
            </a:r>
            <a:endParaRPr lang="en-US" altLang="zh-CN" sz="2400" dirty="0" smtClean="0">
              <a:ea typeface="宋体" pitchFamily="2" charset="-122"/>
            </a:endParaRPr>
          </a:p>
          <a:p>
            <a:pPr lvl="1" eaLnBrk="1" hangingPunct="1">
              <a:lnSpc>
                <a:spcPct val="90000"/>
              </a:lnSpc>
              <a:spcBef>
                <a:spcPct val="45000"/>
              </a:spcBef>
            </a:pPr>
            <a:r>
              <a:rPr lang="en-US" altLang="zh-CN" dirty="0" smtClean="0">
                <a:ea typeface="宋体" pitchFamily="2" charset="-122"/>
              </a:rPr>
              <a:t>the </a:t>
            </a:r>
            <a:r>
              <a:rPr lang="en-US" altLang="zh-CN" b="1" dirty="0" smtClean="0">
                <a:solidFill>
                  <a:schemeClr val="tx1"/>
                </a:solidFill>
                <a:ea typeface="宋体" pitchFamily="2" charset="-122"/>
              </a:rPr>
              <a:t>main findings </a:t>
            </a:r>
          </a:p>
          <a:p>
            <a:pPr lvl="2" eaLnBrk="1" hangingPunct="1">
              <a:lnSpc>
                <a:spcPct val="90000"/>
              </a:lnSpc>
              <a:spcBef>
                <a:spcPct val="45000"/>
              </a:spcBef>
            </a:pPr>
            <a:r>
              <a:rPr lang="en-US" altLang="zh-CN" dirty="0" smtClean="0">
                <a:ea typeface="宋体" pitchFamily="2" charset="-122"/>
              </a:rPr>
              <a:t>Thus not </a:t>
            </a:r>
            <a:r>
              <a:rPr lang="en-US" altLang="zh-CN" i="1" dirty="0" smtClean="0">
                <a:ea typeface="宋体" pitchFamily="2" charset="-122"/>
              </a:rPr>
              <a:t>all</a:t>
            </a:r>
            <a:r>
              <a:rPr lang="en-US" altLang="zh-CN" dirty="0" smtClean="0">
                <a:ea typeface="宋体" pitchFamily="2" charset="-122"/>
              </a:rPr>
              <a:t> findings</a:t>
            </a:r>
          </a:p>
          <a:p>
            <a:pPr lvl="2" eaLnBrk="1" hangingPunct="1">
              <a:lnSpc>
                <a:spcPct val="90000"/>
              </a:lnSpc>
              <a:spcBef>
                <a:spcPct val="45000"/>
              </a:spcBef>
            </a:pPr>
            <a:r>
              <a:rPr lang="en-US" altLang="zh-CN" dirty="0" smtClean="0">
                <a:ea typeface="宋体" pitchFamily="2" charset="-122"/>
              </a:rPr>
              <a:t>Findings from experiments described in the Methods section</a:t>
            </a:r>
          </a:p>
          <a:p>
            <a:pPr lvl="1" eaLnBrk="1" hangingPunct="1">
              <a:lnSpc>
                <a:spcPct val="90000"/>
              </a:lnSpc>
              <a:spcBef>
                <a:spcPct val="45000"/>
              </a:spcBef>
            </a:pPr>
            <a:r>
              <a:rPr lang="en-US" altLang="zh-CN" dirty="0" smtClean="0">
                <a:ea typeface="宋体" pitchFamily="2" charset="-122"/>
              </a:rPr>
              <a:t>Highlight findings that </a:t>
            </a:r>
            <a:r>
              <a:rPr lang="en-US" altLang="zh-CN" b="1" dirty="0" smtClean="0">
                <a:solidFill>
                  <a:schemeClr val="tx1"/>
                </a:solidFill>
                <a:ea typeface="宋体" pitchFamily="2" charset="-122"/>
              </a:rPr>
              <a:t>differ</a:t>
            </a:r>
            <a:r>
              <a:rPr lang="en-US" altLang="zh-CN" dirty="0" smtClean="0">
                <a:solidFill>
                  <a:schemeClr val="tx1"/>
                </a:solidFill>
                <a:ea typeface="宋体" pitchFamily="2" charset="-122"/>
              </a:rPr>
              <a:t> </a:t>
            </a:r>
            <a:r>
              <a:rPr lang="en-US" altLang="zh-CN" dirty="0" smtClean="0">
                <a:ea typeface="宋体" pitchFamily="2" charset="-122"/>
              </a:rPr>
              <a:t>from findings in previous publications, and </a:t>
            </a:r>
            <a:r>
              <a:rPr lang="en-US" altLang="zh-CN" b="1" dirty="0" smtClean="0">
                <a:solidFill>
                  <a:schemeClr val="tx1"/>
                </a:solidFill>
                <a:ea typeface="宋体" pitchFamily="2" charset="-122"/>
              </a:rPr>
              <a:t>unexpected</a:t>
            </a:r>
            <a:r>
              <a:rPr lang="en-US" altLang="zh-CN" dirty="0" smtClean="0">
                <a:solidFill>
                  <a:schemeClr val="tx1"/>
                </a:solidFill>
                <a:ea typeface="宋体" pitchFamily="2" charset="-122"/>
              </a:rPr>
              <a:t> </a:t>
            </a:r>
            <a:r>
              <a:rPr lang="en-US" altLang="zh-CN" dirty="0" smtClean="0">
                <a:ea typeface="宋体" pitchFamily="2" charset="-122"/>
              </a:rPr>
              <a:t>findings</a:t>
            </a:r>
          </a:p>
          <a:p>
            <a:pPr lvl="1" eaLnBrk="1" hangingPunct="1">
              <a:lnSpc>
                <a:spcPct val="90000"/>
              </a:lnSpc>
              <a:spcBef>
                <a:spcPct val="45000"/>
              </a:spcBef>
            </a:pPr>
            <a:r>
              <a:rPr lang="en-US" altLang="zh-CN" dirty="0" smtClean="0">
                <a:ea typeface="宋体" pitchFamily="2" charset="-122"/>
              </a:rPr>
              <a:t>Results of the </a:t>
            </a:r>
            <a:r>
              <a:rPr lang="en-US" altLang="zh-CN" b="1" dirty="0" smtClean="0">
                <a:solidFill>
                  <a:schemeClr val="tx1"/>
                </a:solidFill>
                <a:ea typeface="宋体" pitchFamily="2" charset="-122"/>
              </a:rPr>
              <a:t>statistical analysis</a:t>
            </a:r>
          </a:p>
          <a:p>
            <a:pPr lvl="1" eaLnBrk="1" hangingPunct="1">
              <a:lnSpc>
                <a:spcPct val="90000"/>
              </a:lnSpc>
              <a:spcBef>
                <a:spcPct val="45000"/>
              </a:spcBef>
            </a:pPr>
            <a:endParaRPr lang="en-US" altLang="zh-CN" dirty="0" smtClean="0">
              <a:ea typeface="宋体" pitchFamily="2" charset="-122"/>
            </a:endParaRPr>
          </a:p>
        </p:txBody>
      </p:sp>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8130" name="Picture 11" descr="F06-Thousand_Words_Eye.gif"/>
          <p:cNvPicPr>
            <a:picLocks noChangeAspect="1"/>
          </p:cNvPicPr>
          <p:nvPr/>
        </p:nvPicPr>
        <p:blipFill>
          <a:blip r:embed="rId3" cstate="print"/>
          <a:srcRect/>
          <a:stretch>
            <a:fillRect/>
          </a:stretch>
        </p:blipFill>
        <p:spPr bwMode="auto">
          <a:xfrm>
            <a:off x="6639952" y="4124574"/>
            <a:ext cx="2391336" cy="2376240"/>
          </a:xfrm>
          <a:prstGeom prst="rect">
            <a:avLst/>
          </a:prstGeom>
          <a:noFill/>
          <a:ln w="9525">
            <a:noFill/>
            <a:miter lim="800000"/>
            <a:headEnd/>
            <a:tailEnd/>
          </a:ln>
        </p:spPr>
      </p:pic>
      <p:sp>
        <p:nvSpPr>
          <p:cNvPr id="48131" name="Rectangle 13"/>
          <p:cNvSpPr>
            <a:spLocks noChangeArrowheads="1"/>
          </p:cNvSpPr>
          <p:nvPr/>
        </p:nvSpPr>
        <p:spPr bwMode="auto">
          <a:xfrm>
            <a:off x="3581295" y="5309332"/>
            <a:ext cx="3096121" cy="831850"/>
          </a:xfrm>
          <a:prstGeom prst="rect">
            <a:avLst/>
          </a:prstGeom>
          <a:noFill/>
          <a:ln w="9525">
            <a:noFill/>
            <a:miter lim="800000"/>
            <a:headEnd/>
            <a:tailEnd/>
          </a:ln>
        </p:spPr>
        <p:txBody>
          <a:bodyPr wrap="square">
            <a:spAutoFit/>
          </a:bodyPr>
          <a:lstStyle/>
          <a:p>
            <a:pPr algn="ctr"/>
            <a:r>
              <a:rPr lang="en-GB" sz="1600" i="1" dirty="0">
                <a:latin typeface="Calibri" pitchFamily="34" charset="0"/>
                <a:cs typeface="Calibri" pitchFamily="34" charset="0"/>
              </a:rPr>
              <a:t>"One Picture is Worth a Thousand Words" </a:t>
            </a:r>
          </a:p>
          <a:p>
            <a:pPr algn="ctr"/>
            <a:r>
              <a:rPr lang="en-GB" sz="1600" i="1" dirty="0">
                <a:latin typeface="Calibri" pitchFamily="34" charset="0"/>
                <a:cs typeface="Calibri" pitchFamily="34" charset="0"/>
              </a:rPr>
              <a:t>Sue </a:t>
            </a:r>
            <a:r>
              <a:rPr lang="en-GB" sz="1600" i="1" dirty="0" err="1">
                <a:latin typeface="Calibri" pitchFamily="34" charset="0"/>
                <a:cs typeface="Calibri" pitchFamily="34" charset="0"/>
              </a:rPr>
              <a:t>Hanauer</a:t>
            </a:r>
            <a:r>
              <a:rPr lang="en-GB" sz="1600" i="1" dirty="0">
                <a:latin typeface="Calibri" pitchFamily="34" charset="0"/>
                <a:cs typeface="Calibri" pitchFamily="34" charset="0"/>
              </a:rPr>
              <a:t> (1968)</a:t>
            </a:r>
          </a:p>
        </p:txBody>
      </p:sp>
      <p:sp>
        <p:nvSpPr>
          <p:cNvPr id="16" name="Rectangle 2"/>
          <p:cNvSpPr>
            <a:spLocks noGrp="1" noChangeArrowheads="1"/>
          </p:cNvSpPr>
          <p:nvPr>
            <p:ph type="title"/>
          </p:nvPr>
        </p:nvSpPr>
        <p:spPr/>
        <p:txBody>
          <a:bodyPr/>
          <a:lstStyle/>
          <a:p>
            <a:pPr eaLnBrk="1" hangingPunct="1">
              <a:defRPr/>
            </a:pPr>
            <a:r>
              <a:rPr lang="en-US" altLang="zh-CN" sz="3200" dirty="0" smtClean="0">
                <a:effectLst>
                  <a:outerShdw blurRad="38100" dist="38100" dir="2700000" algn="tl">
                    <a:srgbClr val="000000">
                      <a:alpha val="43137"/>
                    </a:srgbClr>
                  </a:outerShdw>
                </a:effectLst>
                <a:ea typeface="宋体" pitchFamily="2" charset="-122"/>
              </a:rPr>
              <a:t>Results – Figures and tables</a:t>
            </a:r>
            <a:endParaRPr lang="zh-CN" altLang="en-US" sz="3200" dirty="0" smtClean="0">
              <a:effectLst>
                <a:outerShdw blurRad="38100" dist="38100" dir="2700000" algn="tl">
                  <a:srgbClr val="000000">
                    <a:alpha val="43137"/>
                  </a:srgbClr>
                </a:outerShdw>
              </a:effectLst>
              <a:ea typeface="宋体" pitchFamily="2" charset="-122"/>
            </a:endParaRPr>
          </a:p>
        </p:txBody>
      </p:sp>
      <p:sp>
        <p:nvSpPr>
          <p:cNvPr id="6" name="Content Placeholder 5"/>
          <p:cNvSpPr>
            <a:spLocks noGrp="1"/>
          </p:cNvSpPr>
          <p:nvPr>
            <p:ph idx="1"/>
          </p:nvPr>
        </p:nvSpPr>
        <p:spPr>
          <a:xfrm>
            <a:off x="223911" y="1281332"/>
            <a:ext cx="6824003" cy="4724400"/>
          </a:xfrm>
          <a:noFill/>
        </p:spPr>
        <p:txBody>
          <a:bodyPr/>
          <a:lstStyle/>
          <a:p>
            <a:r>
              <a:rPr lang="en-GB" sz="2800" dirty="0" smtClean="0"/>
              <a:t>Illustrations are critical, because</a:t>
            </a:r>
          </a:p>
          <a:p>
            <a:pPr lvl="1"/>
            <a:r>
              <a:rPr lang="en-GB" sz="2400" dirty="0" smtClean="0"/>
              <a:t>Figures and tables are the most efficient way to present results</a:t>
            </a:r>
          </a:p>
          <a:p>
            <a:pPr lvl="1"/>
            <a:r>
              <a:rPr lang="en-GB" sz="2400" dirty="0" smtClean="0"/>
              <a:t>Results are the driving force of the publication</a:t>
            </a:r>
          </a:p>
          <a:p>
            <a:pPr lvl="1"/>
            <a:r>
              <a:rPr lang="en-GB" sz="2400" dirty="0" smtClean="0"/>
              <a:t>Captions and legends must be detailed enough to make figures and tables self-explanatory</a:t>
            </a:r>
          </a:p>
          <a:p>
            <a:pPr lvl="1"/>
            <a:r>
              <a:rPr lang="en-GB" sz="2400" dirty="0" smtClean="0"/>
              <a:t>No duplication of results described in text or other illustrations</a:t>
            </a:r>
          </a:p>
          <a:p>
            <a:endParaRPr lang="en-GB" dirty="0"/>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8" name="Picture 5" descr="123"/>
          <p:cNvPicPr>
            <a:picLocks noChangeAspect="1" noChangeArrowheads="1"/>
          </p:cNvPicPr>
          <p:nvPr/>
        </p:nvPicPr>
        <p:blipFill>
          <a:blip r:embed="rId3" cstate="print"/>
          <a:srcRect/>
          <a:stretch>
            <a:fillRect/>
          </a:stretch>
        </p:blipFill>
        <p:spPr bwMode="auto">
          <a:xfrm>
            <a:off x="4412461" y="4765677"/>
            <a:ext cx="3610687" cy="1872208"/>
          </a:xfrm>
          <a:prstGeom prst="rect">
            <a:avLst/>
          </a:prstGeom>
          <a:noFill/>
          <a:ln w="9525">
            <a:noFill/>
            <a:miter lim="800000"/>
            <a:headEnd/>
            <a:tailEnd/>
          </a:ln>
        </p:spPr>
      </p:pic>
      <p:sp>
        <p:nvSpPr>
          <p:cNvPr id="9" name="Rectangle 2"/>
          <p:cNvSpPr>
            <a:spLocks noGrp="1" noChangeArrowheads="1"/>
          </p:cNvSpPr>
          <p:nvPr>
            <p:ph type="title"/>
          </p:nvPr>
        </p:nvSpPr>
        <p:spPr/>
        <p:txBody>
          <a:bodyPr/>
          <a:lstStyle/>
          <a:p>
            <a:pPr eaLnBrk="1" hangingPunct="1">
              <a:defRPr/>
            </a:pPr>
            <a:r>
              <a:rPr lang="en-US" altLang="zh-CN" sz="3200" dirty="0" smtClean="0">
                <a:effectLst>
                  <a:outerShdw blurRad="38100" dist="38100" dir="2700000" algn="tl">
                    <a:srgbClr val="000000">
                      <a:alpha val="43137"/>
                    </a:srgbClr>
                  </a:outerShdw>
                </a:effectLst>
                <a:ea typeface="宋体" pitchFamily="2" charset="-122"/>
              </a:rPr>
              <a:t>Results – Appearance counts!</a:t>
            </a:r>
            <a:endParaRPr lang="zh-CN" altLang="en-US" sz="3200" dirty="0" smtClean="0">
              <a:effectLst>
                <a:outerShdw blurRad="38100" dist="38100" dir="2700000" algn="tl">
                  <a:srgbClr val="000000">
                    <a:alpha val="43137"/>
                  </a:srgbClr>
                </a:outerShdw>
              </a:effectLst>
              <a:ea typeface="宋体" pitchFamily="2" charset="-122"/>
            </a:endParaRPr>
          </a:p>
        </p:txBody>
      </p:sp>
      <p:sp>
        <p:nvSpPr>
          <p:cNvPr id="49154" name="Rectangle 2"/>
          <p:cNvSpPr>
            <a:spLocks noGrp="1" noChangeArrowheads="1"/>
          </p:cNvSpPr>
          <p:nvPr>
            <p:ph idx="1"/>
          </p:nvPr>
        </p:nvSpPr>
        <p:spPr/>
        <p:txBody>
          <a:bodyPr/>
          <a:lstStyle/>
          <a:p>
            <a:pPr marL="568325" lvl="1" indent="-377825" eaLnBrk="1" hangingPunct="1">
              <a:lnSpc>
                <a:spcPct val="100000"/>
              </a:lnSpc>
              <a:spcBef>
                <a:spcPct val="10000"/>
              </a:spcBef>
              <a:buFont typeface="Wingdings" pitchFamily="2" charset="2"/>
              <a:buChar char="§"/>
            </a:pPr>
            <a:r>
              <a:rPr lang="en-US" altLang="zh-CN" sz="1800" dirty="0" smtClean="0">
                <a:latin typeface="Calibri" pitchFamily="34" charset="0"/>
                <a:ea typeface="宋体" pitchFamily="2" charset="-122"/>
              </a:rPr>
              <a:t>Un-crowded plots</a:t>
            </a:r>
          </a:p>
          <a:p>
            <a:pPr marL="968375" lvl="2" indent="-377825" eaLnBrk="1" hangingPunct="1">
              <a:lnSpc>
                <a:spcPct val="100000"/>
              </a:lnSpc>
              <a:spcBef>
                <a:spcPct val="10000"/>
              </a:spcBef>
              <a:buFont typeface="Wingdings" pitchFamily="2" charset="2"/>
              <a:buChar char="Ø"/>
            </a:pPr>
            <a:r>
              <a:rPr lang="en-US" altLang="zh-CN" sz="1400" dirty="0" smtClean="0">
                <a:latin typeface="Calibri" pitchFamily="34" charset="0"/>
                <a:ea typeface="宋体" pitchFamily="2" charset="-122"/>
              </a:rPr>
              <a:t>3 or 4 data sets per figure; well-selected scales; appropriate</a:t>
            </a:r>
            <a:br>
              <a:rPr lang="en-US" altLang="zh-CN" sz="1400" dirty="0" smtClean="0">
                <a:latin typeface="Calibri" pitchFamily="34" charset="0"/>
                <a:ea typeface="宋体" pitchFamily="2" charset="-122"/>
              </a:rPr>
            </a:br>
            <a:r>
              <a:rPr lang="en-US" altLang="zh-CN" sz="1400" dirty="0" smtClean="0">
                <a:latin typeface="Calibri" pitchFamily="34" charset="0"/>
                <a:ea typeface="宋体" pitchFamily="2" charset="-122"/>
              </a:rPr>
              <a:t>axis label size; symbols clear to read; data sets easily distinguishable. </a:t>
            </a:r>
          </a:p>
          <a:p>
            <a:pPr marL="568325" lvl="1" indent="-377825" eaLnBrk="1" hangingPunct="1">
              <a:lnSpc>
                <a:spcPct val="100000"/>
              </a:lnSpc>
              <a:spcBef>
                <a:spcPct val="10000"/>
              </a:spcBef>
              <a:buFont typeface="Wingdings" pitchFamily="2" charset="2"/>
              <a:buChar char="§"/>
            </a:pPr>
            <a:r>
              <a:rPr lang="en-US" altLang="zh-CN" sz="1800" dirty="0" smtClean="0">
                <a:latin typeface="Calibri" pitchFamily="34" charset="0"/>
                <a:ea typeface="宋体" pitchFamily="2" charset="-122"/>
              </a:rPr>
              <a:t>Each photograph must have a scale marker</a:t>
            </a:r>
            <a:br>
              <a:rPr lang="en-US" altLang="zh-CN" sz="1800" dirty="0" smtClean="0">
                <a:latin typeface="Calibri" pitchFamily="34" charset="0"/>
                <a:ea typeface="宋体" pitchFamily="2" charset="-122"/>
              </a:rPr>
            </a:br>
            <a:r>
              <a:rPr lang="en-US" altLang="zh-CN" sz="1800" dirty="0" smtClean="0">
                <a:latin typeface="Calibri" pitchFamily="34" charset="0"/>
                <a:ea typeface="宋体" pitchFamily="2" charset="-122"/>
              </a:rPr>
              <a:t>of professional quality in a corner. </a:t>
            </a:r>
          </a:p>
          <a:p>
            <a:pPr marL="568325" lvl="1" indent="-377825" eaLnBrk="1" hangingPunct="1">
              <a:lnSpc>
                <a:spcPct val="100000"/>
              </a:lnSpc>
              <a:spcBef>
                <a:spcPct val="10000"/>
              </a:spcBef>
              <a:buFont typeface="Wingdings" pitchFamily="2" charset="2"/>
              <a:buChar char="§"/>
            </a:pPr>
            <a:r>
              <a:rPr lang="en-GB" altLang="zh-CN" sz="1800" dirty="0" smtClean="0">
                <a:latin typeface="Calibri" pitchFamily="34" charset="0"/>
                <a:ea typeface="宋体" pitchFamily="2" charset="-122"/>
              </a:rPr>
              <a:t>Text in photos / figures in English</a:t>
            </a:r>
          </a:p>
          <a:p>
            <a:pPr marL="968375" lvl="2" indent="-377825" eaLnBrk="1" hangingPunct="1">
              <a:lnSpc>
                <a:spcPct val="100000"/>
              </a:lnSpc>
              <a:spcBef>
                <a:spcPct val="10000"/>
              </a:spcBef>
              <a:buFont typeface="Wingdings" pitchFamily="2" charset="2"/>
              <a:buChar char="Ø"/>
            </a:pPr>
            <a:r>
              <a:rPr lang="en-GB" altLang="zh-CN" sz="1400" dirty="0" smtClean="0">
                <a:latin typeface="Calibri" pitchFamily="34" charset="0"/>
                <a:ea typeface="宋体" pitchFamily="2" charset="-122"/>
              </a:rPr>
              <a:t>Not in French, German, Chinese,  Korean, ...</a:t>
            </a:r>
            <a:endParaRPr lang="en-US" altLang="zh-CN" sz="1400" dirty="0" smtClean="0">
              <a:latin typeface="Calibri" pitchFamily="34" charset="0"/>
              <a:ea typeface="宋体" pitchFamily="2" charset="-122"/>
            </a:endParaRPr>
          </a:p>
          <a:p>
            <a:pPr marL="568325" lvl="1" indent="-377825" eaLnBrk="1" hangingPunct="1">
              <a:lnSpc>
                <a:spcPct val="100000"/>
              </a:lnSpc>
              <a:spcBef>
                <a:spcPct val="10000"/>
              </a:spcBef>
              <a:buFont typeface="Wingdings" pitchFamily="2" charset="2"/>
              <a:buChar char="§"/>
            </a:pPr>
            <a:r>
              <a:rPr lang="en-US" altLang="zh-CN" sz="1800" dirty="0" smtClean="0">
                <a:latin typeface="Calibri" pitchFamily="34" charset="0"/>
                <a:ea typeface="宋体" pitchFamily="2" charset="-122"/>
              </a:rPr>
              <a:t>Color must be visible and distinguishable</a:t>
            </a:r>
            <a:br>
              <a:rPr lang="en-US" altLang="zh-CN" sz="1800" dirty="0" smtClean="0">
                <a:latin typeface="Calibri" pitchFamily="34" charset="0"/>
                <a:ea typeface="宋体" pitchFamily="2" charset="-122"/>
              </a:rPr>
            </a:br>
            <a:r>
              <a:rPr lang="en-US" altLang="zh-CN" sz="1800" dirty="0" smtClean="0">
                <a:latin typeface="Calibri" pitchFamily="34" charset="0"/>
                <a:ea typeface="宋体" pitchFamily="2" charset="-122"/>
              </a:rPr>
              <a:t>when printed in black &amp; white. </a:t>
            </a:r>
          </a:p>
          <a:p>
            <a:pPr marL="568325" lvl="1" indent="-377825" eaLnBrk="1" hangingPunct="1">
              <a:lnSpc>
                <a:spcPct val="100000"/>
              </a:lnSpc>
              <a:spcBef>
                <a:spcPct val="10000"/>
              </a:spcBef>
              <a:buFont typeface="Wingdings" pitchFamily="2" charset="2"/>
              <a:buChar char="§"/>
            </a:pPr>
            <a:r>
              <a:rPr lang="en-US" altLang="zh-CN" sz="1800" dirty="0" smtClean="0">
                <a:latin typeface="Calibri" pitchFamily="34" charset="0"/>
                <a:ea typeface="宋体" pitchFamily="2" charset="-122"/>
              </a:rPr>
              <a:t>Do not include long boring tables!</a:t>
            </a:r>
            <a:endParaRPr lang="zh-CN" altLang="en-US" sz="1800" dirty="0" smtClean="0">
              <a:latin typeface="Calibri" pitchFamily="34" charset="0"/>
              <a:ea typeface="宋体" pitchFamily="2" charset="-122"/>
            </a:endParaRPr>
          </a:p>
        </p:txBody>
      </p:sp>
      <p:pic>
        <p:nvPicPr>
          <p:cNvPr id="49155" name="Picture 4" descr="123"/>
          <p:cNvPicPr>
            <a:picLocks noChangeAspect="1" noChangeArrowheads="1"/>
          </p:cNvPicPr>
          <p:nvPr/>
        </p:nvPicPr>
        <p:blipFill>
          <a:blip r:embed="rId4" cstate="print"/>
          <a:srcRect/>
          <a:stretch>
            <a:fillRect/>
          </a:stretch>
        </p:blipFill>
        <p:spPr bwMode="auto">
          <a:xfrm>
            <a:off x="6911975" y="1789504"/>
            <a:ext cx="2232025" cy="1374775"/>
          </a:xfrm>
          <a:prstGeom prst="rect">
            <a:avLst/>
          </a:prstGeom>
          <a:noFill/>
          <a:ln w="9525">
            <a:noFill/>
            <a:miter lim="800000"/>
            <a:headEnd/>
            <a:tailEnd/>
          </a:ln>
        </p:spPr>
      </p:pic>
      <p:pic>
        <p:nvPicPr>
          <p:cNvPr id="49156" name="Picture 6" descr="123"/>
          <p:cNvPicPr>
            <a:picLocks noChangeAspect="1" noChangeArrowheads="1"/>
          </p:cNvPicPr>
          <p:nvPr/>
        </p:nvPicPr>
        <p:blipFill>
          <a:blip r:embed="rId5" cstate="print"/>
          <a:srcRect/>
          <a:stretch>
            <a:fillRect/>
          </a:stretch>
        </p:blipFill>
        <p:spPr bwMode="auto">
          <a:xfrm>
            <a:off x="735154" y="4566401"/>
            <a:ext cx="2848064" cy="1762398"/>
          </a:xfrm>
          <a:prstGeom prst="rect">
            <a:avLst/>
          </a:prstGeom>
          <a:noFill/>
          <a:ln w="9525">
            <a:noFill/>
            <a:miter lim="800000"/>
            <a:headEnd/>
            <a:tailEnd/>
          </a:ln>
        </p:spPr>
      </p:pic>
      <p:pic>
        <p:nvPicPr>
          <p:cNvPr id="49157" name="Picture 7"/>
          <p:cNvPicPr>
            <a:picLocks noChangeAspect="1" noChangeArrowheads="1"/>
          </p:cNvPicPr>
          <p:nvPr/>
        </p:nvPicPr>
        <p:blipFill>
          <a:blip r:embed="rId6" cstate="print"/>
          <a:srcRect/>
          <a:stretch>
            <a:fillRect/>
          </a:stretch>
        </p:blipFill>
        <p:spPr bwMode="auto">
          <a:xfrm>
            <a:off x="5214303" y="2450172"/>
            <a:ext cx="1482725" cy="21621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4594" name="Rectangle 2"/>
          <p:cNvSpPr>
            <a:spLocks noGrp="1" noChangeArrowheads="1"/>
          </p:cNvSpPr>
          <p:nvPr>
            <p:ph type="title"/>
          </p:nvPr>
        </p:nvSpPr>
        <p:spPr/>
        <p:txBody>
          <a:bodyPr/>
          <a:lstStyle/>
          <a:p>
            <a:pPr eaLnBrk="1" hangingPunct="1">
              <a:defRPr/>
            </a:pPr>
            <a:r>
              <a:rPr lang="en-US" altLang="zh-CN" sz="3200" dirty="0" smtClean="0">
                <a:ea typeface="宋体" pitchFamily="2" charset="-122"/>
              </a:rPr>
              <a:t> </a:t>
            </a:r>
            <a:r>
              <a:rPr lang="en-US" altLang="zh-CN" sz="3200" dirty="0" smtClean="0">
                <a:effectLst>
                  <a:outerShdw blurRad="38100" dist="38100" dir="2700000" algn="tl">
                    <a:srgbClr val="000000">
                      <a:alpha val="43137"/>
                    </a:srgbClr>
                  </a:outerShdw>
                </a:effectLst>
                <a:ea typeface="宋体" pitchFamily="2" charset="-122"/>
              </a:rPr>
              <a:t>Discussion </a:t>
            </a:r>
            <a:r>
              <a:rPr lang="en-US" altLang="zh-CN" sz="2800" dirty="0" smtClean="0">
                <a:effectLst>
                  <a:outerShdw blurRad="38100" dist="38100" dir="2700000" algn="tl">
                    <a:srgbClr val="000000">
                      <a:alpha val="43137"/>
                    </a:srgbClr>
                  </a:outerShdw>
                </a:effectLst>
                <a:ea typeface="宋体" pitchFamily="2" charset="-122"/>
              </a:rPr>
              <a:t>– what do the results mean?</a:t>
            </a:r>
          </a:p>
        </p:txBody>
      </p:sp>
      <p:sp>
        <p:nvSpPr>
          <p:cNvPr id="50180" name="Rectangle 3"/>
          <p:cNvSpPr>
            <a:spLocks noGrp="1" noChangeArrowheads="1"/>
          </p:cNvSpPr>
          <p:nvPr>
            <p:ph idx="1"/>
          </p:nvPr>
        </p:nvSpPr>
        <p:spPr>
          <a:xfrm>
            <a:off x="533399" y="1295400"/>
            <a:ext cx="7836877" cy="4724400"/>
          </a:xfrm>
        </p:spPr>
        <p:txBody>
          <a:bodyPr/>
          <a:lstStyle/>
          <a:p>
            <a:pPr eaLnBrk="1" hangingPunct="1">
              <a:lnSpc>
                <a:spcPct val="80000"/>
              </a:lnSpc>
            </a:pPr>
            <a:r>
              <a:rPr lang="en-GB" altLang="zh-CN" sz="2000" dirty="0" smtClean="0">
                <a:ea typeface="宋体" pitchFamily="2" charset="-122"/>
              </a:rPr>
              <a:t>It is the most important section of your article. Here you get the chance to SELL your data!</a:t>
            </a:r>
          </a:p>
          <a:p>
            <a:pPr lvl="1" eaLnBrk="1" hangingPunct="1">
              <a:lnSpc>
                <a:spcPct val="80000"/>
              </a:lnSpc>
            </a:pPr>
            <a:r>
              <a:rPr lang="en-GB" altLang="zh-CN" sz="2000" dirty="0" smtClean="0">
                <a:ea typeface="宋体" pitchFamily="2" charset="-122"/>
              </a:rPr>
              <a:t>Many manuscripts are rejected because the Discussion is weak</a:t>
            </a:r>
          </a:p>
          <a:p>
            <a:pPr eaLnBrk="1" hangingPunct="1">
              <a:lnSpc>
                <a:spcPct val="80000"/>
              </a:lnSpc>
            </a:pPr>
            <a:endParaRPr lang="en-US" altLang="zh-CN" sz="2400" b="1" dirty="0" smtClean="0">
              <a:ea typeface="宋体" pitchFamily="2" charset="-122"/>
            </a:endParaRPr>
          </a:p>
          <a:p>
            <a:pPr eaLnBrk="1" hangingPunct="1">
              <a:lnSpc>
                <a:spcPct val="80000"/>
              </a:lnSpc>
            </a:pPr>
            <a:r>
              <a:rPr lang="en-US" altLang="zh-CN" sz="2000" b="1" dirty="0" smtClean="0">
                <a:ea typeface="宋体" pitchFamily="2" charset="-122"/>
              </a:rPr>
              <a:t>Check for the following:</a:t>
            </a:r>
          </a:p>
          <a:p>
            <a:pPr lvl="1" eaLnBrk="1" hangingPunct="1">
              <a:lnSpc>
                <a:spcPct val="80000"/>
              </a:lnSpc>
            </a:pPr>
            <a:r>
              <a:rPr lang="en-US" altLang="zh-CN" sz="2000" dirty="0" smtClean="0">
                <a:ea typeface="宋体" pitchFamily="2" charset="-122"/>
              </a:rPr>
              <a:t>How do your results relate to the original question or objectives outlined in the Introduction section? </a:t>
            </a:r>
          </a:p>
          <a:p>
            <a:pPr lvl="1" eaLnBrk="1" hangingPunct="1">
              <a:lnSpc>
                <a:spcPct val="80000"/>
              </a:lnSpc>
            </a:pPr>
            <a:r>
              <a:rPr lang="en-US" altLang="zh-CN" sz="2000" dirty="0" smtClean="0">
                <a:ea typeface="宋体" pitchFamily="2" charset="-122"/>
              </a:rPr>
              <a:t>Do you provide interpretation for each of your results presented?</a:t>
            </a:r>
          </a:p>
          <a:p>
            <a:pPr lvl="1" eaLnBrk="1" hangingPunct="1">
              <a:lnSpc>
                <a:spcPct val="80000"/>
              </a:lnSpc>
            </a:pPr>
            <a:r>
              <a:rPr lang="en-US" altLang="zh-CN" sz="2000" dirty="0" smtClean="0">
                <a:ea typeface="宋体" pitchFamily="2" charset="-122"/>
              </a:rPr>
              <a:t>Are your results consistent with what other investigators have reported? Or are there any differences? Why?</a:t>
            </a:r>
          </a:p>
          <a:p>
            <a:pPr lvl="1" eaLnBrk="1" hangingPunct="1">
              <a:lnSpc>
                <a:spcPct val="80000"/>
              </a:lnSpc>
            </a:pPr>
            <a:r>
              <a:rPr lang="en-US" altLang="zh-CN" sz="2000" dirty="0" smtClean="0">
                <a:ea typeface="宋体" pitchFamily="2" charset="-122"/>
              </a:rPr>
              <a:t>Are there any limitations?</a:t>
            </a:r>
          </a:p>
          <a:p>
            <a:pPr lvl="1" eaLnBrk="1" hangingPunct="1">
              <a:lnSpc>
                <a:spcPct val="80000"/>
              </a:lnSpc>
            </a:pPr>
            <a:r>
              <a:rPr lang="en-US" altLang="zh-CN" sz="2000" dirty="0" smtClean="0">
                <a:ea typeface="宋体" pitchFamily="2" charset="-122"/>
              </a:rPr>
              <a:t>Does the discussion logically lead to your conclusion?</a:t>
            </a:r>
          </a:p>
          <a:p>
            <a:pPr lvl="1" eaLnBrk="1" hangingPunct="1">
              <a:lnSpc>
                <a:spcPct val="80000"/>
              </a:lnSpc>
              <a:buNone/>
            </a:pPr>
            <a:endParaRPr lang="en-US" altLang="zh-CN" sz="2000" dirty="0" smtClean="0">
              <a:ea typeface="宋体" pitchFamily="2" charset="-122"/>
            </a:endParaRPr>
          </a:p>
          <a:p>
            <a:pPr eaLnBrk="1" hangingPunct="1">
              <a:lnSpc>
                <a:spcPct val="80000"/>
              </a:lnSpc>
            </a:pPr>
            <a:r>
              <a:rPr lang="en-US" altLang="zh-CN" sz="2000" b="1" dirty="0" smtClean="0">
                <a:ea typeface="宋体" pitchFamily="2" charset="-122"/>
              </a:rPr>
              <a:t>Do not</a:t>
            </a:r>
          </a:p>
          <a:p>
            <a:pPr lvl="1" eaLnBrk="1" hangingPunct="1">
              <a:lnSpc>
                <a:spcPct val="80000"/>
              </a:lnSpc>
            </a:pPr>
            <a:r>
              <a:rPr lang="en-US" altLang="zh-CN" sz="2000" dirty="0" smtClean="0">
                <a:ea typeface="宋体" pitchFamily="2" charset="-122"/>
              </a:rPr>
              <a:t>Make statements that go beyond what the results can support</a:t>
            </a:r>
          </a:p>
          <a:p>
            <a:pPr lvl="1" eaLnBrk="1" hangingPunct="1">
              <a:lnSpc>
                <a:spcPct val="80000"/>
              </a:lnSpc>
            </a:pPr>
            <a:r>
              <a:rPr lang="en-US" altLang="zh-CN" sz="2000" dirty="0" smtClean="0">
                <a:ea typeface="宋体" pitchFamily="2" charset="-122"/>
              </a:rPr>
              <a:t>Suddenly introduce new terms or ideas</a:t>
            </a:r>
          </a:p>
        </p:txBody>
      </p:sp>
      <p:sp>
        <p:nvSpPr>
          <p:cNvPr id="4" name="Slide Number Placeholder 3"/>
          <p:cNvSpPr>
            <a:spLocks noGrp="1"/>
          </p:cNvSpPr>
          <p:nvPr>
            <p:ph type="sldNum" sz="quarter" idx="10"/>
          </p:nvPr>
        </p:nvSpPr>
        <p:spPr/>
        <p:txBody>
          <a:bodyPr/>
          <a:lstStyle/>
          <a:p>
            <a:pPr>
              <a:defRPr/>
            </a:pPr>
            <a:fld id="{DBC11AF1-3BE9-4743-9D48-1752F5805BA3}" type="slidenum">
              <a:rPr lang="zh-CN" altLang="en-GB"/>
              <a:pPr>
                <a:defRPr/>
              </a:pPr>
              <a:t>60</a:t>
            </a:fld>
            <a:endParaRPr lang="en-GB" altLang="zh-CN"/>
          </a:p>
        </p:txBody>
      </p:sp>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p:txBody>
          <a:bodyPr/>
          <a:lstStyle/>
          <a:p>
            <a:pPr eaLnBrk="1" hangingPunct="1">
              <a:defRPr/>
            </a:pPr>
            <a:r>
              <a:rPr lang="en-US" altLang="zh-CN" sz="2800" dirty="0" smtClean="0">
                <a:ea typeface="宋体" pitchFamily="2" charset="-122"/>
              </a:rPr>
              <a:t> </a:t>
            </a:r>
            <a:r>
              <a:rPr lang="en-US" altLang="zh-CN" sz="3200" dirty="0" smtClean="0">
                <a:effectLst>
                  <a:outerShdw blurRad="38100" dist="38100" dir="2700000" algn="tl">
                    <a:srgbClr val="000000">
                      <a:alpha val="43137"/>
                    </a:srgbClr>
                  </a:outerShdw>
                </a:effectLst>
                <a:ea typeface="宋体" pitchFamily="2" charset="-122"/>
              </a:rPr>
              <a:t>Conclusions</a:t>
            </a:r>
          </a:p>
        </p:txBody>
      </p:sp>
      <p:sp>
        <p:nvSpPr>
          <p:cNvPr id="51204" name="Rectangle 3"/>
          <p:cNvSpPr>
            <a:spLocks noGrp="1" noChangeArrowheads="1"/>
          </p:cNvSpPr>
          <p:nvPr>
            <p:ph idx="1"/>
          </p:nvPr>
        </p:nvSpPr>
        <p:spPr>
          <a:xfrm>
            <a:off x="506105" y="1622946"/>
            <a:ext cx="7315200" cy="3972636"/>
          </a:xfrm>
        </p:spPr>
        <p:style>
          <a:lnRef idx="2">
            <a:schemeClr val="accent3"/>
          </a:lnRef>
          <a:fillRef idx="1">
            <a:schemeClr val="lt1"/>
          </a:fillRef>
          <a:effectRef idx="0">
            <a:schemeClr val="accent3"/>
          </a:effectRef>
          <a:fontRef idx="minor">
            <a:schemeClr val="dk1"/>
          </a:fontRef>
        </p:style>
        <p:txBody>
          <a:bodyPr/>
          <a:lstStyle/>
          <a:p>
            <a:pPr eaLnBrk="1" hangingPunct="1">
              <a:buClr>
                <a:srgbClr val="FF9900"/>
              </a:buClr>
              <a:buSzTx/>
            </a:pPr>
            <a:r>
              <a:rPr lang="en-US" sz="2800" dirty="0" smtClean="0">
                <a:solidFill>
                  <a:schemeClr val="accent4"/>
                </a:solidFill>
              </a:rPr>
              <a:t>Present global and specific conclusions</a:t>
            </a:r>
          </a:p>
          <a:p>
            <a:pPr eaLnBrk="1" hangingPunct="1">
              <a:buClr>
                <a:srgbClr val="FF9900"/>
              </a:buClr>
              <a:buSzTx/>
            </a:pPr>
            <a:r>
              <a:rPr lang="en-US" sz="2800" dirty="0" smtClean="0">
                <a:solidFill>
                  <a:schemeClr val="accent4"/>
                </a:solidFill>
              </a:rPr>
              <a:t>Indicate uses and extensions if appropriate</a:t>
            </a:r>
          </a:p>
          <a:p>
            <a:pPr eaLnBrk="1" hangingPunct="1">
              <a:buClr>
                <a:srgbClr val="FF9900"/>
              </a:buClr>
              <a:buSzTx/>
            </a:pPr>
            <a:r>
              <a:rPr lang="en-US" sz="2800" dirty="0" smtClean="0">
                <a:solidFill>
                  <a:schemeClr val="accent4"/>
                </a:solidFill>
              </a:rPr>
              <a:t>Suggest future experiments and indicate whether they are underway</a:t>
            </a:r>
          </a:p>
          <a:p>
            <a:pPr eaLnBrk="1" hangingPunct="1">
              <a:buClr>
                <a:srgbClr val="FF9900"/>
              </a:buClr>
              <a:buSzTx/>
            </a:pPr>
            <a:r>
              <a:rPr lang="en-US" sz="2800" dirty="0" smtClean="0">
                <a:solidFill>
                  <a:schemeClr val="accent4"/>
                </a:solidFill>
              </a:rPr>
              <a:t>Do not summarize the paper (The abstract is for that purpose)</a:t>
            </a:r>
          </a:p>
          <a:p>
            <a:pPr eaLnBrk="1" hangingPunct="1">
              <a:buClr>
                <a:srgbClr val="FF9900"/>
              </a:buClr>
              <a:buSzTx/>
            </a:pPr>
            <a:r>
              <a:rPr lang="en-US" sz="2800" dirty="0" smtClean="0">
                <a:solidFill>
                  <a:schemeClr val="accent4"/>
                </a:solidFill>
              </a:rPr>
              <a:t>Avoid judgments about impact</a:t>
            </a:r>
          </a:p>
          <a:p>
            <a:pPr marL="457200" indent="-457200" eaLnBrk="1" hangingPunct="1">
              <a:buSzTx/>
            </a:pPr>
            <a:endParaRPr lang="en-US" dirty="0" smtClean="0"/>
          </a:p>
          <a:p>
            <a:pPr marL="457200" indent="-457200" eaLnBrk="1" hangingPunct="1">
              <a:buSzTx/>
            </a:pPr>
            <a:endParaRPr lang="en-US" dirty="0" smtClean="0"/>
          </a:p>
        </p:txBody>
      </p:sp>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2790" name="Rectangle 6"/>
          <p:cNvSpPr>
            <a:spLocks noGrp="1" noChangeArrowheads="1"/>
          </p:cNvSpPr>
          <p:nvPr>
            <p:ph type="title"/>
          </p:nvPr>
        </p:nvSpPr>
        <p:spPr>
          <a:noFill/>
        </p:spPr>
        <p:txBody>
          <a:bodyPr/>
          <a:lstStyle/>
          <a:p>
            <a:pPr eaLnBrk="1" hangingPunct="1">
              <a:defRPr/>
            </a:pPr>
            <a:r>
              <a:rPr lang="en-US" altLang="zh-CN" dirty="0" smtClean="0">
                <a:effectLst>
                  <a:outerShdw blurRad="38100" dist="38100" dir="2700000" algn="tl">
                    <a:srgbClr val="000000">
                      <a:alpha val="43137"/>
                    </a:srgbClr>
                  </a:outerShdw>
                </a:effectLst>
                <a:ea typeface="宋体" pitchFamily="2" charset="-122"/>
              </a:rPr>
              <a:t>References: Get them right!</a:t>
            </a:r>
            <a:endParaRPr lang="zh-CN" altLang="en-US" dirty="0" smtClean="0">
              <a:effectLst>
                <a:outerShdw blurRad="38100" dist="38100" dir="2700000" algn="tl">
                  <a:srgbClr val="000000">
                    <a:alpha val="43137"/>
                  </a:srgbClr>
                </a:outerShdw>
              </a:effectLst>
              <a:ea typeface="宋体" pitchFamily="2" charset="-122"/>
            </a:endParaRPr>
          </a:p>
        </p:txBody>
      </p:sp>
      <p:sp>
        <p:nvSpPr>
          <p:cNvPr id="53251" name="Rectangle 2"/>
          <p:cNvSpPr>
            <a:spLocks noGrp="1" noChangeArrowheads="1"/>
          </p:cNvSpPr>
          <p:nvPr>
            <p:ph idx="1"/>
          </p:nvPr>
        </p:nvSpPr>
        <p:spPr>
          <a:xfrm>
            <a:off x="533400" y="1295400"/>
            <a:ext cx="7315200" cy="5105400"/>
          </a:xfrm>
        </p:spPr>
        <p:txBody>
          <a:bodyPr>
            <a:normAutofit lnSpcReduction="10000"/>
          </a:bodyPr>
          <a:lstStyle/>
          <a:p>
            <a:pPr eaLnBrk="1" hangingPunct="1">
              <a:lnSpc>
                <a:spcPct val="80000"/>
              </a:lnSpc>
              <a:buClr>
                <a:srgbClr val="FF9900"/>
              </a:buClr>
            </a:pPr>
            <a:r>
              <a:rPr lang="en-US" altLang="zh-CN" sz="2000" dirty="0" smtClean="0">
                <a:ea typeface="宋体" pitchFamily="2" charset="-122"/>
              </a:rPr>
              <a:t>Please </a:t>
            </a:r>
            <a:r>
              <a:rPr lang="en-US" altLang="zh-CN" sz="2000" b="1" dirty="0" smtClean="0">
                <a:solidFill>
                  <a:schemeClr val="tx1"/>
                </a:solidFill>
                <a:ea typeface="宋体" pitchFamily="2" charset="-122"/>
              </a:rPr>
              <a:t>adhere to the Guide for Authors </a:t>
            </a:r>
            <a:r>
              <a:rPr lang="en-US" altLang="zh-CN" sz="2000" dirty="0" smtClean="0">
                <a:solidFill>
                  <a:schemeClr val="tx1"/>
                </a:solidFill>
                <a:ea typeface="宋体" pitchFamily="2" charset="-122"/>
              </a:rPr>
              <a:t>of the journal</a:t>
            </a:r>
            <a:r>
              <a:rPr lang="en-US" altLang="zh-CN" sz="2000" dirty="0" smtClean="0">
                <a:ea typeface="宋体" pitchFamily="2" charset="-122"/>
              </a:rPr>
              <a:t> </a:t>
            </a:r>
          </a:p>
          <a:p>
            <a:pPr eaLnBrk="1" hangingPunct="1">
              <a:lnSpc>
                <a:spcPct val="80000"/>
              </a:lnSpc>
              <a:buClr>
                <a:srgbClr val="FF9900"/>
              </a:buClr>
            </a:pPr>
            <a:r>
              <a:rPr lang="en-US" altLang="zh-CN" sz="2000" dirty="0" smtClean="0">
                <a:ea typeface="宋体" pitchFamily="2" charset="-122"/>
              </a:rPr>
              <a:t>It is your responsibility, not of the Editor’s, to format references correctly!</a:t>
            </a:r>
          </a:p>
          <a:p>
            <a:pPr eaLnBrk="1" hangingPunct="1">
              <a:lnSpc>
                <a:spcPct val="80000"/>
              </a:lnSpc>
              <a:buClr>
                <a:srgbClr val="FF9900"/>
              </a:buClr>
            </a:pPr>
            <a:r>
              <a:rPr lang="en-US" altLang="zh-CN" sz="2000" dirty="0" smtClean="0">
                <a:ea typeface="宋体" pitchFamily="2" charset="-122"/>
              </a:rPr>
              <a:t>Check</a:t>
            </a:r>
          </a:p>
          <a:p>
            <a:pPr lvl="1" eaLnBrk="1" hangingPunct="1">
              <a:lnSpc>
                <a:spcPct val="80000"/>
              </a:lnSpc>
              <a:buClr>
                <a:srgbClr val="FF9900"/>
              </a:buClr>
            </a:pPr>
            <a:r>
              <a:rPr lang="en-GB" altLang="zh-CN" sz="2000" dirty="0" smtClean="0">
                <a:ea typeface="宋体" pitchFamily="2" charset="-122"/>
              </a:rPr>
              <a:t>Referencing style of the journal</a:t>
            </a:r>
            <a:endParaRPr lang="en-US" altLang="zh-CN" sz="2000" dirty="0" smtClean="0">
              <a:ea typeface="宋体" pitchFamily="2" charset="-122"/>
            </a:endParaRPr>
          </a:p>
          <a:p>
            <a:pPr lvl="1" eaLnBrk="1" hangingPunct="1">
              <a:lnSpc>
                <a:spcPct val="80000"/>
              </a:lnSpc>
              <a:buClr>
                <a:srgbClr val="FF9900"/>
              </a:buClr>
            </a:pPr>
            <a:r>
              <a:rPr lang="en-US" altLang="zh-CN" sz="2000" dirty="0" smtClean="0">
                <a:ea typeface="宋体" pitchFamily="2" charset="-122"/>
              </a:rPr>
              <a:t>The spelling of author names, the year of publication</a:t>
            </a:r>
          </a:p>
          <a:p>
            <a:pPr lvl="1" eaLnBrk="1" hangingPunct="1">
              <a:lnSpc>
                <a:spcPct val="80000"/>
              </a:lnSpc>
              <a:buClr>
                <a:srgbClr val="FF9900"/>
              </a:buClr>
            </a:pPr>
            <a:r>
              <a:rPr lang="en-US" altLang="zh-CN" sz="2000" dirty="0" smtClean="0">
                <a:ea typeface="宋体" pitchFamily="2" charset="-122"/>
              </a:rPr>
              <a:t>Punctuation use</a:t>
            </a:r>
          </a:p>
          <a:p>
            <a:pPr lvl="1" eaLnBrk="1" hangingPunct="1">
              <a:lnSpc>
                <a:spcPct val="80000"/>
              </a:lnSpc>
              <a:buClr>
                <a:srgbClr val="FF9900"/>
              </a:buClr>
            </a:pPr>
            <a:r>
              <a:rPr lang="en-US" altLang="zh-CN" sz="2000" dirty="0" smtClean="0">
                <a:ea typeface="宋体" pitchFamily="2" charset="-122"/>
              </a:rPr>
              <a:t>Use of “et al.”: “et al.” translates to “and other</a:t>
            </a:r>
            <a:r>
              <a:rPr lang="en-US" altLang="zh-CN" sz="2000" dirty="0" smtClean="0">
                <a:solidFill>
                  <a:srgbClr val="FF9900"/>
                </a:solidFill>
                <a:ea typeface="宋体" pitchFamily="2" charset="-122"/>
              </a:rPr>
              <a:t>s</a:t>
            </a:r>
            <a:r>
              <a:rPr lang="en-US" altLang="zh-CN" sz="2000" dirty="0" smtClean="0">
                <a:ea typeface="宋体" pitchFamily="2" charset="-122"/>
              </a:rPr>
              <a:t>”, </a:t>
            </a:r>
          </a:p>
          <a:p>
            <a:pPr eaLnBrk="1" hangingPunct="1">
              <a:lnSpc>
                <a:spcPct val="100000"/>
              </a:lnSpc>
              <a:spcBef>
                <a:spcPct val="60000"/>
              </a:spcBef>
              <a:buClr>
                <a:srgbClr val="FF9900"/>
              </a:buClr>
            </a:pPr>
            <a:r>
              <a:rPr lang="en-US" altLang="zh-CN" sz="2000" dirty="0" smtClean="0">
                <a:ea typeface="宋体" pitchFamily="2" charset="-122"/>
              </a:rPr>
              <a:t>Avoid citing the following if possible:</a:t>
            </a:r>
            <a:r>
              <a:rPr lang="en-US" altLang="zh-CN" sz="2000" b="1" dirty="0" smtClean="0">
                <a:ea typeface="宋体" pitchFamily="2" charset="-122"/>
              </a:rPr>
              <a:t> </a:t>
            </a:r>
          </a:p>
          <a:p>
            <a:pPr lvl="1" eaLnBrk="1" hangingPunct="1">
              <a:lnSpc>
                <a:spcPct val="100000"/>
              </a:lnSpc>
              <a:spcBef>
                <a:spcPct val="60000"/>
              </a:spcBef>
              <a:buClr>
                <a:srgbClr val="FF9900"/>
              </a:buClr>
            </a:pPr>
            <a:r>
              <a:rPr lang="en-US" altLang="zh-CN" sz="2000" dirty="0" smtClean="0">
                <a:ea typeface="宋体" pitchFamily="2" charset="-122"/>
              </a:rPr>
              <a:t>Personal communications, unpublished observations, manuscripts not yet accepted for publication</a:t>
            </a:r>
          </a:p>
          <a:p>
            <a:pPr lvl="2" eaLnBrk="1" hangingPunct="1">
              <a:lnSpc>
                <a:spcPct val="100000"/>
              </a:lnSpc>
              <a:spcBef>
                <a:spcPct val="60000"/>
              </a:spcBef>
              <a:buClr>
                <a:srgbClr val="FF9900"/>
              </a:buClr>
            </a:pPr>
            <a:r>
              <a:rPr lang="en-GB" altLang="zh-CN" sz="1800" dirty="0" smtClean="0">
                <a:ea typeface="宋体" pitchFamily="2" charset="-122"/>
              </a:rPr>
              <a:t>Editors may ask for such documents for evaluation of the manuscripts</a:t>
            </a:r>
            <a:endParaRPr lang="en-US" altLang="zh-CN" sz="1800" dirty="0" smtClean="0">
              <a:ea typeface="宋体" pitchFamily="2" charset="-122"/>
            </a:endParaRPr>
          </a:p>
          <a:p>
            <a:pPr lvl="1" eaLnBrk="1" hangingPunct="1">
              <a:lnSpc>
                <a:spcPct val="100000"/>
              </a:lnSpc>
              <a:spcBef>
                <a:spcPct val="60000"/>
              </a:spcBef>
              <a:buClr>
                <a:srgbClr val="FF9900"/>
              </a:buClr>
            </a:pPr>
            <a:r>
              <a:rPr lang="en-US" altLang="zh-CN" sz="2000" dirty="0" smtClean="0">
                <a:ea typeface="宋体" pitchFamily="2" charset="-122"/>
              </a:rPr>
              <a:t>Articles published only in the local language, which are difficult for international readers to find </a:t>
            </a:r>
          </a:p>
          <a:p>
            <a:pPr eaLnBrk="1" hangingPunct="1">
              <a:lnSpc>
                <a:spcPct val="80000"/>
              </a:lnSpc>
            </a:pPr>
            <a:endParaRPr lang="en-US" altLang="zh-CN" sz="2000" dirty="0" smtClean="0">
              <a:ea typeface="宋体" pitchFamily="2" charset="-122"/>
            </a:endParaRPr>
          </a:p>
          <a:p>
            <a:pPr eaLnBrk="1" hangingPunct="1">
              <a:lnSpc>
                <a:spcPct val="80000"/>
              </a:lnSpc>
            </a:pPr>
            <a:endParaRPr lang="en-US" altLang="zh-CN" sz="1400" dirty="0" smtClean="0">
              <a:ea typeface="宋体" pitchFamily="2" charset="-122"/>
            </a:endParaRPr>
          </a:p>
        </p:txBody>
      </p:sp>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8498" name="Rectangle 2"/>
          <p:cNvSpPr>
            <a:spLocks noGrp="1" noChangeArrowheads="1"/>
          </p:cNvSpPr>
          <p:nvPr>
            <p:ph type="title"/>
          </p:nvPr>
        </p:nvSpPr>
        <p:spPr/>
        <p:txBody>
          <a:bodyPr/>
          <a:lstStyle/>
          <a:p>
            <a:pPr eaLnBrk="1" hangingPunct="1">
              <a:defRPr/>
            </a:pPr>
            <a:r>
              <a:rPr lang="en-US" altLang="zh-CN" sz="3200" dirty="0" smtClean="0">
                <a:effectLst>
                  <a:outerShdw blurRad="38100" dist="38100" dir="2700000" algn="tl">
                    <a:srgbClr val="000000">
                      <a:alpha val="43137"/>
                    </a:srgbClr>
                  </a:outerShdw>
                </a:effectLst>
                <a:ea typeface="宋体" pitchFamily="2" charset="-122"/>
              </a:rPr>
              <a:t>Supplementary Material</a:t>
            </a:r>
          </a:p>
        </p:txBody>
      </p:sp>
      <p:sp>
        <p:nvSpPr>
          <p:cNvPr id="54276" name="Rectangle 3"/>
          <p:cNvSpPr>
            <a:spLocks noGrp="1" noChangeArrowheads="1"/>
          </p:cNvSpPr>
          <p:nvPr>
            <p:ph idx="1"/>
          </p:nvPr>
        </p:nvSpPr>
        <p:spPr/>
        <p:txBody>
          <a:bodyPr/>
          <a:lstStyle/>
          <a:p>
            <a:pPr eaLnBrk="1" hangingPunct="1">
              <a:lnSpc>
                <a:spcPct val="90000"/>
              </a:lnSpc>
              <a:spcBef>
                <a:spcPct val="65000"/>
              </a:spcBef>
              <a:buClr>
                <a:srgbClr val="FF9900"/>
              </a:buClr>
            </a:pPr>
            <a:r>
              <a:rPr lang="en-US" altLang="zh-CN" sz="2400" dirty="0" smtClean="0">
                <a:ea typeface="宋体" pitchFamily="2" charset="-122"/>
              </a:rPr>
              <a:t>Data of secondary importance for the main scientific thrust of the article</a:t>
            </a:r>
          </a:p>
          <a:p>
            <a:pPr lvl="1" eaLnBrk="1" hangingPunct="1">
              <a:lnSpc>
                <a:spcPct val="90000"/>
              </a:lnSpc>
              <a:spcBef>
                <a:spcPts val="600"/>
              </a:spcBef>
              <a:buClr>
                <a:srgbClr val="FF9900"/>
              </a:buClr>
            </a:pPr>
            <a:r>
              <a:rPr lang="en-GB" altLang="zh-CN" sz="2400" dirty="0" smtClean="0">
                <a:ea typeface="宋体" pitchFamily="2" charset="-122"/>
              </a:rPr>
              <a:t>e.g. individual curves, when a representative curve or  a mean curve is given in the article itself</a:t>
            </a:r>
            <a:endParaRPr lang="en-US" altLang="zh-CN" sz="2400" dirty="0" smtClean="0">
              <a:ea typeface="宋体" pitchFamily="2" charset="-122"/>
            </a:endParaRPr>
          </a:p>
          <a:p>
            <a:pPr eaLnBrk="1" hangingPunct="1">
              <a:lnSpc>
                <a:spcPct val="90000"/>
              </a:lnSpc>
              <a:spcBef>
                <a:spcPct val="65000"/>
              </a:spcBef>
              <a:buClr>
                <a:srgbClr val="FF9900"/>
              </a:buClr>
            </a:pPr>
            <a:r>
              <a:rPr lang="en-US" altLang="zh-CN" sz="2400" dirty="0" smtClean="0">
                <a:ea typeface="宋体" pitchFamily="2" charset="-122"/>
              </a:rPr>
              <a:t>Or data that do not fit into the main body of the article</a:t>
            </a:r>
          </a:p>
          <a:p>
            <a:pPr lvl="1" eaLnBrk="1" hangingPunct="1">
              <a:lnSpc>
                <a:spcPct val="90000"/>
              </a:lnSpc>
              <a:spcBef>
                <a:spcPts val="600"/>
              </a:spcBef>
              <a:buClr>
                <a:srgbClr val="FF9900"/>
              </a:buClr>
            </a:pPr>
            <a:r>
              <a:rPr lang="en-GB" altLang="zh-CN" sz="2400" dirty="0" smtClean="0">
                <a:ea typeface="宋体" pitchFamily="2" charset="-122"/>
              </a:rPr>
              <a:t>e.g. audio, video, ....</a:t>
            </a:r>
            <a:endParaRPr lang="en-US" altLang="zh-CN" sz="2400" i="1" dirty="0" smtClean="0">
              <a:solidFill>
                <a:srgbClr val="000099"/>
              </a:solidFill>
              <a:ea typeface="宋体" pitchFamily="2" charset="-122"/>
            </a:endParaRPr>
          </a:p>
          <a:p>
            <a:pPr eaLnBrk="1" hangingPunct="1">
              <a:lnSpc>
                <a:spcPct val="90000"/>
              </a:lnSpc>
              <a:spcBef>
                <a:spcPct val="65000"/>
              </a:spcBef>
              <a:buClr>
                <a:srgbClr val="FF9900"/>
              </a:buClr>
            </a:pPr>
            <a:r>
              <a:rPr lang="en-US" altLang="zh-CN" sz="2400" dirty="0" smtClean="0">
                <a:ea typeface="宋体" pitchFamily="2" charset="-122"/>
              </a:rPr>
              <a:t>Not part of the printed article</a:t>
            </a:r>
          </a:p>
          <a:p>
            <a:pPr lvl="1" eaLnBrk="1" hangingPunct="1">
              <a:lnSpc>
                <a:spcPct val="90000"/>
              </a:lnSpc>
              <a:spcBef>
                <a:spcPts val="600"/>
              </a:spcBef>
              <a:buClr>
                <a:srgbClr val="FF9900"/>
              </a:buClr>
            </a:pPr>
            <a:r>
              <a:rPr lang="en-US" altLang="zh-CN" sz="2400" dirty="0" smtClean="0">
                <a:ea typeface="宋体" pitchFamily="2" charset="-122"/>
              </a:rPr>
              <a:t>W</a:t>
            </a:r>
            <a:r>
              <a:rPr lang="en-US" altLang="en-US" sz="2400" dirty="0" smtClean="0">
                <a:ea typeface="宋体" pitchFamily="2" charset="-122"/>
              </a:rPr>
              <a:t>ill be available online with the published paper</a:t>
            </a:r>
            <a:endParaRPr lang="zh-CN" altLang="en-US" sz="2400" dirty="0" smtClean="0">
              <a:solidFill>
                <a:srgbClr val="000099"/>
              </a:solidFill>
              <a:ea typeface="宋体" pitchFamily="2" charset="-122"/>
            </a:endParaRPr>
          </a:p>
          <a:p>
            <a:pPr eaLnBrk="1" hangingPunct="1">
              <a:lnSpc>
                <a:spcPct val="90000"/>
              </a:lnSpc>
              <a:spcBef>
                <a:spcPct val="65000"/>
              </a:spcBef>
              <a:buClr>
                <a:srgbClr val="FF9900"/>
              </a:buClr>
            </a:pPr>
            <a:r>
              <a:rPr lang="en-US" altLang="zh-CN" sz="2400" dirty="0" smtClean="0">
                <a:ea typeface="宋体" pitchFamily="2" charset="-122"/>
              </a:rPr>
              <a:t>Must relate to, and support, the article</a:t>
            </a:r>
          </a:p>
        </p:txBody>
      </p:sp>
    </p:spTree>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p:txBody>
          <a:bodyPr/>
          <a:lstStyle/>
          <a:p>
            <a:pPr eaLnBrk="1" hangingPunct="1">
              <a:buFont typeface="Wingdings" pitchFamily="2" charset="2"/>
              <a:buNone/>
              <a:defRPr/>
            </a:pPr>
            <a:r>
              <a:rPr lang="en-US" altLang="zh-CN" sz="3200" dirty="0" smtClean="0">
                <a:effectLst>
                  <a:outerShdw blurRad="38100" dist="38100" dir="2700000" algn="tl">
                    <a:srgbClr val="000000">
                      <a:alpha val="43137"/>
                    </a:srgbClr>
                  </a:outerShdw>
                </a:effectLst>
                <a:ea typeface="宋体" pitchFamily="2" charset="-122"/>
              </a:rPr>
              <a:t>Typical length of a full article</a:t>
            </a:r>
          </a:p>
        </p:txBody>
      </p:sp>
      <p:sp>
        <p:nvSpPr>
          <p:cNvPr id="32772" name="Rectangle 3"/>
          <p:cNvSpPr>
            <a:spLocks noGrp="1" noChangeArrowheads="1"/>
          </p:cNvSpPr>
          <p:nvPr>
            <p:ph idx="1"/>
          </p:nvPr>
        </p:nvSpPr>
        <p:spPr>
          <a:xfrm>
            <a:off x="323557" y="1295400"/>
            <a:ext cx="8159261" cy="5217942"/>
          </a:xfrm>
        </p:spPr>
        <p:txBody>
          <a:bodyPr/>
          <a:lstStyle/>
          <a:p>
            <a:pPr eaLnBrk="1" hangingPunct="1">
              <a:spcBef>
                <a:spcPct val="45000"/>
              </a:spcBef>
              <a:defRPr/>
            </a:pPr>
            <a:r>
              <a:rPr lang="en-GB" altLang="zh-CN" sz="1800" dirty="0" smtClean="0">
                <a:ea typeface="宋体" pitchFamily="2" charset="-122"/>
              </a:rPr>
              <a:t>Not the same for all journals, even in the same field</a:t>
            </a:r>
            <a:endParaRPr lang="en-US" altLang="zh-CN" sz="1800" dirty="0" smtClean="0">
              <a:ea typeface="宋体" pitchFamily="2" charset="-122"/>
            </a:endParaRPr>
          </a:p>
          <a:p>
            <a:pPr eaLnBrk="1" hangingPunct="1">
              <a:spcBef>
                <a:spcPct val="45000"/>
              </a:spcBef>
              <a:defRPr/>
            </a:pPr>
            <a:r>
              <a:rPr lang="en-US" altLang="zh-CN" sz="1800" dirty="0" smtClean="0">
                <a:ea typeface="宋体" pitchFamily="2" charset="-122"/>
              </a:rPr>
              <a:t>“…25- 30 pages is the ideal length for a submitted manuscript, including </a:t>
            </a:r>
            <a:r>
              <a:rPr lang="en-US" altLang="zh-CN" sz="1800" b="1" dirty="0" smtClean="0">
                <a:solidFill>
                  <a:schemeClr val="tx1"/>
                </a:solidFill>
                <a:ea typeface="宋体" pitchFamily="2" charset="-122"/>
              </a:rPr>
              <a:t>ESSENTIAL</a:t>
            </a:r>
            <a:r>
              <a:rPr lang="en-US" altLang="zh-CN" sz="1800" dirty="0" smtClean="0">
                <a:solidFill>
                  <a:schemeClr val="tx1"/>
                </a:solidFill>
                <a:ea typeface="宋体" pitchFamily="2" charset="-122"/>
              </a:rPr>
              <a:t> </a:t>
            </a:r>
            <a:r>
              <a:rPr lang="en-US" altLang="zh-CN" sz="1800" dirty="0" smtClean="0">
                <a:ea typeface="宋体" pitchFamily="2" charset="-122"/>
              </a:rPr>
              <a:t>data only.”</a:t>
            </a:r>
          </a:p>
          <a:p>
            <a:pPr marL="756000" lvl="1" eaLnBrk="1" hangingPunct="1">
              <a:spcBef>
                <a:spcPts val="800"/>
              </a:spcBef>
              <a:defRPr/>
            </a:pPr>
            <a:r>
              <a:rPr lang="en-US" altLang="zh-CN" sz="1800" dirty="0" smtClean="0">
                <a:ea typeface="宋体" pitchFamily="2" charset="-122"/>
              </a:rPr>
              <a:t>Title page</a:t>
            </a:r>
          </a:p>
          <a:p>
            <a:pPr marL="756000" lvl="1" eaLnBrk="1" hangingPunct="1">
              <a:spcBef>
                <a:spcPts val="800"/>
              </a:spcBef>
              <a:defRPr/>
            </a:pPr>
            <a:r>
              <a:rPr lang="en-US" altLang="zh-CN" sz="1800" dirty="0" smtClean="0">
                <a:ea typeface="宋体" pitchFamily="2" charset="-122"/>
              </a:rPr>
              <a:t>Abstract		1 paragraph</a:t>
            </a:r>
          </a:p>
          <a:p>
            <a:pPr marL="756000" lvl="1" eaLnBrk="1" hangingPunct="1">
              <a:spcBef>
                <a:spcPts val="800"/>
              </a:spcBef>
              <a:defRPr/>
            </a:pPr>
            <a:r>
              <a:rPr lang="en-US" altLang="zh-CN" sz="1800" dirty="0" smtClean="0">
                <a:ea typeface="宋体" pitchFamily="2" charset="-122"/>
              </a:rPr>
              <a:t>Introduction	1.5-2 manuscript pages (double-spaced, 12pt)</a:t>
            </a:r>
          </a:p>
          <a:p>
            <a:pPr marL="756000" lvl="1" eaLnBrk="1" hangingPunct="1">
              <a:spcBef>
                <a:spcPts val="800"/>
              </a:spcBef>
              <a:defRPr/>
            </a:pPr>
            <a:r>
              <a:rPr lang="en-US" altLang="zh-CN" sz="1800" dirty="0" smtClean="0">
                <a:ea typeface="宋体" pitchFamily="2" charset="-122"/>
              </a:rPr>
              <a:t>Methods		2-4 manuscript pages</a:t>
            </a:r>
          </a:p>
          <a:p>
            <a:pPr marL="756000" lvl="1" eaLnBrk="1" hangingPunct="1">
              <a:spcBef>
                <a:spcPts val="800"/>
              </a:spcBef>
              <a:defRPr/>
            </a:pPr>
            <a:r>
              <a:rPr lang="en-US" altLang="zh-CN" sz="1800" dirty="0" smtClean="0">
                <a:ea typeface="宋体" pitchFamily="2" charset="-122"/>
              </a:rPr>
              <a:t>Results &amp; Discussion	10-12 manuscript pages</a:t>
            </a:r>
          </a:p>
          <a:p>
            <a:pPr marL="756000" lvl="1" eaLnBrk="1" hangingPunct="1">
              <a:spcBef>
                <a:spcPts val="800"/>
              </a:spcBef>
              <a:defRPr/>
            </a:pPr>
            <a:r>
              <a:rPr lang="en-US" altLang="zh-CN" sz="1800" dirty="0" smtClean="0">
                <a:ea typeface="宋体" pitchFamily="2" charset="-122"/>
              </a:rPr>
              <a:t>Conclusions	1-2 manuscript pages</a:t>
            </a:r>
          </a:p>
          <a:p>
            <a:pPr marL="756000" lvl="1" eaLnBrk="1" hangingPunct="1">
              <a:spcBef>
                <a:spcPts val="800"/>
              </a:spcBef>
              <a:defRPr/>
            </a:pPr>
            <a:r>
              <a:rPr lang="en-US" altLang="zh-CN" sz="1800" dirty="0" smtClean="0">
                <a:ea typeface="宋体" pitchFamily="2" charset="-122"/>
              </a:rPr>
              <a:t>Figures		6-8</a:t>
            </a:r>
          </a:p>
          <a:p>
            <a:pPr marL="756000" lvl="1" eaLnBrk="1" hangingPunct="1">
              <a:spcBef>
                <a:spcPts val="800"/>
              </a:spcBef>
              <a:defRPr/>
            </a:pPr>
            <a:r>
              <a:rPr lang="en-US" altLang="zh-CN" sz="1800" dirty="0" smtClean="0">
                <a:ea typeface="宋体" pitchFamily="2" charset="-122"/>
              </a:rPr>
              <a:t>Tables		1-3</a:t>
            </a:r>
          </a:p>
          <a:p>
            <a:pPr marL="756000" lvl="1" eaLnBrk="1" hangingPunct="1">
              <a:spcBef>
                <a:spcPts val="800"/>
              </a:spcBef>
              <a:defRPr/>
            </a:pPr>
            <a:r>
              <a:rPr lang="en-US" altLang="zh-CN" sz="1800" dirty="0" smtClean="0">
                <a:ea typeface="宋体" pitchFamily="2" charset="-122"/>
              </a:rPr>
              <a:t>References		20-50</a:t>
            </a:r>
          </a:p>
          <a:p>
            <a:pPr lvl="1" eaLnBrk="1" hangingPunct="1">
              <a:spcBef>
                <a:spcPct val="45000"/>
              </a:spcBef>
              <a:defRPr/>
            </a:pPr>
            <a:r>
              <a:rPr lang="en-US" altLang="zh-CN" sz="1800" b="1" dirty="0" smtClean="0">
                <a:ea typeface="宋体" pitchFamily="2" charset="-122"/>
              </a:rPr>
              <a:t>Letters or short communications </a:t>
            </a:r>
            <a:r>
              <a:rPr lang="en-US" altLang="zh-CN" sz="1800" dirty="0" smtClean="0">
                <a:ea typeface="宋体" pitchFamily="2" charset="-122"/>
              </a:rPr>
              <a:t>usually have a stricter size limitation,         e.g. 3,000 words and no more than 5 figures/tables. </a:t>
            </a:r>
          </a:p>
          <a:p>
            <a:pPr lvl="1" eaLnBrk="1" hangingPunct="1">
              <a:spcBef>
                <a:spcPct val="45000"/>
              </a:spcBef>
              <a:defRPr/>
            </a:pPr>
            <a:endParaRPr lang="en-US" altLang="zh-CN" sz="1800" dirty="0" smtClean="0">
              <a:ea typeface="宋体" pitchFamily="2" charset="-122"/>
            </a:endParaRPr>
          </a:p>
        </p:txBody>
      </p:sp>
    </p:spTree>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p:txBody>
          <a:bodyPr/>
          <a:lstStyle/>
          <a:p>
            <a:pPr eaLnBrk="1" hangingPunct="1">
              <a:buFont typeface="Wingdings" pitchFamily="2" charset="2"/>
              <a:buNone/>
              <a:defRPr/>
            </a:pPr>
            <a:r>
              <a:rPr lang="en-US" altLang="zh-CN" sz="3200" dirty="0" smtClean="0">
                <a:effectLst>
                  <a:outerShdw blurRad="38100" dist="38100" dir="2700000" algn="tl">
                    <a:srgbClr val="000000">
                      <a:alpha val="43137"/>
                    </a:srgbClr>
                  </a:outerShdw>
                </a:effectLst>
                <a:ea typeface="宋体" pitchFamily="2" charset="-122"/>
              </a:rPr>
              <a:t>Abbreviations</a:t>
            </a:r>
            <a:endParaRPr lang="en-US" altLang="zh-CN" sz="3400" dirty="0" smtClean="0">
              <a:effectLst>
                <a:outerShdw blurRad="38100" dist="38100" dir="2700000" algn="tl">
                  <a:srgbClr val="000000">
                    <a:alpha val="43137"/>
                  </a:srgbClr>
                </a:outerShdw>
              </a:effectLst>
              <a:ea typeface="宋体" pitchFamily="2" charset="-122"/>
            </a:endParaRPr>
          </a:p>
        </p:txBody>
      </p:sp>
      <p:sp>
        <p:nvSpPr>
          <p:cNvPr id="56324" name="Rectangle 3"/>
          <p:cNvSpPr>
            <a:spLocks noGrp="1" noChangeArrowheads="1"/>
          </p:cNvSpPr>
          <p:nvPr>
            <p:ph idx="1"/>
          </p:nvPr>
        </p:nvSpPr>
        <p:spPr>
          <a:xfrm>
            <a:off x="533399" y="1295400"/>
            <a:ext cx="7850945" cy="5035062"/>
          </a:xfrm>
        </p:spPr>
        <p:txBody>
          <a:bodyPr/>
          <a:lstStyle/>
          <a:p>
            <a:pPr eaLnBrk="1" hangingPunct="1">
              <a:lnSpc>
                <a:spcPct val="90000"/>
              </a:lnSpc>
              <a:spcBef>
                <a:spcPct val="40000"/>
              </a:spcBef>
            </a:pPr>
            <a:r>
              <a:rPr lang="en-US" altLang="zh-CN" sz="2400" b="0" dirty="0" smtClean="0">
                <a:solidFill>
                  <a:schemeClr val="tx1"/>
                </a:solidFill>
                <a:ea typeface="宋体" pitchFamily="2" charset="-122"/>
              </a:rPr>
              <a:t>Abbreviations must be defined </a:t>
            </a:r>
            <a:r>
              <a:rPr lang="en-US" altLang="zh-CN" sz="2400" dirty="0" smtClean="0">
                <a:solidFill>
                  <a:schemeClr val="tx1"/>
                </a:solidFill>
                <a:ea typeface="宋体" pitchFamily="2" charset="-122"/>
              </a:rPr>
              <a:t>on the first use </a:t>
            </a:r>
            <a:r>
              <a:rPr lang="en-US" altLang="zh-CN" sz="2400" b="0" dirty="0" smtClean="0">
                <a:solidFill>
                  <a:schemeClr val="tx1"/>
                </a:solidFill>
                <a:ea typeface="宋体" pitchFamily="2" charset="-122"/>
              </a:rPr>
              <a:t>in </a:t>
            </a:r>
            <a:r>
              <a:rPr lang="en-US" altLang="zh-CN" sz="2400" dirty="0" smtClean="0">
                <a:solidFill>
                  <a:schemeClr val="tx1"/>
                </a:solidFill>
                <a:ea typeface="宋体" pitchFamily="2" charset="-122"/>
              </a:rPr>
              <a:t>both</a:t>
            </a:r>
            <a:r>
              <a:rPr lang="en-US" altLang="zh-CN" sz="2400" b="0" dirty="0" smtClean="0">
                <a:solidFill>
                  <a:schemeClr val="tx1"/>
                </a:solidFill>
                <a:ea typeface="宋体" pitchFamily="2" charset="-122"/>
              </a:rPr>
              <a:t> abstract and main text. </a:t>
            </a:r>
          </a:p>
          <a:p>
            <a:pPr eaLnBrk="1" hangingPunct="1">
              <a:lnSpc>
                <a:spcPct val="90000"/>
              </a:lnSpc>
              <a:spcBef>
                <a:spcPct val="40000"/>
              </a:spcBef>
            </a:pPr>
            <a:r>
              <a:rPr lang="en-US" altLang="zh-CN" sz="2400" b="0" dirty="0" smtClean="0">
                <a:solidFill>
                  <a:schemeClr val="tx1"/>
                </a:solidFill>
                <a:ea typeface="宋体" pitchFamily="2" charset="-122"/>
              </a:rPr>
              <a:t>Some journals do not allow the use of abbreviations in the abstract. </a:t>
            </a:r>
          </a:p>
          <a:p>
            <a:pPr eaLnBrk="1" hangingPunct="1">
              <a:lnSpc>
                <a:spcPct val="90000"/>
              </a:lnSpc>
              <a:spcBef>
                <a:spcPct val="40000"/>
              </a:spcBef>
            </a:pPr>
            <a:r>
              <a:rPr lang="en-US" altLang="zh-CN" sz="2400" b="0" dirty="0" smtClean="0">
                <a:solidFill>
                  <a:schemeClr val="tx1"/>
                </a:solidFill>
                <a:ea typeface="宋体" pitchFamily="2" charset="-122"/>
              </a:rPr>
              <a:t>Abbreviations that are </a:t>
            </a:r>
            <a:r>
              <a:rPr lang="en-US" altLang="zh-CN" sz="2400" dirty="0" smtClean="0">
                <a:solidFill>
                  <a:schemeClr val="tx1"/>
                </a:solidFill>
                <a:ea typeface="宋体" pitchFamily="2" charset="-122"/>
              </a:rPr>
              <a:t>firmly established </a:t>
            </a:r>
            <a:r>
              <a:rPr lang="en-US" altLang="zh-CN" sz="2400" b="0" dirty="0" smtClean="0">
                <a:solidFill>
                  <a:schemeClr val="tx1"/>
                </a:solidFill>
                <a:ea typeface="宋体" pitchFamily="2" charset="-122"/>
              </a:rPr>
              <a:t>in the field do not need to be defined, e.g. DNA. </a:t>
            </a:r>
          </a:p>
          <a:p>
            <a:pPr eaLnBrk="1" hangingPunct="1">
              <a:lnSpc>
                <a:spcPct val="90000"/>
              </a:lnSpc>
              <a:spcBef>
                <a:spcPct val="40000"/>
              </a:spcBef>
            </a:pPr>
            <a:r>
              <a:rPr lang="en-US" altLang="zh-CN" sz="2400" b="0" dirty="0" smtClean="0">
                <a:solidFill>
                  <a:schemeClr val="tx1"/>
                </a:solidFill>
                <a:ea typeface="宋体" pitchFamily="2" charset="-122"/>
              </a:rPr>
              <a:t>Never define an abbreviation of a term that is only used once. </a:t>
            </a:r>
          </a:p>
          <a:p>
            <a:pPr eaLnBrk="1" hangingPunct="1">
              <a:lnSpc>
                <a:spcPct val="90000"/>
              </a:lnSpc>
              <a:spcBef>
                <a:spcPct val="40000"/>
              </a:spcBef>
            </a:pPr>
            <a:r>
              <a:rPr lang="en-US" altLang="zh-CN" sz="2400" b="0" dirty="0" smtClean="0">
                <a:solidFill>
                  <a:schemeClr val="tx1"/>
                </a:solidFill>
                <a:ea typeface="宋体" pitchFamily="2" charset="-122"/>
              </a:rPr>
              <a:t>Avoid acronyms, if possible</a:t>
            </a:r>
          </a:p>
          <a:p>
            <a:pPr lvl="1" eaLnBrk="1" hangingPunct="1">
              <a:lnSpc>
                <a:spcPct val="90000"/>
              </a:lnSpc>
              <a:spcBef>
                <a:spcPct val="40000"/>
              </a:spcBef>
            </a:pPr>
            <a:r>
              <a:rPr lang="en-US" altLang="zh-CN" sz="2000" dirty="0" smtClean="0">
                <a:solidFill>
                  <a:schemeClr val="tx1"/>
                </a:solidFill>
                <a:ea typeface="宋体" pitchFamily="2" charset="-122"/>
              </a:rPr>
              <a:t>Abbreviations that consist of the initial letters of a series of words</a:t>
            </a:r>
          </a:p>
          <a:p>
            <a:pPr lvl="1" eaLnBrk="1" hangingPunct="1">
              <a:lnSpc>
                <a:spcPct val="90000"/>
              </a:lnSpc>
              <a:spcBef>
                <a:spcPct val="40000"/>
              </a:spcBef>
            </a:pPr>
            <a:r>
              <a:rPr lang="en-GB" altLang="zh-CN" sz="2000" dirty="0" smtClean="0">
                <a:solidFill>
                  <a:schemeClr val="tx1"/>
                </a:solidFill>
                <a:ea typeface="宋体" pitchFamily="2" charset="-122"/>
              </a:rPr>
              <a:t>Can be typical “lab jargon”, incomprehensible to outsiders</a:t>
            </a:r>
            <a:endParaRPr lang="en-US" altLang="zh-CN" sz="2000" dirty="0" smtClean="0">
              <a:solidFill>
                <a:schemeClr val="tx1"/>
              </a:solidFill>
              <a:ea typeface="宋体" pitchFamily="2" charset="-122"/>
            </a:endParaRPr>
          </a:p>
          <a:p>
            <a:pPr eaLnBrk="1" hangingPunct="1">
              <a:lnSpc>
                <a:spcPct val="90000"/>
              </a:lnSpc>
              <a:spcBef>
                <a:spcPct val="40000"/>
              </a:spcBef>
              <a:buFont typeface="Wingdings" pitchFamily="2" charset="2"/>
              <a:buNone/>
            </a:pPr>
            <a:endParaRPr lang="en-US" altLang="zh-CN" sz="2400" dirty="0" smtClean="0">
              <a:solidFill>
                <a:schemeClr val="tx1"/>
              </a:solidFill>
              <a:ea typeface="宋体" pitchFamily="2" charset="-122"/>
            </a:endParaRPr>
          </a:p>
          <a:p>
            <a:pPr eaLnBrk="1" hangingPunct="1">
              <a:lnSpc>
                <a:spcPct val="90000"/>
              </a:lnSpc>
              <a:spcBef>
                <a:spcPct val="40000"/>
              </a:spcBef>
              <a:buFont typeface="Wingdings" pitchFamily="2" charset="2"/>
              <a:buNone/>
            </a:pPr>
            <a:endParaRPr lang="en-US" altLang="zh-CN" sz="2400" dirty="0" smtClean="0">
              <a:ea typeface="宋体" pitchFamily="2" charset="-122"/>
            </a:endParaRPr>
          </a:p>
        </p:txBody>
      </p:sp>
    </p:spTree>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r>
              <a:rPr lang="en-US" altLang="zh-CN" dirty="0">
                <a:effectLst>
                  <a:outerShdw blurRad="38100" dist="38100" dir="2700000" algn="tl">
                    <a:srgbClr val="000000">
                      <a:alpha val="43137"/>
                    </a:srgbClr>
                  </a:outerShdw>
                </a:effectLst>
                <a:ea typeface="宋体" pitchFamily="2" charset="-122"/>
              </a:rPr>
              <a:t>Cover Letter</a:t>
            </a:r>
            <a:endParaRPr lang="zh-CN" altLang="en-US" dirty="0">
              <a:effectLst>
                <a:outerShdw blurRad="38100" dist="38100" dir="2700000" algn="tl">
                  <a:srgbClr val="000000">
                    <a:alpha val="43137"/>
                  </a:srgbClr>
                </a:outerShdw>
              </a:effectLst>
              <a:ea typeface="宋体" pitchFamily="2" charset="-122"/>
            </a:endParaRPr>
          </a:p>
        </p:txBody>
      </p:sp>
      <p:sp>
        <p:nvSpPr>
          <p:cNvPr id="228355" name="Rectangle 3"/>
          <p:cNvSpPr>
            <a:spLocks noGrp="1" noChangeArrowheads="1"/>
          </p:cNvSpPr>
          <p:nvPr>
            <p:ph idx="1"/>
          </p:nvPr>
        </p:nvSpPr>
        <p:spPr/>
        <p:txBody>
          <a:bodyPr/>
          <a:lstStyle/>
          <a:p>
            <a:pPr marL="339725" indent="-339725" algn="ctr">
              <a:buFont typeface="Wingdings" pitchFamily="2" charset="2"/>
              <a:buNone/>
            </a:pPr>
            <a:r>
              <a:rPr lang="en-US" altLang="zh-CN" sz="2800" u="sng" dirty="0">
                <a:solidFill>
                  <a:srgbClr val="292929"/>
                </a:solidFill>
                <a:ea typeface="宋体" pitchFamily="2" charset="-122"/>
              </a:rPr>
              <a:t>Your chance to speak to the editor directly</a:t>
            </a:r>
          </a:p>
          <a:p>
            <a:pPr marL="339725" indent="-339725"/>
            <a:endParaRPr lang="en-US" altLang="zh-CN" sz="2400" b="1" dirty="0">
              <a:solidFill>
                <a:srgbClr val="292929"/>
              </a:solidFill>
              <a:ea typeface="宋体" pitchFamily="2" charset="-122"/>
            </a:endParaRPr>
          </a:p>
          <a:p>
            <a:pPr marL="339725" indent="-339725"/>
            <a:r>
              <a:rPr lang="en-US" altLang="zh-CN" sz="2400" dirty="0">
                <a:ea typeface="宋体" pitchFamily="2" charset="-122"/>
              </a:rPr>
              <a:t>Submitted along with your manuscript</a:t>
            </a:r>
          </a:p>
          <a:p>
            <a:pPr marL="339725" indent="-339725"/>
            <a:endParaRPr lang="en-US" altLang="zh-CN" sz="2400" dirty="0">
              <a:ea typeface="宋体" pitchFamily="2" charset="-122"/>
            </a:endParaRPr>
          </a:p>
          <a:p>
            <a:pPr marL="339725" indent="-339725"/>
            <a:r>
              <a:rPr lang="en-US" altLang="zh-CN" sz="2400" u="sng" dirty="0">
                <a:ea typeface="宋体" pitchFamily="2" charset="-122"/>
              </a:rPr>
              <a:t>Mention what would make your manuscript special</a:t>
            </a:r>
            <a:r>
              <a:rPr lang="en-US" altLang="zh-CN" sz="2400" dirty="0">
                <a:ea typeface="宋体" pitchFamily="2" charset="-122"/>
              </a:rPr>
              <a:t> to the journal</a:t>
            </a:r>
          </a:p>
          <a:p>
            <a:pPr marL="339725" indent="-339725"/>
            <a:endParaRPr lang="en-US" altLang="zh-CN" sz="2400" dirty="0">
              <a:ea typeface="宋体" pitchFamily="2" charset="-122"/>
            </a:endParaRPr>
          </a:p>
          <a:p>
            <a:pPr marL="339725" indent="-339725"/>
            <a:r>
              <a:rPr lang="en-US" altLang="zh-CN" sz="2400" dirty="0">
                <a:ea typeface="宋体" pitchFamily="2" charset="-122"/>
              </a:rPr>
              <a:t>Note </a:t>
            </a:r>
            <a:r>
              <a:rPr lang="en-US" altLang="zh-CN" sz="2400" u="sng" dirty="0">
                <a:ea typeface="宋体" pitchFamily="2" charset="-122"/>
              </a:rPr>
              <a:t>special requirements (suggest reviewers, conflicts of interest)</a:t>
            </a:r>
            <a:endParaRPr lang="en-US" altLang="zh-CN" sz="2400" dirty="0">
              <a:ea typeface="宋体" pitchFamily="2" charset="-122"/>
            </a:endParaRPr>
          </a:p>
          <a:p>
            <a:pPr marL="339725" indent="-339725">
              <a:buFont typeface="Wingdings" pitchFamily="2" charset="2"/>
              <a:buNone/>
            </a:pPr>
            <a:r>
              <a:rPr lang="en-US" altLang="zh-CN" sz="4000" b="1" dirty="0">
                <a:ea typeface="宋体" pitchFamily="2" charset="-122"/>
              </a:rPr>
              <a:t> </a:t>
            </a:r>
          </a:p>
        </p:txBody>
      </p:sp>
      <p:pic>
        <p:nvPicPr>
          <p:cNvPr id="228356" name="Picture 4"/>
          <p:cNvPicPr>
            <a:picLocks noChangeAspect="1" noChangeArrowheads="1"/>
          </p:cNvPicPr>
          <p:nvPr/>
        </p:nvPicPr>
        <p:blipFill>
          <a:blip r:embed="rId3" cstate="print"/>
          <a:srcRect l="23441" t="11502" r="21097" b="7251"/>
          <a:stretch>
            <a:fillRect/>
          </a:stretch>
        </p:blipFill>
        <p:spPr bwMode="auto">
          <a:xfrm>
            <a:off x="1981200" y="612775"/>
            <a:ext cx="5410200" cy="5943600"/>
          </a:xfrm>
          <a:prstGeom prst="rect">
            <a:avLst/>
          </a:prstGeom>
          <a:noFill/>
          <a:ln w="28575">
            <a:solidFill>
              <a:srgbClr val="333333"/>
            </a:solidFill>
            <a:miter lim="800000"/>
            <a:headEnd/>
            <a:tailEnd/>
          </a:ln>
          <a:effectLst/>
        </p:spPr>
      </p:pic>
      <p:grpSp>
        <p:nvGrpSpPr>
          <p:cNvPr id="2" name="Group 14"/>
          <p:cNvGrpSpPr>
            <a:grpSpLocks/>
          </p:cNvGrpSpPr>
          <p:nvPr/>
        </p:nvGrpSpPr>
        <p:grpSpPr bwMode="auto">
          <a:xfrm>
            <a:off x="0" y="1752600"/>
            <a:ext cx="9144000" cy="4572000"/>
            <a:chOff x="0" y="1104"/>
            <a:chExt cx="5760" cy="2880"/>
          </a:xfrm>
        </p:grpSpPr>
        <p:sp>
          <p:nvSpPr>
            <p:cNvPr id="228357" name="Line 5"/>
            <p:cNvSpPr>
              <a:spLocks noChangeShapeType="1"/>
            </p:cNvSpPr>
            <p:nvPr/>
          </p:nvSpPr>
          <p:spPr bwMode="auto">
            <a:xfrm>
              <a:off x="1488" y="1968"/>
              <a:ext cx="2256" cy="0"/>
            </a:xfrm>
            <a:prstGeom prst="line">
              <a:avLst/>
            </a:prstGeom>
            <a:ln>
              <a:headEnd/>
              <a:tailEnd/>
            </a:ln>
          </p:spPr>
          <p:style>
            <a:lnRef idx="2">
              <a:schemeClr val="accent4"/>
            </a:lnRef>
            <a:fillRef idx="1">
              <a:schemeClr val="lt1"/>
            </a:fillRef>
            <a:effectRef idx="0">
              <a:schemeClr val="accent4"/>
            </a:effectRef>
            <a:fontRef idx="minor">
              <a:schemeClr val="dk1"/>
            </a:fontRef>
          </p:style>
          <p:txBody>
            <a:bodyPr>
              <a:spAutoFit/>
            </a:bodyPr>
            <a:lstStyle/>
            <a:p>
              <a:endParaRPr lang="en-GB"/>
            </a:p>
          </p:txBody>
        </p:sp>
        <p:sp>
          <p:nvSpPr>
            <p:cNvPr id="228358" name="AutoShape 6"/>
            <p:cNvSpPr>
              <a:spLocks noChangeArrowheads="1"/>
            </p:cNvSpPr>
            <p:nvPr/>
          </p:nvSpPr>
          <p:spPr bwMode="auto">
            <a:xfrm>
              <a:off x="4080" y="1104"/>
              <a:ext cx="1680" cy="432"/>
            </a:xfrm>
            <a:prstGeom prst="wedgeRoundRectCallout">
              <a:avLst>
                <a:gd name="adj1" fmla="val -67856"/>
                <a:gd name="adj2" fmla="val 135880"/>
                <a:gd name="adj3" fmla="val 16667"/>
              </a:avLst>
            </a:prstGeom>
            <a:ln>
              <a:headEnd/>
              <a:tailEnd/>
            </a:ln>
          </p:spPr>
          <p:style>
            <a:lnRef idx="2">
              <a:schemeClr val="accent4"/>
            </a:lnRef>
            <a:fillRef idx="1">
              <a:schemeClr val="lt1"/>
            </a:fillRef>
            <a:effectRef idx="0">
              <a:schemeClr val="accent4"/>
            </a:effectRef>
            <a:fontRef idx="minor">
              <a:schemeClr val="dk1"/>
            </a:fontRef>
          </p:style>
          <p:txBody>
            <a:bodyPr/>
            <a:lstStyle/>
            <a:p>
              <a:pPr algn="ctr" eaLnBrk="1" hangingPunct="1"/>
              <a:r>
                <a:rPr lang="en-US" sz="1800" b="1"/>
                <a:t>Final approval from all authors</a:t>
              </a:r>
              <a:endParaRPr lang="en-GB" sz="1800" b="1"/>
            </a:p>
          </p:txBody>
        </p:sp>
        <p:sp>
          <p:nvSpPr>
            <p:cNvPr id="228359" name="AutoShape 7"/>
            <p:cNvSpPr>
              <a:spLocks noChangeArrowheads="1"/>
            </p:cNvSpPr>
            <p:nvPr/>
          </p:nvSpPr>
          <p:spPr bwMode="auto">
            <a:xfrm>
              <a:off x="4080" y="2736"/>
              <a:ext cx="1680" cy="432"/>
            </a:xfrm>
            <a:prstGeom prst="wedgeRoundRectCallout">
              <a:avLst>
                <a:gd name="adj1" fmla="val -28394"/>
                <a:gd name="adj2" fmla="val -151852"/>
                <a:gd name="adj3" fmla="val 16667"/>
              </a:avLst>
            </a:prstGeom>
            <a:ln>
              <a:headEnd/>
              <a:tailEnd/>
            </a:ln>
          </p:spPr>
          <p:style>
            <a:lnRef idx="2">
              <a:schemeClr val="accent4"/>
            </a:lnRef>
            <a:fillRef idx="1">
              <a:schemeClr val="lt1"/>
            </a:fillRef>
            <a:effectRef idx="0">
              <a:schemeClr val="accent4"/>
            </a:effectRef>
            <a:fontRef idx="minor">
              <a:schemeClr val="dk1"/>
            </a:fontRef>
          </p:style>
          <p:txBody>
            <a:bodyPr/>
            <a:lstStyle/>
            <a:p>
              <a:pPr algn="ctr" eaLnBrk="1" hangingPunct="1"/>
              <a:r>
                <a:rPr lang="en-US" sz="1800" b="1"/>
                <a:t>Explanation of importance of research</a:t>
              </a:r>
              <a:endParaRPr lang="en-GB" sz="1800" b="1"/>
            </a:p>
          </p:txBody>
        </p:sp>
        <p:sp>
          <p:nvSpPr>
            <p:cNvPr id="228361" name="Line 9"/>
            <p:cNvSpPr>
              <a:spLocks noChangeShapeType="1"/>
            </p:cNvSpPr>
            <p:nvPr/>
          </p:nvSpPr>
          <p:spPr bwMode="auto">
            <a:xfrm>
              <a:off x="2334" y="2286"/>
              <a:ext cx="2082" cy="0"/>
            </a:xfrm>
            <a:prstGeom prst="line">
              <a:avLst/>
            </a:prstGeom>
            <a:ln>
              <a:headEnd/>
              <a:tailEnd/>
            </a:ln>
          </p:spPr>
          <p:style>
            <a:lnRef idx="2">
              <a:schemeClr val="accent4"/>
            </a:lnRef>
            <a:fillRef idx="1">
              <a:schemeClr val="lt1"/>
            </a:fillRef>
            <a:effectRef idx="0">
              <a:schemeClr val="accent4"/>
            </a:effectRef>
            <a:fontRef idx="minor">
              <a:schemeClr val="dk1"/>
            </a:fontRef>
          </p:style>
          <p:txBody>
            <a:bodyPr>
              <a:spAutoFit/>
            </a:bodyPr>
            <a:lstStyle/>
            <a:p>
              <a:endParaRPr lang="en-GB"/>
            </a:p>
          </p:txBody>
        </p:sp>
        <p:sp>
          <p:nvSpPr>
            <p:cNvPr id="228362" name="AutoShape 10"/>
            <p:cNvSpPr>
              <a:spLocks noChangeArrowheads="1"/>
            </p:cNvSpPr>
            <p:nvPr/>
          </p:nvSpPr>
          <p:spPr bwMode="auto">
            <a:xfrm>
              <a:off x="0" y="3696"/>
              <a:ext cx="1680" cy="288"/>
            </a:xfrm>
            <a:prstGeom prst="wedgeRoundRectCallout">
              <a:avLst>
                <a:gd name="adj1" fmla="val 27681"/>
                <a:gd name="adj2" fmla="val -225000"/>
                <a:gd name="adj3" fmla="val 16667"/>
              </a:avLst>
            </a:prstGeom>
            <a:ln>
              <a:headEnd/>
              <a:tailEnd/>
            </a:ln>
          </p:spPr>
          <p:style>
            <a:lnRef idx="2">
              <a:schemeClr val="accent4"/>
            </a:lnRef>
            <a:fillRef idx="1">
              <a:schemeClr val="lt1"/>
            </a:fillRef>
            <a:effectRef idx="0">
              <a:schemeClr val="accent4"/>
            </a:effectRef>
            <a:fontRef idx="minor">
              <a:schemeClr val="dk1"/>
            </a:fontRef>
          </p:style>
          <p:txBody>
            <a:bodyPr/>
            <a:lstStyle/>
            <a:p>
              <a:pPr algn="ctr" eaLnBrk="1" hangingPunct="1"/>
              <a:r>
                <a:rPr lang="en-US" sz="1800" b="1"/>
                <a:t>Suggested reviewers</a:t>
              </a:r>
              <a:endParaRPr lang="en-GB" sz="1800" b="1"/>
            </a:p>
          </p:txBody>
        </p:sp>
        <p:sp>
          <p:nvSpPr>
            <p:cNvPr id="228365" name="AutoShape 13"/>
            <p:cNvSpPr>
              <a:spLocks/>
            </p:cNvSpPr>
            <p:nvPr/>
          </p:nvSpPr>
          <p:spPr bwMode="auto">
            <a:xfrm>
              <a:off x="1344" y="3024"/>
              <a:ext cx="96" cy="288"/>
            </a:xfrm>
            <a:prstGeom prst="leftBrace">
              <a:avLst>
                <a:gd name="adj1" fmla="val 25000"/>
                <a:gd name="adj2" fmla="val 50000"/>
              </a:avLst>
            </a:prstGeom>
            <a:ln>
              <a:headEnd/>
              <a:tailEnd/>
            </a:ln>
          </p:spPr>
          <p:style>
            <a:lnRef idx="2">
              <a:schemeClr val="accent4"/>
            </a:lnRef>
            <a:fillRef idx="1">
              <a:schemeClr val="lt1"/>
            </a:fillRef>
            <a:effectRef idx="0">
              <a:schemeClr val="accent4"/>
            </a:effectRef>
            <a:fontRef idx="minor">
              <a:schemeClr val="dk1"/>
            </a:fontRef>
          </p:style>
          <p:txBody>
            <a:bodyPr wrap="none" anchor="ctr">
              <a:spAutoFit/>
            </a:bodyPr>
            <a:lstStyle/>
            <a:p>
              <a:endParaRPr lang="en-GB"/>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1" nodeType="withEffect">
                                  <p:stCondLst>
                                    <p:cond delay="0"/>
                                  </p:stCondLst>
                                  <p:childTnLst>
                                    <p:set>
                                      <p:cBhvr>
                                        <p:cTn id="6" dur="1" fill="hold">
                                          <p:stCondLst>
                                            <p:cond delay="0"/>
                                          </p:stCondLst>
                                        </p:cTn>
                                        <p:tgtEl>
                                          <p:spTgt spid="228355">
                                            <p:txEl>
                                              <p:pRg st="0" end="0"/>
                                            </p:txEl>
                                          </p:spTgt>
                                        </p:tgtEl>
                                        <p:attrNameLst>
                                          <p:attrName>style.visibility</p:attrName>
                                        </p:attrNameLst>
                                      </p:cBhvr>
                                      <p:to>
                                        <p:strVal val="visible"/>
                                      </p:to>
                                    </p:set>
                                    <p:anim calcmode="lin" valueType="num">
                                      <p:cBhvr>
                                        <p:cTn id="7" dur="500" fill="hold"/>
                                        <p:tgtEl>
                                          <p:spTgt spid="22835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835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8355">
                                            <p:txEl>
                                              <p:pRg st="0" end="0"/>
                                            </p:txEl>
                                          </p:spTgt>
                                        </p:tgtEl>
                                      </p:cBhvr>
                                    </p:animEffect>
                                  </p:childTnLst>
                                </p:cTn>
                              </p:par>
                            </p:childTnLst>
                          </p:cTn>
                        </p:par>
                        <p:par>
                          <p:cTn id="10" fill="hold">
                            <p:stCondLst>
                              <p:cond delay="500"/>
                            </p:stCondLst>
                            <p:childTnLst>
                              <p:par>
                                <p:cTn id="11" presetID="53" presetClass="entr" presetSubtype="0" fill="hold" grpId="1" nodeType="afterEffect">
                                  <p:stCondLst>
                                    <p:cond delay="0"/>
                                  </p:stCondLst>
                                  <p:childTnLst>
                                    <p:set>
                                      <p:cBhvr>
                                        <p:cTn id="12" dur="1" fill="hold">
                                          <p:stCondLst>
                                            <p:cond delay="0"/>
                                          </p:stCondLst>
                                        </p:cTn>
                                        <p:tgtEl>
                                          <p:spTgt spid="228355">
                                            <p:txEl>
                                              <p:pRg st="2" end="2"/>
                                            </p:txEl>
                                          </p:spTgt>
                                        </p:tgtEl>
                                        <p:attrNameLst>
                                          <p:attrName>style.visibility</p:attrName>
                                        </p:attrNameLst>
                                      </p:cBhvr>
                                      <p:to>
                                        <p:strVal val="visible"/>
                                      </p:to>
                                    </p:set>
                                    <p:anim calcmode="lin" valueType="num">
                                      <p:cBhvr>
                                        <p:cTn id="13" dur="500" fill="hold"/>
                                        <p:tgtEl>
                                          <p:spTgt spid="228355">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28355">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2835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grpId="1" nodeType="clickEffect">
                                  <p:stCondLst>
                                    <p:cond delay="0"/>
                                  </p:stCondLst>
                                  <p:childTnLst>
                                    <p:set>
                                      <p:cBhvr>
                                        <p:cTn id="19" dur="1" fill="hold">
                                          <p:stCondLst>
                                            <p:cond delay="0"/>
                                          </p:stCondLst>
                                        </p:cTn>
                                        <p:tgtEl>
                                          <p:spTgt spid="228355">
                                            <p:txEl>
                                              <p:pRg st="4" end="4"/>
                                            </p:txEl>
                                          </p:spTgt>
                                        </p:tgtEl>
                                        <p:attrNameLst>
                                          <p:attrName>style.visibility</p:attrName>
                                        </p:attrNameLst>
                                      </p:cBhvr>
                                      <p:to>
                                        <p:strVal val="visible"/>
                                      </p:to>
                                    </p:set>
                                    <p:anim calcmode="lin" valueType="num">
                                      <p:cBhvr>
                                        <p:cTn id="20" dur="500" fill="hold"/>
                                        <p:tgtEl>
                                          <p:spTgt spid="228355">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28355">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2835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1" nodeType="clickEffect">
                                  <p:stCondLst>
                                    <p:cond delay="0"/>
                                  </p:stCondLst>
                                  <p:childTnLst>
                                    <p:set>
                                      <p:cBhvr>
                                        <p:cTn id="26" dur="1" fill="hold">
                                          <p:stCondLst>
                                            <p:cond delay="0"/>
                                          </p:stCondLst>
                                        </p:cTn>
                                        <p:tgtEl>
                                          <p:spTgt spid="228355">
                                            <p:txEl>
                                              <p:pRg st="6" end="6"/>
                                            </p:txEl>
                                          </p:spTgt>
                                        </p:tgtEl>
                                        <p:attrNameLst>
                                          <p:attrName>style.visibility</p:attrName>
                                        </p:attrNameLst>
                                      </p:cBhvr>
                                      <p:to>
                                        <p:strVal val="visible"/>
                                      </p:to>
                                    </p:set>
                                    <p:anim calcmode="lin" valueType="num">
                                      <p:cBhvr>
                                        <p:cTn id="27" dur="500" fill="hold"/>
                                        <p:tgtEl>
                                          <p:spTgt spid="228355">
                                            <p:txEl>
                                              <p:pRg st="6" end="6"/>
                                            </p:txEl>
                                          </p:spTgt>
                                        </p:tgtEl>
                                        <p:attrNameLst>
                                          <p:attrName>ppt_w</p:attrName>
                                        </p:attrNameLst>
                                      </p:cBhvr>
                                      <p:tavLst>
                                        <p:tav tm="0">
                                          <p:val>
                                            <p:fltVal val="0"/>
                                          </p:val>
                                        </p:tav>
                                        <p:tav tm="100000">
                                          <p:val>
                                            <p:strVal val="#ppt_w"/>
                                          </p:val>
                                        </p:tav>
                                      </p:tavLst>
                                    </p:anim>
                                    <p:anim calcmode="lin" valueType="num">
                                      <p:cBhvr>
                                        <p:cTn id="28" dur="500" fill="hold"/>
                                        <p:tgtEl>
                                          <p:spTgt spid="228355">
                                            <p:txEl>
                                              <p:pRg st="6" end="6"/>
                                            </p:txEl>
                                          </p:spTgt>
                                        </p:tgtEl>
                                        <p:attrNameLst>
                                          <p:attrName>ppt_h</p:attrName>
                                        </p:attrNameLst>
                                      </p:cBhvr>
                                      <p:tavLst>
                                        <p:tav tm="0">
                                          <p:val>
                                            <p:fltVal val="0"/>
                                          </p:val>
                                        </p:tav>
                                        <p:tav tm="100000">
                                          <p:val>
                                            <p:strVal val="#ppt_h"/>
                                          </p:val>
                                        </p:tav>
                                      </p:tavLst>
                                    </p:anim>
                                    <p:animEffect transition="in" filter="fade">
                                      <p:cBhvr>
                                        <p:cTn id="29" dur="500"/>
                                        <p:tgtEl>
                                          <p:spTgt spid="228355">
                                            <p:txEl>
                                              <p:pRg st="6" end="6"/>
                                            </p:txEl>
                                          </p:spTgt>
                                        </p:tgtEl>
                                      </p:cBhvr>
                                    </p:animEffect>
                                  </p:childTnLst>
                                </p:cTn>
                              </p:par>
                              <p:par>
                                <p:cTn id="30" presetID="53" presetClass="entr" presetSubtype="0" fill="hold" grpId="1" nodeType="withEffect">
                                  <p:stCondLst>
                                    <p:cond delay="0"/>
                                  </p:stCondLst>
                                  <p:childTnLst>
                                    <p:set>
                                      <p:cBhvr>
                                        <p:cTn id="31" dur="1" fill="hold">
                                          <p:stCondLst>
                                            <p:cond delay="0"/>
                                          </p:stCondLst>
                                        </p:cTn>
                                        <p:tgtEl>
                                          <p:spTgt spid="228355">
                                            <p:txEl>
                                              <p:pRg st="7" end="7"/>
                                            </p:txEl>
                                          </p:spTgt>
                                        </p:tgtEl>
                                        <p:attrNameLst>
                                          <p:attrName>style.visibility</p:attrName>
                                        </p:attrNameLst>
                                      </p:cBhvr>
                                      <p:to>
                                        <p:strVal val="visible"/>
                                      </p:to>
                                    </p:set>
                                    <p:anim calcmode="lin" valueType="num">
                                      <p:cBhvr>
                                        <p:cTn id="32" dur="500" fill="hold"/>
                                        <p:tgtEl>
                                          <p:spTgt spid="228355">
                                            <p:txEl>
                                              <p:pRg st="7" end="7"/>
                                            </p:txEl>
                                          </p:spTgt>
                                        </p:tgtEl>
                                        <p:attrNameLst>
                                          <p:attrName>ppt_w</p:attrName>
                                        </p:attrNameLst>
                                      </p:cBhvr>
                                      <p:tavLst>
                                        <p:tav tm="0">
                                          <p:val>
                                            <p:fltVal val="0"/>
                                          </p:val>
                                        </p:tav>
                                        <p:tav tm="100000">
                                          <p:val>
                                            <p:strVal val="#ppt_w"/>
                                          </p:val>
                                        </p:tav>
                                      </p:tavLst>
                                    </p:anim>
                                    <p:anim calcmode="lin" valueType="num">
                                      <p:cBhvr>
                                        <p:cTn id="33" dur="500" fill="hold"/>
                                        <p:tgtEl>
                                          <p:spTgt spid="228355">
                                            <p:txEl>
                                              <p:pRg st="7" end="7"/>
                                            </p:txEl>
                                          </p:spTgt>
                                        </p:tgtEl>
                                        <p:attrNameLst>
                                          <p:attrName>ppt_h</p:attrName>
                                        </p:attrNameLst>
                                      </p:cBhvr>
                                      <p:tavLst>
                                        <p:tav tm="0">
                                          <p:val>
                                            <p:fltVal val="0"/>
                                          </p:val>
                                        </p:tav>
                                        <p:tav tm="100000">
                                          <p:val>
                                            <p:strVal val="#ppt_h"/>
                                          </p:val>
                                        </p:tav>
                                      </p:tavLst>
                                    </p:anim>
                                    <p:animEffect transition="in" filter="fade">
                                      <p:cBhvr>
                                        <p:cTn id="34" dur="500"/>
                                        <p:tgtEl>
                                          <p:spTgt spid="228355">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nodeType="clickEffect">
                                  <p:stCondLst>
                                    <p:cond delay="0"/>
                                  </p:stCondLst>
                                  <p:childTnLst>
                                    <p:set>
                                      <p:cBhvr>
                                        <p:cTn id="38" dur="1" fill="hold">
                                          <p:stCondLst>
                                            <p:cond delay="0"/>
                                          </p:stCondLst>
                                        </p:cTn>
                                        <p:tgtEl>
                                          <p:spTgt spid="228356"/>
                                        </p:tgtEl>
                                        <p:attrNameLst>
                                          <p:attrName>style.visibility</p:attrName>
                                        </p:attrNameLst>
                                      </p:cBhvr>
                                      <p:to>
                                        <p:strVal val="visible"/>
                                      </p:to>
                                    </p:set>
                                    <p:anim calcmode="lin" valueType="num">
                                      <p:cBhvr>
                                        <p:cTn id="39" dur="500" fill="hold"/>
                                        <p:tgtEl>
                                          <p:spTgt spid="228356"/>
                                        </p:tgtEl>
                                        <p:attrNameLst>
                                          <p:attrName>ppt_w</p:attrName>
                                        </p:attrNameLst>
                                      </p:cBhvr>
                                      <p:tavLst>
                                        <p:tav tm="0">
                                          <p:val>
                                            <p:fltVal val="0"/>
                                          </p:val>
                                        </p:tav>
                                        <p:tav tm="100000">
                                          <p:val>
                                            <p:strVal val="#ppt_w"/>
                                          </p:val>
                                        </p:tav>
                                      </p:tavLst>
                                    </p:anim>
                                    <p:anim calcmode="lin" valueType="num">
                                      <p:cBhvr>
                                        <p:cTn id="40" dur="500" fill="hold"/>
                                        <p:tgtEl>
                                          <p:spTgt spid="228356"/>
                                        </p:tgtEl>
                                        <p:attrNameLst>
                                          <p:attrName>ppt_h</p:attrName>
                                        </p:attrNameLst>
                                      </p:cBhvr>
                                      <p:tavLst>
                                        <p:tav tm="0">
                                          <p:val>
                                            <p:fltVal val="0"/>
                                          </p:val>
                                        </p:tav>
                                        <p:tav tm="100000">
                                          <p:val>
                                            <p:strVal val="#ppt_h"/>
                                          </p:val>
                                        </p:tav>
                                      </p:tavLst>
                                    </p:anim>
                                  </p:childTnLst>
                                </p:cTn>
                              </p:par>
                              <p:par>
                                <p:cTn id="41" presetID="1" presetClass="exit" presetSubtype="0" fill="hold" grpId="0" nodeType="withEffect">
                                  <p:stCondLst>
                                    <p:cond delay="0"/>
                                  </p:stCondLst>
                                  <p:childTnLst>
                                    <p:set>
                                      <p:cBhvr>
                                        <p:cTn id="42" dur="1" fill="hold">
                                          <p:stCondLst>
                                            <p:cond delay="0"/>
                                          </p:stCondLst>
                                        </p:cTn>
                                        <p:tgtEl>
                                          <p:spTgt spid="228355">
                                            <p:txEl>
                                              <p:pRg st="0" end="0"/>
                                            </p:txEl>
                                          </p:spTgt>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28355">
                                            <p:txEl>
                                              <p:pRg st="2" end="2"/>
                                            </p:txEl>
                                          </p:spTgt>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28355">
                                            <p:txEl>
                                              <p:pRg st="4" end="4"/>
                                            </p:txEl>
                                          </p:spTgt>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28355">
                                            <p:txEl>
                                              <p:pRg st="6" end="6"/>
                                            </p:txEl>
                                          </p:spTgt>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228355">
                                            <p:txEl>
                                              <p:pRg st="7" end="7"/>
                                            </p:txEl>
                                          </p:spTgt>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ppt_w</p:attrName>
                                        </p:attrNameLst>
                                      </p:cBhvr>
                                      <p:tavLst>
                                        <p:tav tm="0">
                                          <p:val>
                                            <p:fltVal val="0"/>
                                          </p:val>
                                        </p:tav>
                                        <p:tav tm="100000">
                                          <p:val>
                                            <p:strVal val="#ppt_w"/>
                                          </p:val>
                                        </p:tav>
                                      </p:tavLst>
                                    </p:anim>
                                    <p:anim calcmode="lin" valueType="num">
                                      <p:cBhvr>
                                        <p:cTn id="56"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5" grpId="0" build="p"/>
      <p:bldP spid="228355" grpId="1"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8518" y="1505844"/>
            <a:ext cx="7403911" cy="646331"/>
          </a:xfrm>
          <a:prstGeom prst="rect">
            <a:avLst/>
          </a:prstGeom>
        </p:spPr>
        <p:txBody>
          <a:bodyPr wrap="square">
            <a:spAutoFit/>
          </a:bodyPr>
          <a:lstStyle/>
          <a:p>
            <a:pPr algn="ctr">
              <a:buClr>
                <a:srgbClr val="5D9A3C"/>
              </a:buClr>
              <a:buNone/>
            </a:pPr>
            <a:r>
              <a:rPr lang="en-US" altLang="zh-CN" sz="3600" dirty="0" smtClean="0">
                <a:solidFill>
                  <a:srgbClr val="FFFFFF"/>
                </a:solidFill>
                <a:effectLst>
                  <a:outerShdw blurRad="38100" dist="38100" dir="2700000" algn="tl">
                    <a:srgbClr val="000000">
                      <a:alpha val="43137"/>
                    </a:srgbClr>
                  </a:outerShdw>
                </a:effectLst>
                <a:latin typeface="Calibri" pitchFamily="34" charset="0"/>
                <a:ea typeface="+mj-ea"/>
                <a:cs typeface="+mj-cs"/>
              </a:rPr>
              <a:t>What not to do: Publishing Ethics</a:t>
            </a:r>
            <a:endParaRPr lang="en-US" altLang="zh-CN" sz="3600" dirty="0">
              <a:solidFill>
                <a:srgbClr val="FFFFFF"/>
              </a:solidFill>
              <a:effectLst>
                <a:outerShdw blurRad="38100" dist="38100" dir="2700000" algn="tl">
                  <a:srgbClr val="000000">
                    <a:alpha val="43137"/>
                  </a:srgbClr>
                </a:outerShdw>
              </a:effectLst>
              <a:latin typeface="Calibri" pitchFamily="34" charset="0"/>
              <a:ea typeface="+mj-ea"/>
              <a:cs typeface="+mj-cs"/>
            </a:endParaRPr>
          </a:p>
        </p:txBody>
      </p:sp>
      <p:sp>
        <p:nvSpPr>
          <p:cNvPr id="4" name="Rectangle 3"/>
          <p:cNvSpPr txBox="1">
            <a:spLocks noChangeArrowheads="1"/>
          </p:cNvSpPr>
          <p:nvPr/>
        </p:nvSpPr>
        <p:spPr bwMode="auto">
          <a:xfrm>
            <a:off x="768771" y="2252330"/>
            <a:ext cx="7583658" cy="219207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rgbClr val="000066"/>
              </a:buClr>
              <a:buSzPct val="70000"/>
              <a:buFont typeface="Wingdings" pitchFamily="2" charset="2"/>
              <a:buNone/>
              <a:defRPr sz="3200" b="0">
                <a:solidFill>
                  <a:schemeClr val="bg1"/>
                </a:solidFill>
                <a:latin typeface="Calibri" pitchFamily="34" charset="0"/>
                <a:ea typeface="+mn-ea"/>
                <a:cs typeface="+mn-cs"/>
              </a:defRPr>
            </a:lvl1pPr>
            <a:lvl2pPr marL="742950" indent="-285750" algn="l" rtl="0" eaLnBrk="0" fontAlgn="base" hangingPunct="0">
              <a:spcBef>
                <a:spcPct val="20000"/>
              </a:spcBef>
              <a:spcAft>
                <a:spcPct val="0"/>
              </a:spcAft>
              <a:buClr>
                <a:srgbClr val="000066"/>
              </a:buClr>
              <a:buSzPct val="70000"/>
              <a:buFont typeface="Wingdings" pitchFamily="2" charset="2"/>
              <a:buChar char="§"/>
              <a:defRPr sz="2800">
                <a:solidFill>
                  <a:srgbClr val="32323D"/>
                </a:solidFill>
                <a:latin typeface="Calibri" pitchFamily="34" charset="0"/>
              </a:defRPr>
            </a:lvl2pPr>
            <a:lvl3pPr marL="1143000" indent="-228600" algn="l" rtl="0" eaLnBrk="0" fontAlgn="base" hangingPunct="0">
              <a:spcBef>
                <a:spcPct val="20000"/>
              </a:spcBef>
              <a:spcAft>
                <a:spcPct val="0"/>
              </a:spcAft>
              <a:buClr>
                <a:srgbClr val="000066"/>
              </a:buClr>
              <a:buSzPct val="70000"/>
              <a:buFont typeface="Wingdings" pitchFamily="2" charset="2"/>
              <a:buChar char="§"/>
              <a:defRPr sz="2400">
                <a:solidFill>
                  <a:srgbClr val="32323D"/>
                </a:solidFill>
                <a:latin typeface="Calibri" pitchFamily="34" charset="0"/>
              </a:defRPr>
            </a:lvl3pPr>
            <a:lvl4pPr marL="1600200" indent="-228600" algn="l" rtl="0" eaLnBrk="0" fontAlgn="base" hangingPunct="0">
              <a:spcBef>
                <a:spcPct val="20000"/>
              </a:spcBef>
              <a:spcAft>
                <a:spcPct val="0"/>
              </a:spcAft>
              <a:buClr>
                <a:srgbClr val="000066"/>
              </a:buClr>
              <a:buSzPct val="70000"/>
              <a:buFont typeface="Wingdings" pitchFamily="2" charset="2"/>
              <a:buChar char="§"/>
              <a:defRPr sz="2000">
                <a:solidFill>
                  <a:srgbClr val="32323D"/>
                </a:solidFill>
                <a:latin typeface="Calibri" pitchFamily="34" charset="0"/>
              </a:defRPr>
            </a:lvl4pPr>
            <a:lvl5pPr marL="2057400" indent="-228600" algn="l" rtl="0" eaLnBrk="0" fontAlgn="base" hangingPunct="0">
              <a:spcBef>
                <a:spcPct val="20000"/>
              </a:spcBef>
              <a:spcAft>
                <a:spcPct val="0"/>
              </a:spcAft>
              <a:buClr>
                <a:srgbClr val="000066"/>
              </a:buClr>
              <a:buSzPct val="70000"/>
              <a:buFont typeface="Wingdings" pitchFamily="2" charset="2"/>
              <a:buChar char="§"/>
              <a:defRPr sz="2000">
                <a:solidFill>
                  <a:srgbClr val="32323D"/>
                </a:solidFill>
                <a:latin typeface="Calibri" pitchFamily="34" charset="0"/>
              </a:defRPr>
            </a:lvl5pPr>
            <a:lvl6pPr marL="2514600" indent="-228600" algn="l" rtl="0" fontAlgn="base">
              <a:spcBef>
                <a:spcPct val="20000"/>
              </a:spcBef>
              <a:spcAft>
                <a:spcPct val="0"/>
              </a:spcAft>
              <a:buClr>
                <a:srgbClr val="000066"/>
              </a:buClr>
              <a:buSzPct val="70000"/>
              <a:buFont typeface="Wingdings" pitchFamily="2" charset="2"/>
              <a:buChar char="§"/>
              <a:defRPr sz="2000">
                <a:solidFill>
                  <a:srgbClr val="32323D"/>
                </a:solidFill>
                <a:latin typeface="+mn-lt"/>
              </a:defRPr>
            </a:lvl6pPr>
            <a:lvl7pPr marL="2971800" indent="-228600" algn="l" rtl="0" fontAlgn="base">
              <a:spcBef>
                <a:spcPct val="20000"/>
              </a:spcBef>
              <a:spcAft>
                <a:spcPct val="0"/>
              </a:spcAft>
              <a:buClr>
                <a:srgbClr val="000066"/>
              </a:buClr>
              <a:buSzPct val="70000"/>
              <a:buFont typeface="Wingdings" pitchFamily="2" charset="2"/>
              <a:buChar char="§"/>
              <a:defRPr sz="2000">
                <a:solidFill>
                  <a:srgbClr val="32323D"/>
                </a:solidFill>
                <a:latin typeface="+mn-lt"/>
              </a:defRPr>
            </a:lvl7pPr>
            <a:lvl8pPr marL="3429000" indent="-228600" algn="l" rtl="0" fontAlgn="base">
              <a:spcBef>
                <a:spcPct val="20000"/>
              </a:spcBef>
              <a:spcAft>
                <a:spcPct val="0"/>
              </a:spcAft>
              <a:buClr>
                <a:srgbClr val="000066"/>
              </a:buClr>
              <a:buSzPct val="70000"/>
              <a:buFont typeface="Wingdings" pitchFamily="2" charset="2"/>
              <a:buChar char="§"/>
              <a:defRPr sz="2000">
                <a:solidFill>
                  <a:srgbClr val="32323D"/>
                </a:solidFill>
                <a:latin typeface="+mn-lt"/>
              </a:defRPr>
            </a:lvl8pPr>
            <a:lvl9pPr marL="3886200" indent="-228600" algn="l" rtl="0" fontAlgn="base">
              <a:spcBef>
                <a:spcPct val="20000"/>
              </a:spcBef>
              <a:spcAft>
                <a:spcPct val="0"/>
              </a:spcAft>
              <a:buClr>
                <a:srgbClr val="000066"/>
              </a:buClr>
              <a:buSzPct val="70000"/>
              <a:buFont typeface="Wingdings" pitchFamily="2" charset="2"/>
              <a:buChar char="§"/>
              <a:defRPr sz="2000">
                <a:solidFill>
                  <a:srgbClr val="32323D"/>
                </a:solidFill>
                <a:latin typeface="+mn-lt"/>
              </a:defRPr>
            </a:lvl9pPr>
          </a:lstStyle>
          <a:p>
            <a:r>
              <a:rPr lang="en-GB" dirty="0" smtClean="0"/>
              <a:t>When it comes to publishing ethics abuse, the much used phrase “Publish or Perish” has in reality become “Publish and Perish”!</a:t>
            </a:r>
          </a:p>
          <a:p>
            <a:endParaRPr lang="en-GB" dirty="0" smtClean="0"/>
          </a:p>
        </p:txBody>
      </p:sp>
    </p:spTree>
    <p:extLst>
      <p:ext uri="{BB962C8B-B14F-4D97-AF65-F5344CB8AC3E}">
        <p14:creationId xmlns:p14="http://schemas.microsoft.com/office/powerpoint/2010/main" val="2893022696"/>
      </p:ext>
    </p:extLst>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nvPr>
        </p:nvSpPr>
        <p:spPr>
          <a:xfrm>
            <a:off x="1056609" y="332656"/>
            <a:ext cx="5659983" cy="685800"/>
          </a:xfrm>
        </p:spPr>
        <p:txBody>
          <a:bodyPr>
            <a:normAutofit/>
          </a:bodyPr>
          <a:lstStyle/>
          <a:p>
            <a:pPr eaLnBrk="1" hangingPunct="1">
              <a:defRPr/>
            </a:pPr>
            <a:r>
              <a:rPr lang="en-GB" altLang="zh-CN" sz="3600" dirty="0" smtClean="0">
                <a:ea typeface="宋体" pitchFamily="2" charset="-122"/>
              </a:rPr>
              <a:t>Ethics Issues in Publishing</a:t>
            </a:r>
          </a:p>
        </p:txBody>
      </p:sp>
      <p:sp>
        <p:nvSpPr>
          <p:cNvPr id="55300" name="Rectangle 3"/>
          <p:cNvSpPr>
            <a:spLocks noGrp="1" noChangeArrowheads="1"/>
          </p:cNvSpPr>
          <p:nvPr>
            <p:ph type="body" idx="1"/>
          </p:nvPr>
        </p:nvSpPr>
        <p:spPr>
          <a:xfrm>
            <a:off x="781216" y="1448156"/>
            <a:ext cx="7620000" cy="4394200"/>
          </a:xfrm>
        </p:spPr>
        <p:txBody>
          <a:bodyPr>
            <a:noAutofit/>
          </a:bodyPr>
          <a:lstStyle/>
          <a:p>
            <a:pPr eaLnBrk="1" hangingPunct="1">
              <a:spcBef>
                <a:spcPts val="0"/>
              </a:spcBef>
              <a:buFont typeface="Wingdings" pitchFamily="2" charset="2"/>
              <a:buNone/>
            </a:pPr>
            <a:r>
              <a:rPr lang="en-GB" altLang="zh-CN" sz="2400" dirty="0" smtClean="0">
                <a:solidFill>
                  <a:schemeClr val="tx1"/>
                </a:solidFill>
                <a:ea typeface="宋体" pitchFamily="2" charset="-122"/>
                <a:cs typeface="Calibri" pitchFamily="34" charset="0"/>
              </a:rPr>
              <a:t>Scientific misconduct</a:t>
            </a:r>
          </a:p>
          <a:p>
            <a:pPr lvl="1" eaLnBrk="1" hangingPunct="1">
              <a:spcBef>
                <a:spcPts val="0"/>
              </a:spcBef>
            </a:pPr>
            <a:r>
              <a:rPr lang="en-GB" altLang="zh-CN" sz="2000" b="0" dirty="0" smtClean="0">
                <a:solidFill>
                  <a:schemeClr val="tx1"/>
                </a:solidFill>
                <a:ea typeface="宋体" pitchFamily="2" charset="-122"/>
                <a:cs typeface="Calibri" pitchFamily="34" charset="0"/>
              </a:rPr>
              <a:t>Falsification of results</a:t>
            </a:r>
          </a:p>
          <a:p>
            <a:pPr eaLnBrk="1" hangingPunct="1">
              <a:spcBef>
                <a:spcPts val="0"/>
              </a:spcBef>
              <a:buFont typeface="Wingdings" pitchFamily="2" charset="2"/>
              <a:buNone/>
            </a:pPr>
            <a:endParaRPr lang="en-GB" altLang="zh-CN" sz="2400" dirty="0" smtClean="0">
              <a:solidFill>
                <a:schemeClr val="tx1"/>
              </a:solidFill>
              <a:ea typeface="宋体" pitchFamily="2" charset="-122"/>
              <a:cs typeface="Calibri" pitchFamily="34" charset="0"/>
            </a:endParaRPr>
          </a:p>
          <a:p>
            <a:pPr eaLnBrk="1" hangingPunct="1">
              <a:spcBef>
                <a:spcPts val="0"/>
              </a:spcBef>
              <a:buFont typeface="Wingdings" pitchFamily="2" charset="2"/>
              <a:buNone/>
            </a:pPr>
            <a:r>
              <a:rPr lang="en-GB" altLang="zh-CN" sz="2400" dirty="0" smtClean="0">
                <a:solidFill>
                  <a:schemeClr val="tx1"/>
                </a:solidFill>
                <a:ea typeface="宋体" pitchFamily="2" charset="-122"/>
                <a:cs typeface="Calibri" pitchFamily="34" charset="0"/>
              </a:rPr>
              <a:t>Publication misconduct</a:t>
            </a:r>
          </a:p>
          <a:p>
            <a:pPr lvl="1" eaLnBrk="1" hangingPunct="1">
              <a:spcBef>
                <a:spcPts val="0"/>
              </a:spcBef>
            </a:pPr>
            <a:r>
              <a:rPr lang="en-GB" altLang="zh-CN" sz="2000" b="0" dirty="0" smtClean="0">
                <a:solidFill>
                  <a:schemeClr val="tx1"/>
                </a:solidFill>
                <a:ea typeface="宋体" pitchFamily="2" charset="-122"/>
                <a:cs typeface="Calibri" pitchFamily="34" charset="0"/>
              </a:rPr>
              <a:t>Plagiarism</a:t>
            </a:r>
          </a:p>
          <a:p>
            <a:pPr lvl="2" eaLnBrk="1" hangingPunct="1">
              <a:spcBef>
                <a:spcPts val="0"/>
              </a:spcBef>
            </a:pPr>
            <a:r>
              <a:rPr lang="en-GB" altLang="zh-CN" sz="1600" b="0" dirty="0" smtClean="0">
                <a:solidFill>
                  <a:schemeClr val="tx1"/>
                </a:solidFill>
                <a:ea typeface="宋体" pitchFamily="2" charset="-122"/>
                <a:cs typeface="Calibri" pitchFamily="34" charset="0"/>
              </a:rPr>
              <a:t>Different forms / severities</a:t>
            </a:r>
          </a:p>
          <a:p>
            <a:pPr lvl="2" eaLnBrk="1" hangingPunct="1">
              <a:spcBef>
                <a:spcPts val="0"/>
              </a:spcBef>
            </a:pPr>
            <a:r>
              <a:rPr lang="en-GB" altLang="zh-CN" sz="1600" b="0" dirty="0" smtClean="0">
                <a:solidFill>
                  <a:schemeClr val="tx1"/>
                </a:solidFill>
                <a:ea typeface="宋体" pitchFamily="2" charset="-122"/>
                <a:cs typeface="Calibri" pitchFamily="34" charset="0"/>
              </a:rPr>
              <a:t>The paper must be original to the authors</a:t>
            </a:r>
            <a:endParaRPr lang="en-GB" altLang="zh-CN" sz="1800" b="0" dirty="0" smtClean="0">
              <a:solidFill>
                <a:schemeClr val="tx1"/>
              </a:solidFill>
              <a:ea typeface="宋体" pitchFamily="2" charset="-122"/>
              <a:cs typeface="Calibri" pitchFamily="34" charset="0"/>
            </a:endParaRPr>
          </a:p>
          <a:p>
            <a:pPr lvl="1" eaLnBrk="1" hangingPunct="1">
              <a:spcBef>
                <a:spcPts val="0"/>
              </a:spcBef>
            </a:pPr>
            <a:r>
              <a:rPr lang="en-GB" altLang="zh-CN" sz="2000" b="0" dirty="0" smtClean="0">
                <a:solidFill>
                  <a:schemeClr val="tx1"/>
                </a:solidFill>
                <a:ea typeface="宋体" pitchFamily="2" charset="-122"/>
                <a:cs typeface="Calibri" pitchFamily="34" charset="0"/>
              </a:rPr>
              <a:t>Duplicate publication</a:t>
            </a:r>
          </a:p>
          <a:p>
            <a:pPr lvl="1" eaLnBrk="1" hangingPunct="1">
              <a:spcBef>
                <a:spcPts val="0"/>
              </a:spcBef>
            </a:pPr>
            <a:r>
              <a:rPr lang="en-GB" altLang="zh-CN" sz="2000" b="0" dirty="0" smtClean="0">
                <a:solidFill>
                  <a:schemeClr val="tx1"/>
                </a:solidFill>
                <a:ea typeface="宋体" pitchFamily="2" charset="-122"/>
                <a:cs typeface="Calibri" pitchFamily="34" charset="0"/>
              </a:rPr>
              <a:t>Duplicate submission</a:t>
            </a:r>
          </a:p>
          <a:p>
            <a:pPr lvl="1" eaLnBrk="1" hangingPunct="1">
              <a:spcBef>
                <a:spcPts val="0"/>
              </a:spcBef>
            </a:pPr>
            <a:r>
              <a:rPr lang="en-GB" altLang="zh-CN" sz="2000" b="0" dirty="0" smtClean="0">
                <a:solidFill>
                  <a:schemeClr val="tx1"/>
                </a:solidFill>
                <a:ea typeface="宋体" pitchFamily="2" charset="-122"/>
                <a:cs typeface="Calibri" pitchFamily="34" charset="0"/>
              </a:rPr>
              <a:t>Appropriate acknowledgement of prior research and researchers </a:t>
            </a:r>
          </a:p>
          <a:p>
            <a:pPr lvl="1" eaLnBrk="1" hangingPunct="1">
              <a:spcBef>
                <a:spcPts val="0"/>
              </a:spcBef>
            </a:pPr>
            <a:r>
              <a:rPr lang="en-GB" altLang="zh-CN" sz="2000" b="0" dirty="0" smtClean="0">
                <a:solidFill>
                  <a:schemeClr val="tx1"/>
                </a:solidFill>
                <a:ea typeface="宋体" pitchFamily="2" charset="-122"/>
                <a:cs typeface="Calibri" pitchFamily="34" charset="0"/>
              </a:rPr>
              <a:t>Appropriate identification of all co-authors</a:t>
            </a:r>
          </a:p>
          <a:p>
            <a:pPr lvl="1" eaLnBrk="1" hangingPunct="1">
              <a:spcBef>
                <a:spcPts val="0"/>
              </a:spcBef>
            </a:pPr>
            <a:r>
              <a:rPr lang="en-GB" altLang="zh-CN" sz="2000" b="0" dirty="0" smtClean="0">
                <a:solidFill>
                  <a:schemeClr val="tx1"/>
                </a:solidFill>
                <a:ea typeface="宋体" pitchFamily="2" charset="-122"/>
                <a:cs typeface="Calibri" pitchFamily="34" charset="0"/>
              </a:rPr>
              <a:t>Conflict of interest</a:t>
            </a:r>
            <a:endParaRPr lang="en-GB" sz="2000" b="0" dirty="0" smtClean="0">
              <a:solidFill>
                <a:schemeClr val="tx1"/>
              </a:solidFill>
              <a:cs typeface="Calibri" pitchFamily="34" charset="0"/>
            </a:endParaRPr>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a:noFill/>
        </p:spPr>
        <p:txBody>
          <a:bodyPr lIns="91440" anchor="ctr"/>
          <a:lstStyle/>
          <a:p>
            <a:pPr eaLnBrk="1" hangingPunct="1">
              <a:defRPr/>
            </a:pPr>
            <a:r>
              <a:rPr lang="en-US" altLang="zh-CN" sz="2500" dirty="0" smtClean="0">
                <a:effectLst>
                  <a:outerShdw blurRad="38100" dist="38100" dir="2700000" algn="tl">
                    <a:srgbClr val="000000">
                      <a:alpha val="43137"/>
                    </a:srgbClr>
                  </a:outerShdw>
                </a:effectLst>
                <a:latin typeface="Arial" charset="0"/>
                <a:ea typeface="宋体" pitchFamily="2" charset="-122"/>
              </a:rPr>
              <a:t>Publish </a:t>
            </a:r>
            <a:r>
              <a:rPr lang="en-US" altLang="zh-CN" dirty="0" smtClean="0">
                <a:effectLst>
                  <a:outerShdw blurRad="38100" dist="38100" dir="2700000" algn="tl">
                    <a:srgbClr val="000000">
                      <a:alpha val="43137"/>
                    </a:srgbClr>
                  </a:outerShdw>
                </a:effectLst>
                <a:ea typeface="宋体" pitchFamily="2" charset="-122"/>
              </a:rPr>
              <a:t>and</a:t>
            </a:r>
            <a:r>
              <a:rPr lang="en-US" altLang="zh-CN" sz="2500" dirty="0" smtClean="0">
                <a:effectLst>
                  <a:outerShdw blurRad="38100" dist="38100" dir="2700000" algn="tl">
                    <a:srgbClr val="000000">
                      <a:alpha val="43137"/>
                    </a:srgbClr>
                  </a:outerShdw>
                </a:effectLst>
                <a:latin typeface="Arial" charset="0"/>
                <a:ea typeface="宋体" pitchFamily="2" charset="-122"/>
              </a:rPr>
              <a:t> perish! – If you break ethical rules</a:t>
            </a:r>
          </a:p>
        </p:txBody>
      </p:sp>
      <p:sp>
        <p:nvSpPr>
          <p:cNvPr id="64517" name="Rectangle 3"/>
          <p:cNvSpPr>
            <a:spLocks noGrp="1" noChangeArrowheads="1"/>
          </p:cNvSpPr>
          <p:nvPr>
            <p:ph idx="1"/>
          </p:nvPr>
        </p:nvSpPr>
        <p:spPr>
          <a:noFill/>
        </p:spPr>
        <p:txBody>
          <a:bodyPr/>
          <a:lstStyle/>
          <a:p>
            <a:pPr eaLnBrk="1" hangingPunct="1"/>
            <a:r>
              <a:rPr lang="en-US" altLang="zh-CN" sz="2000" dirty="0" smtClean="0">
                <a:latin typeface="Arial" charset="0"/>
                <a:ea typeface="宋体" pitchFamily="2" charset="-122"/>
              </a:rPr>
              <a:t>International scientific ethics have evolved over centuries and are commonly held throughout the world. </a:t>
            </a:r>
          </a:p>
          <a:p>
            <a:pPr eaLnBrk="1" hangingPunct="1"/>
            <a:endParaRPr lang="en-US" altLang="zh-CN" sz="2000" dirty="0" smtClean="0">
              <a:latin typeface="Arial" charset="0"/>
              <a:ea typeface="宋体" pitchFamily="2" charset="-122"/>
            </a:endParaRPr>
          </a:p>
          <a:p>
            <a:pPr eaLnBrk="1" hangingPunct="1"/>
            <a:r>
              <a:rPr lang="en-US" altLang="zh-CN" sz="2000" dirty="0" smtClean="0">
                <a:latin typeface="Arial" charset="0"/>
                <a:ea typeface="宋体" pitchFamily="2" charset="-122"/>
              </a:rPr>
              <a:t>Scientific ethics are not considered to have national variants or characteristics – there is a </a:t>
            </a:r>
            <a:r>
              <a:rPr lang="en-US" altLang="zh-CN" sz="2000" i="1" dirty="0" smtClean="0">
                <a:latin typeface="Arial" charset="0"/>
                <a:ea typeface="宋体" pitchFamily="2" charset="-122"/>
              </a:rPr>
              <a:t>single ethical standard</a:t>
            </a:r>
            <a:r>
              <a:rPr lang="en-US" altLang="zh-CN" sz="2000" dirty="0" smtClean="0">
                <a:latin typeface="Arial" charset="0"/>
                <a:ea typeface="宋体" pitchFamily="2" charset="-122"/>
              </a:rPr>
              <a:t> for science.</a:t>
            </a:r>
          </a:p>
          <a:p>
            <a:pPr eaLnBrk="1" hangingPunct="1"/>
            <a:endParaRPr lang="en-US" altLang="zh-CN" sz="2000" dirty="0" smtClean="0">
              <a:latin typeface="Arial" charset="0"/>
              <a:ea typeface="宋体" pitchFamily="2" charset="-122"/>
            </a:endParaRPr>
          </a:p>
          <a:p>
            <a:pPr eaLnBrk="1" hangingPunct="1"/>
            <a:r>
              <a:rPr lang="en-US" altLang="zh-CN" sz="2000" dirty="0" smtClean="0">
                <a:latin typeface="Arial" charset="0"/>
                <a:ea typeface="宋体" pitchFamily="2" charset="-122"/>
              </a:rPr>
              <a:t>Ethics problems with scientific articles are on the rise </a:t>
            </a:r>
            <a:r>
              <a:rPr lang="en-US" altLang="zh-CN" sz="2000" i="1" dirty="0" smtClean="0">
                <a:latin typeface="Arial" charset="0"/>
                <a:ea typeface="宋体" pitchFamily="2" charset="-122"/>
              </a:rPr>
              <a:t>globally</a:t>
            </a:r>
            <a:r>
              <a:rPr lang="en-US" altLang="zh-CN" sz="2000" dirty="0" smtClean="0">
                <a:latin typeface="Arial" charset="0"/>
                <a:ea typeface="宋体" pitchFamily="2" charset="-122"/>
              </a:rPr>
              <a:t>.</a:t>
            </a:r>
          </a:p>
        </p:txBody>
      </p:sp>
      <p:pic>
        <p:nvPicPr>
          <p:cNvPr id="64515" name="Picture 7" descr="123 (Small)"/>
          <p:cNvPicPr>
            <a:picLocks noChangeAspect="1" noChangeArrowheads="1"/>
          </p:cNvPicPr>
          <p:nvPr/>
        </p:nvPicPr>
        <p:blipFill>
          <a:blip r:embed="rId3" cstate="print"/>
          <a:srcRect/>
          <a:stretch>
            <a:fillRect/>
          </a:stretch>
        </p:blipFill>
        <p:spPr bwMode="auto">
          <a:xfrm>
            <a:off x="5436096" y="4082420"/>
            <a:ext cx="3492004" cy="2242180"/>
          </a:xfrm>
          <a:prstGeom prst="rect">
            <a:avLst/>
          </a:prstGeom>
          <a:noFill/>
          <a:ln w="9525">
            <a:noFill/>
            <a:miter lim="800000"/>
            <a:headEnd/>
            <a:tailEnd/>
          </a:ln>
        </p:spPr>
      </p:pic>
      <p:sp>
        <p:nvSpPr>
          <p:cNvPr id="64519" name="Text Box 8"/>
          <p:cNvSpPr txBox="1">
            <a:spLocks noChangeArrowheads="1"/>
          </p:cNvSpPr>
          <p:nvPr/>
        </p:nvSpPr>
        <p:spPr bwMode="auto">
          <a:xfrm>
            <a:off x="2987824" y="5684837"/>
            <a:ext cx="2376487" cy="553998"/>
          </a:xfrm>
          <a:prstGeom prst="rect">
            <a:avLst/>
          </a:prstGeom>
          <a:noFill/>
          <a:ln w="9525">
            <a:noFill/>
            <a:miter lim="800000"/>
            <a:headEnd/>
            <a:tailEnd/>
          </a:ln>
        </p:spPr>
        <p:txBody>
          <a:bodyPr>
            <a:spAutoFit/>
          </a:bodyPr>
          <a:lstStyle/>
          <a:p>
            <a:pPr eaLnBrk="0" hangingPunct="0"/>
            <a:r>
              <a:rPr lang="en-GB" sz="1000" b="0" dirty="0">
                <a:latin typeface="Calibri" pitchFamily="34" charset="0"/>
                <a:cs typeface="Calibri" pitchFamily="34" charset="0"/>
              </a:rPr>
              <a:t>M. </a:t>
            </a:r>
            <a:r>
              <a:rPr lang="en-GB" sz="1000" b="0" dirty="0" err="1">
                <a:latin typeface="Calibri" pitchFamily="34" charset="0"/>
                <a:cs typeface="Calibri" pitchFamily="34" charset="0"/>
              </a:rPr>
              <a:t>Errami</a:t>
            </a:r>
            <a:r>
              <a:rPr lang="en-GB" sz="1000" b="0" dirty="0">
                <a:latin typeface="Calibri" pitchFamily="34" charset="0"/>
                <a:cs typeface="Calibri" pitchFamily="34" charset="0"/>
              </a:rPr>
              <a:t> &amp; H. Garner</a:t>
            </a:r>
          </a:p>
          <a:p>
            <a:pPr eaLnBrk="0" hangingPunct="0"/>
            <a:r>
              <a:rPr lang="en-GB" sz="1000" b="0" dirty="0">
                <a:latin typeface="Calibri" pitchFamily="34" charset="0"/>
                <a:cs typeface="Calibri" pitchFamily="34" charset="0"/>
              </a:rPr>
              <a:t>A tale of two citations</a:t>
            </a:r>
          </a:p>
          <a:p>
            <a:pPr eaLnBrk="0" hangingPunct="0"/>
            <a:r>
              <a:rPr lang="en-GB" sz="1000" b="0" dirty="0">
                <a:latin typeface="Calibri" pitchFamily="34" charset="0"/>
                <a:cs typeface="Calibri" pitchFamily="34" charset="0"/>
              </a:rPr>
              <a:t>Nature 451 (2008): 397-399</a:t>
            </a:r>
          </a:p>
        </p:txBody>
      </p:sp>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en-US" altLang="zh-CN" dirty="0" smtClean="0">
                <a:effectLst>
                  <a:outerShdw blurRad="38100" dist="38100" dir="2700000" algn="tl">
                    <a:srgbClr val="000000">
                      <a:alpha val="43137"/>
                    </a:srgbClr>
                  </a:outerShdw>
                </a:effectLst>
                <a:ea typeface="宋体" pitchFamily="2" charset="-122"/>
              </a:rPr>
              <a:t>Data fabrication and falsification</a:t>
            </a:r>
          </a:p>
        </p:txBody>
      </p:sp>
      <p:sp>
        <p:nvSpPr>
          <p:cNvPr id="79875" name="Rectangle 3"/>
          <p:cNvSpPr>
            <a:spLocks noGrp="1" noChangeArrowheads="1"/>
          </p:cNvSpPr>
          <p:nvPr>
            <p:ph idx="1"/>
          </p:nvPr>
        </p:nvSpPr>
        <p:spPr>
          <a:xfrm>
            <a:off x="785381" y="1196752"/>
            <a:ext cx="7620000" cy="4394200"/>
          </a:xfrm>
        </p:spPr>
        <p:txBody>
          <a:bodyPr/>
          <a:lstStyle/>
          <a:p>
            <a:pPr marL="0" indent="0" eaLnBrk="1" hangingPunct="1">
              <a:spcBef>
                <a:spcPct val="55000"/>
              </a:spcBef>
              <a:buFont typeface="Wingdings" pitchFamily="2" charset="2"/>
              <a:buNone/>
              <a:defRPr/>
            </a:pPr>
            <a:r>
              <a:rPr lang="en-US" altLang="zh-CN" sz="2400" i="1" dirty="0" smtClean="0">
                <a:ea typeface="宋体" pitchFamily="2" charset="-122"/>
                <a:cs typeface="Calibri" pitchFamily="34" charset="0"/>
              </a:rPr>
              <a:t>Fabrication: </a:t>
            </a:r>
            <a:r>
              <a:rPr lang="en-US" altLang="zh-CN" sz="2400" dirty="0" smtClean="0">
                <a:ea typeface="宋体" pitchFamily="2" charset="-122"/>
                <a:cs typeface="Calibri" pitchFamily="34" charset="0"/>
              </a:rPr>
              <a:t>Making up data or results, and recording or reporting them</a:t>
            </a:r>
          </a:p>
          <a:p>
            <a:pPr marL="0" indent="0" eaLnBrk="1" hangingPunct="1">
              <a:spcBef>
                <a:spcPts val="1800"/>
              </a:spcBef>
              <a:buFont typeface="Wingdings" pitchFamily="2" charset="2"/>
              <a:buNone/>
              <a:defRPr/>
            </a:pPr>
            <a:r>
              <a:rPr lang="en-US" altLang="zh-CN" sz="1800" dirty="0" smtClean="0">
                <a:ea typeface="宋体" pitchFamily="2" charset="-122"/>
                <a:cs typeface="Calibri" pitchFamily="34" charset="0"/>
              </a:rPr>
              <a:t>“… the fabrication of research data … </a:t>
            </a:r>
            <a:r>
              <a:rPr lang="en-US" altLang="zh-CN" sz="1800" i="1" dirty="0" smtClean="0">
                <a:ea typeface="宋体" pitchFamily="2" charset="-122"/>
                <a:cs typeface="Calibri" pitchFamily="34" charset="0"/>
              </a:rPr>
              <a:t>hits at the heart of our responsibility to society</a:t>
            </a:r>
            <a:r>
              <a:rPr lang="en-US" altLang="zh-CN" sz="1800" dirty="0" smtClean="0">
                <a:ea typeface="宋体" pitchFamily="2" charset="-122"/>
                <a:cs typeface="Calibri" pitchFamily="34" charset="0"/>
              </a:rPr>
              <a:t>, the reputation of our institution, the trust between the public and the biomedical research community, and our personal credibility and that of our mentors, colleagues…”</a:t>
            </a:r>
          </a:p>
          <a:p>
            <a:pPr marL="0" indent="0" eaLnBrk="1" hangingPunct="1">
              <a:spcBef>
                <a:spcPts val="1800"/>
              </a:spcBef>
              <a:buFont typeface="Wingdings" pitchFamily="2" charset="2"/>
              <a:buNone/>
              <a:defRPr/>
            </a:pPr>
            <a:r>
              <a:rPr lang="en-US" altLang="zh-CN" sz="1800" dirty="0" smtClean="0">
                <a:ea typeface="宋体" pitchFamily="2" charset="-122"/>
                <a:cs typeface="Calibri" pitchFamily="34" charset="0"/>
              </a:rPr>
              <a:t>“It can </a:t>
            </a:r>
            <a:r>
              <a:rPr lang="en-US" altLang="zh-CN" sz="1800" i="1" dirty="0" smtClean="0">
                <a:ea typeface="宋体" pitchFamily="2" charset="-122"/>
                <a:cs typeface="Calibri" pitchFamily="34" charset="0"/>
              </a:rPr>
              <a:t>waste the time of others</a:t>
            </a:r>
            <a:r>
              <a:rPr lang="en-US" altLang="zh-CN" sz="1800" dirty="0" smtClean="0">
                <a:ea typeface="宋体" pitchFamily="2" charset="-122"/>
                <a:cs typeface="Calibri" pitchFamily="34" charset="0"/>
              </a:rPr>
              <a:t>, trying to replicate false data or designing experiments based on false premises, and can lead to therapeutic errors. It can never be tolerated.”</a:t>
            </a:r>
          </a:p>
          <a:p>
            <a:pPr marL="0" indent="0" algn="r" eaLnBrk="1" hangingPunct="1">
              <a:spcBef>
                <a:spcPct val="0"/>
              </a:spcBef>
              <a:buFont typeface="Wingdings" pitchFamily="2" charset="2"/>
              <a:buNone/>
              <a:defRPr/>
            </a:pPr>
            <a:r>
              <a:rPr lang="en-US" altLang="zh-CN" sz="1400" b="0" dirty="0" smtClean="0">
                <a:solidFill>
                  <a:schemeClr val="tx1"/>
                </a:solidFill>
                <a:ea typeface="宋体" pitchFamily="2" charset="-122"/>
                <a:cs typeface="Calibri" pitchFamily="34" charset="0"/>
              </a:rPr>
              <a:t>Professor Richard </a:t>
            </a:r>
            <a:r>
              <a:rPr lang="en-US" altLang="zh-CN" sz="1400" b="0" dirty="0" err="1" smtClean="0">
                <a:solidFill>
                  <a:schemeClr val="tx1"/>
                </a:solidFill>
                <a:ea typeface="宋体" pitchFamily="2" charset="-122"/>
                <a:cs typeface="Calibri" pitchFamily="34" charset="0"/>
              </a:rPr>
              <a:t>Hawkes</a:t>
            </a:r>
            <a:endParaRPr lang="en-US" altLang="zh-CN" sz="1400" b="0" dirty="0" smtClean="0">
              <a:solidFill>
                <a:schemeClr val="tx1"/>
              </a:solidFill>
              <a:ea typeface="宋体" pitchFamily="2" charset="-122"/>
              <a:cs typeface="Calibri" pitchFamily="34" charset="0"/>
            </a:endParaRPr>
          </a:p>
          <a:p>
            <a:pPr marL="0" indent="0" algn="r" eaLnBrk="1" hangingPunct="1">
              <a:spcBef>
                <a:spcPct val="0"/>
              </a:spcBef>
              <a:buFont typeface="Wingdings" pitchFamily="2" charset="2"/>
              <a:buNone/>
              <a:defRPr/>
            </a:pPr>
            <a:r>
              <a:rPr lang="en-US" altLang="zh-CN" sz="1400" b="0" dirty="0" smtClean="0">
                <a:solidFill>
                  <a:schemeClr val="tx1"/>
                </a:solidFill>
                <a:ea typeface="宋体" pitchFamily="2" charset="-122"/>
                <a:cs typeface="Calibri" pitchFamily="34" charset="0"/>
              </a:rPr>
              <a:t>Department of Cell Biology and Anatomy</a:t>
            </a:r>
          </a:p>
          <a:p>
            <a:pPr marL="0" indent="0" algn="r" eaLnBrk="1" hangingPunct="1">
              <a:spcBef>
                <a:spcPct val="0"/>
              </a:spcBef>
              <a:buFont typeface="Wingdings" pitchFamily="2" charset="2"/>
              <a:buNone/>
              <a:defRPr/>
            </a:pPr>
            <a:r>
              <a:rPr lang="en-US" altLang="zh-CN" sz="1400" b="0" dirty="0" smtClean="0">
                <a:solidFill>
                  <a:schemeClr val="tx1"/>
                </a:solidFill>
                <a:ea typeface="宋体" pitchFamily="2" charset="-122"/>
                <a:cs typeface="Calibri" pitchFamily="34" charset="0"/>
              </a:rPr>
              <a:t>University of Calgary</a:t>
            </a:r>
          </a:p>
        </p:txBody>
      </p:sp>
      <p:sp>
        <p:nvSpPr>
          <p:cNvPr id="4" name="Rectangle 2"/>
          <p:cNvSpPr txBox="1">
            <a:spLocks noChangeArrowheads="1"/>
          </p:cNvSpPr>
          <p:nvPr/>
        </p:nvSpPr>
        <p:spPr bwMode="auto">
          <a:xfrm>
            <a:off x="1022838" y="5644247"/>
            <a:ext cx="6900863" cy="400050"/>
          </a:xfrm>
          <a:prstGeom prst="rect">
            <a:avLst/>
          </a:prstGeom>
          <a:solidFill>
            <a:srgbClr val="FFC000"/>
          </a:solidFill>
          <a:ln>
            <a:headEnd/>
            <a:tailEnd/>
          </a:ln>
        </p:spPr>
        <p:style>
          <a:lnRef idx="2">
            <a:schemeClr val="accent4"/>
          </a:lnRef>
          <a:fillRef idx="1">
            <a:schemeClr val="lt1"/>
          </a:fillRef>
          <a:effectRef idx="0">
            <a:schemeClr val="accent4"/>
          </a:effectRef>
          <a:fontRef idx="minor">
            <a:schemeClr val="dk1"/>
          </a:fontRef>
        </p:style>
        <p:txBody>
          <a:bodyPr/>
          <a:lstStyle/>
          <a:p>
            <a:pPr algn="ctr">
              <a:lnSpc>
                <a:spcPct val="95000"/>
              </a:lnSpc>
              <a:spcBef>
                <a:spcPct val="20000"/>
              </a:spcBef>
              <a:buClr>
                <a:srgbClr val="000066"/>
              </a:buClr>
              <a:buSzPct val="70000"/>
              <a:buFont typeface="Wingdings" pitchFamily="2" charset="2"/>
              <a:buNone/>
              <a:defRPr/>
            </a:pPr>
            <a:r>
              <a:rPr lang="en-US" altLang="zh-CN" sz="1800" b="0" kern="0" dirty="0">
                <a:solidFill>
                  <a:srgbClr val="32323D"/>
                </a:solidFill>
                <a:latin typeface="Calibri" pitchFamily="34" charset="0"/>
                <a:ea typeface="宋体" pitchFamily="2" charset="-122"/>
                <a:cs typeface="Calibri" pitchFamily="34" charset="0"/>
              </a:rPr>
              <a:t>“The most dangerous of all falsehoods is a slightly distorted truth.”</a:t>
            </a:r>
          </a:p>
          <a:p>
            <a:pPr algn="r">
              <a:lnSpc>
                <a:spcPct val="95000"/>
              </a:lnSpc>
              <a:spcBef>
                <a:spcPct val="20000"/>
              </a:spcBef>
              <a:buClr>
                <a:srgbClr val="000066"/>
              </a:buClr>
              <a:buSzPct val="70000"/>
              <a:buFont typeface="Wingdings" pitchFamily="2" charset="2"/>
              <a:buNone/>
              <a:defRPr/>
            </a:pPr>
            <a:endParaRPr lang="en-US" altLang="zh-CN" kern="0" dirty="0">
              <a:solidFill>
                <a:srgbClr val="32323D"/>
              </a:solidFill>
              <a:latin typeface="Calibri" pitchFamily="34" charset="0"/>
              <a:ea typeface="宋体" pitchFamily="2" charset="-122"/>
              <a:cs typeface="Calibri" pitchFamily="34" charset="0"/>
            </a:endParaRPr>
          </a:p>
          <a:p>
            <a:pPr algn="ctr">
              <a:lnSpc>
                <a:spcPct val="95000"/>
              </a:lnSpc>
              <a:spcBef>
                <a:spcPct val="20000"/>
              </a:spcBef>
              <a:buClr>
                <a:srgbClr val="000066"/>
              </a:buClr>
              <a:buSzPct val="70000"/>
              <a:buFont typeface="Wingdings" pitchFamily="2" charset="2"/>
              <a:buNone/>
              <a:defRPr/>
            </a:pPr>
            <a:endParaRPr lang="en-US" altLang="zh-CN" kern="0" dirty="0">
              <a:solidFill>
                <a:srgbClr val="32323D"/>
              </a:solidFill>
              <a:latin typeface="Calibri" pitchFamily="34" charset="0"/>
              <a:ea typeface="宋体" pitchFamily="2" charset="-122"/>
              <a:cs typeface="Calibri" pitchFamily="34" charset="0"/>
            </a:endParaRPr>
          </a:p>
        </p:txBody>
      </p:sp>
      <p:sp>
        <p:nvSpPr>
          <p:cNvPr id="6" name="Rectangle 5"/>
          <p:cNvSpPr/>
          <p:nvPr/>
        </p:nvSpPr>
        <p:spPr>
          <a:xfrm>
            <a:off x="5367607" y="6044297"/>
            <a:ext cx="2567241" cy="338554"/>
          </a:xfrm>
          <a:prstGeom prst="rect">
            <a:avLst/>
          </a:prstGeom>
        </p:spPr>
        <p:txBody>
          <a:bodyPr wrap="none">
            <a:spAutoFit/>
          </a:bodyPr>
          <a:lstStyle/>
          <a:p>
            <a:r>
              <a:rPr lang="en-GB" sz="1600" b="0" dirty="0" err="1" smtClean="0">
                <a:latin typeface="Calibri" pitchFamily="34" charset="0"/>
                <a:cs typeface="Calibri" pitchFamily="34" charset="0"/>
              </a:rPr>
              <a:t>G.C.Lichtenberg</a:t>
            </a:r>
            <a:r>
              <a:rPr lang="en-GB" sz="1600" b="0" dirty="0" smtClean="0">
                <a:latin typeface="Calibri" pitchFamily="34" charset="0"/>
                <a:cs typeface="Calibri" pitchFamily="34" charset="0"/>
              </a:rPr>
              <a:t> (1742-1799)</a:t>
            </a:r>
            <a:endParaRPr lang="en-GB" sz="1600" b="0" dirty="0">
              <a:latin typeface="Calibri" pitchFamily="34" charset="0"/>
              <a:cs typeface="Calibri" pitchFamily="34" charset="0"/>
            </a:endParaRPr>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6898" name="Rectangle 2"/>
          <p:cNvSpPr>
            <a:spLocks noGrp="1" noChangeArrowheads="1"/>
          </p:cNvSpPr>
          <p:nvPr>
            <p:ph type="body" idx="1"/>
          </p:nvPr>
        </p:nvSpPr>
        <p:spPr>
          <a:xfrm>
            <a:off x="304800" y="1744663"/>
            <a:ext cx="8364538" cy="3628553"/>
          </a:xfrm>
        </p:spPr>
        <p:txBody>
          <a:bodyPr>
            <a:noAutofit/>
          </a:bodyPr>
          <a:lstStyle/>
          <a:p>
            <a:pPr marL="0" indent="0">
              <a:lnSpc>
                <a:spcPct val="95000"/>
              </a:lnSpc>
              <a:buFont typeface="Wingdings" pitchFamily="2" charset="2"/>
              <a:buNone/>
              <a:defRPr/>
            </a:pPr>
            <a:r>
              <a:rPr lang="en-US" altLang="zh-CN" sz="2400" i="1" dirty="0" smtClean="0">
                <a:solidFill>
                  <a:srgbClr val="32323E"/>
                </a:solidFill>
                <a:ea typeface="宋体" pitchFamily="2" charset="-122"/>
                <a:cs typeface="Calibri" pitchFamily="34" charset="0"/>
              </a:rPr>
              <a:t>Falsification:</a:t>
            </a:r>
          </a:p>
          <a:p>
            <a:pPr marL="268288" indent="-268288">
              <a:lnSpc>
                <a:spcPct val="95000"/>
              </a:lnSpc>
              <a:defRPr/>
            </a:pPr>
            <a:r>
              <a:rPr lang="en-US" altLang="zh-CN" sz="2000" b="0" dirty="0" smtClean="0">
                <a:solidFill>
                  <a:srgbClr val="32323E"/>
                </a:solidFill>
                <a:ea typeface="宋体" pitchFamily="2" charset="-122"/>
                <a:cs typeface="Calibri" pitchFamily="34" charset="0"/>
              </a:rPr>
              <a:t>Manipulation of </a:t>
            </a:r>
            <a:r>
              <a:rPr lang="en-US" altLang="zh-CN" sz="2000" b="0" dirty="0">
                <a:solidFill>
                  <a:srgbClr val="32323E"/>
                </a:solidFill>
                <a:ea typeface="宋体" pitchFamily="2" charset="-122"/>
                <a:cs typeface="Calibri" pitchFamily="34" charset="0"/>
              </a:rPr>
              <a:t>research materials, equipment, </a:t>
            </a:r>
            <a:r>
              <a:rPr lang="en-US" altLang="zh-CN" sz="2000" b="0" dirty="0" smtClean="0">
                <a:solidFill>
                  <a:srgbClr val="32323E"/>
                </a:solidFill>
                <a:ea typeface="宋体" pitchFamily="2" charset="-122"/>
                <a:cs typeface="Calibri" pitchFamily="34" charset="0"/>
              </a:rPr>
              <a:t>processes</a:t>
            </a:r>
          </a:p>
          <a:p>
            <a:pPr marL="268288" indent="-268288">
              <a:lnSpc>
                <a:spcPct val="95000"/>
              </a:lnSpc>
              <a:defRPr/>
            </a:pPr>
            <a:r>
              <a:rPr lang="en-US" altLang="zh-CN" sz="2000" b="0" dirty="0" smtClean="0">
                <a:solidFill>
                  <a:srgbClr val="32323E"/>
                </a:solidFill>
                <a:ea typeface="宋体" pitchFamily="2" charset="-122"/>
                <a:cs typeface="Calibri" pitchFamily="34" charset="0"/>
              </a:rPr>
              <a:t>Changes in </a:t>
            </a:r>
            <a:r>
              <a:rPr lang="en-US" altLang="zh-CN" sz="2000" b="0" dirty="0">
                <a:solidFill>
                  <a:srgbClr val="32323E"/>
                </a:solidFill>
                <a:ea typeface="宋体" pitchFamily="2" charset="-122"/>
                <a:cs typeface="Calibri" pitchFamily="34" charset="0"/>
              </a:rPr>
              <a:t>/ </a:t>
            </a:r>
            <a:r>
              <a:rPr lang="en-US" altLang="zh-CN" sz="2000" b="0" dirty="0" smtClean="0">
                <a:solidFill>
                  <a:srgbClr val="32323E"/>
                </a:solidFill>
                <a:ea typeface="宋体" pitchFamily="2" charset="-122"/>
                <a:cs typeface="Calibri" pitchFamily="34" charset="0"/>
              </a:rPr>
              <a:t>omission of </a:t>
            </a:r>
            <a:r>
              <a:rPr lang="en-US" altLang="zh-CN" sz="2000" b="0" dirty="0">
                <a:solidFill>
                  <a:srgbClr val="32323E"/>
                </a:solidFill>
                <a:ea typeface="宋体" pitchFamily="2" charset="-122"/>
                <a:cs typeface="Calibri" pitchFamily="34" charset="0"/>
              </a:rPr>
              <a:t>data or results such that the research is not accurately represented in the research </a:t>
            </a:r>
            <a:r>
              <a:rPr lang="en-US" altLang="zh-CN" sz="2000" b="0" dirty="0" smtClean="0">
                <a:solidFill>
                  <a:srgbClr val="32323E"/>
                </a:solidFill>
                <a:ea typeface="宋体" pitchFamily="2" charset="-122"/>
                <a:cs typeface="Calibri" pitchFamily="34" charset="0"/>
              </a:rPr>
              <a:t>record</a:t>
            </a:r>
            <a:endParaRPr lang="en-US" altLang="zh-CN" sz="2000" b="0" dirty="0">
              <a:solidFill>
                <a:srgbClr val="32323E"/>
              </a:solidFill>
              <a:ea typeface="宋体" pitchFamily="2" charset="-122"/>
              <a:cs typeface="Calibri" pitchFamily="34" charset="0"/>
            </a:endParaRPr>
          </a:p>
          <a:p>
            <a:pPr marL="0" indent="0">
              <a:lnSpc>
                <a:spcPct val="95000"/>
              </a:lnSpc>
              <a:buFont typeface="Wingdings" pitchFamily="2" charset="2"/>
              <a:buNone/>
              <a:defRPr/>
            </a:pPr>
            <a:endParaRPr lang="en-US" altLang="zh-CN" sz="1800" dirty="0">
              <a:solidFill>
                <a:srgbClr val="32323E"/>
              </a:solidFill>
              <a:ea typeface="宋体" pitchFamily="2" charset="-122"/>
              <a:cs typeface="Calibri" pitchFamily="34" charset="0"/>
            </a:endParaRPr>
          </a:p>
          <a:p>
            <a:pPr marL="0" indent="0">
              <a:lnSpc>
                <a:spcPct val="95000"/>
              </a:lnSpc>
              <a:buFont typeface="Wingdings" pitchFamily="2" charset="2"/>
              <a:buNone/>
              <a:defRPr/>
            </a:pPr>
            <a:r>
              <a:rPr lang="en-US" altLang="zh-CN" sz="1800" b="0" dirty="0" smtClean="0">
                <a:solidFill>
                  <a:srgbClr val="32323E"/>
                </a:solidFill>
                <a:ea typeface="宋体" pitchFamily="2" charset="-122"/>
                <a:cs typeface="Calibri" pitchFamily="34" charset="0"/>
              </a:rPr>
              <a:t>“Select </a:t>
            </a:r>
            <a:r>
              <a:rPr lang="en-US" altLang="zh-CN" sz="1800" b="0" dirty="0">
                <a:solidFill>
                  <a:srgbClr val="32323E"/>
                </a:solidFill>
                <a:ea typeface="宋体" pitchFamily="2" charset="-122"/>
                <a:cs typeface="Calibri" pitchFamily="34" charset="0"/>
              </a:rPr>
              <a:t>data to fit a preconceived hypothesis</a:t>
            </a:r>
            <a:r>
              <a:rPr lang="en-US" altLang="zh-CN" sz="1800" b="0" dirty="0" smtClean="0">
                <a:solidFill>
                  <a:srgbClr val="32323E"/>
                </a:solidFill>
                <a:ea typeface="宋体" pitchFamily="2" charset="-122"/>
                <a:cs typeface="Calibri" pitchFamily="34" charset="0"/>
              </a:rPr>
              <a:t>:</a:t>
            </a:r>
          </a:p>
          <a:p>
            <a:pPr marL="576263" lvl="1" indent="-176213">
              <a:lnSpc>
                <a:spcPct val="95000"/>
              </a:lnSpc>
              <a:defRPr/>
            </a:pPr>
            <a:r>
              <a:rPr lang="en-US" altLang="zh-CN" sz="1600" b="0" dirty="0" smtClean="0">
                <a:solidFill>
                  <a:srgbClr val="32323E"/>
                </a:solidFill>
                <a:ea typeface="宋体" pitchFamily="2" charset="-122"/>
                <a:cs typeface="Calibri" pitchFamily="34" charset="0"/>
              </a:rPr>
              <a:t>We do not include (data from) an </a:t>
            </a:r>
            <a:r>
              <a:rPr lang="en-US" altLang="zh-CN" sz="1600" b="0" dirty="0">
                <a:solidFill>
                  <a:srgbClr val="32323E"/>
                </a:solidFill>
                <a:ea typeface="宋体" pitchFamily="2" charset="-122"/>
                <a:cs typeface="Calibri" pitchFamily="34" charset="0"/>
              </a:rPr>
              <a:t>experiment </a:t>
            </a:r>
            <a:r>
              <a:rPr lang="en-US" altLang="zh-CN" sz="1600" b="0" dirty="0" smtClean="0">
                <a:solidFill>
                  <a:srgbClr val="32323E"/>
                </a:solidFill>
                <a:ea typeface="宋体" pitchFamily="2" charset="-122"/>
                <a:cs typeface="Calibri" pitchFamily="34" charset="0"/>
              </a:rPr>
              <a:t>because ‘</a:t>
            </a:r>
            <a:r>
              <a:rPr lang="en-US" altLang="zh-CN" sz="1600" b="0" i="1" dirty="0" smtClean="0">
                <a:solidFill>
                  <a:srgbClr val="32323E"/>
                </a:solidFill>
                <a:ea typeface="宋体" pitchFamily="2" charset="-122"/>
                <a:cs typeface="Calibri" pitchFamily="34" charset="0"/>
              </a:rPr>
              <a:t>it did </a:t>
            </a:r>
            <a:r>
              <a:rPr lang="en-US" altLang="zh-CN" sz="1600" b="0" i="1" dirty="0">
                <a:solidFill>
                  <a:srgbClr val="32323E"/>
                </a:solidFill>
                <a:ea typeface="宋体" pitchFamily="2" charset="-122"/>
                <a:cs typeface="Calibri" pitchFamily="34" charset="0"/>
              </a:rPr>
              <a:t>not </a:t>
            </a:r>
            <a:r>
              <a:rPr lang="en-US" altLang="zh-CN" sz="1600" b="0" i="1" dirty="0" smtClean="0">
                <a:solidFill>
                  <a:srgbClr val="32323E"/>
                </a:solidFill>
                <a:ea typeface="宋体" pitchFamily="2" charset="-122"/>
                <a:cs typeface="Calibri" pitchFamily="34" charset="0"/>
              </a:rPr>
              <a:t>work</a:t>
            </a:r>
            <a:r>
              <a:rPr lang="en-US" altLang="zh-CN" sz="1600" b="0" dirty="0" smtClean="0">
                <a:solidFill>
                  <a:srgbClr val="32323E"/>
                </a:solidFill>
                <a:ea typeface="宋体" pitchFamily="2" charset="-122"/>
                <a:cs typeface="Calibri" pitchFamily="34" charset="0"/>
              </a:rPr>
              <a:t>’, or</a:t>
            </a:r>
          </a:p>
          <a:p>
            <a:pPr marL="576263" lvl="1" indent="-176213">
              <a:lnSpc>
                <a:spcPct val="95000"/>
              </a:lnSpc>
              <a:defRPr/>
            </a:pPr>
            <a:r>
              <a:rPr lang="en-US" altLang="zh-CN" sz="1600" b="0" dirty="0" smtClean="0">
                <a:solidFill>
                  <a:srgbClr val="32323E"/>
                </a:solidFill>
                <a:ea typeface="宋体" pitchFamily="2" charset="-122"/>
                <a:cs typeface="Calibri" pitchFamily="34" charset="0"/>
              </a:rPr>
              <a:t>We </a:t>
            </a:r>
            <a:r>
              <a:rPr lang="en-US" altLang="zh-CN" sz="1600" b="0" dirty="0">
                <a:solidFill>
                  <a:srgbClr val="32323E"/>
                </a:solidFill>
                <a:ea typeface="宋体" pitchFamily="2" charset="-122"/>
                <a:cs typeface="Calibri" pitchFamily="34" charset="0"/>
              </a:rPr>
              <a:t>show </a:t>
            </a:r>
            <a:r>
              <a:rPr lang="en-US" altLang="zh-CN" sz="1600" b="0" i="1" dirty="0">
                <a:solidFill>
                  <a:srgbClr val="32323E"/>
                </a:solidFill>
                <a:ea typeface="宋体" pitchFamily="2" charset="-122"/>
                <a:cs typeface="Calibri" pitchFamily="34" charset="0"/>
              </a:rPr>
              <a:t>‘representative’ </a:t>
            </a:r>
            <a:r>
              <a:rPr lang="en-US" altLang="zh-CN" sz="1600" b="0" dirty="0">
                <a:solidFill>
                  <a:srgbClr val="32323E"/>
                </a:solidFill>
                <a:ea typeface="宋体" pitchFamily="2" charset="-122"/>
                <a:cs typeface="Calibri" pitchFamily="34" charset="0"/>
              </a:rPr>
              <a:t>images that do not reflect the total data </a:t>
            </a:r>
            <a:r>
              <a:rPr lang="en-US" altLang="zh-CN" sz="1600" b="0" dirty="0" smtClean="0">
                <a:solidFill>
                  <a:srgbClr val="32323E"/>
                </a:solidFill>
                <a:ea typeface="宋体" pitchFamily="2" charset="-122"/>
                <a:cs typeface="Calibri" pitchFamily="34" charset="0"/>
              </a:rPr>
              <a:t>set, or</a:t>
            </a:r>
          </a:p>
          <a:p>
            <a:pPr marL="576263" lvl="1" indent="-176213">
              <a:lnSpc>
                <a:spcPct val="95000"/>
              </a:lnSpc>
              <a:defRPr/>
            </a:pPr>
            <a:r>
              <a:rPr lang="en-US" altLang="zh-CN" sz="1600" b="0" dirty="0" smtClean="0">
                <a:solidFill>
                  <a:srgbClr val="32323E"/>
                </a:solidFill>
                <a:ea typeface="宋体" pitchFamily="2" charset="-122"/>
                <a:cs typeface="Calibri" pitchFamily="34" charset="0"/>
              </a:rPr>
              <a:t>We simply shelve data that do not fit.”</a:t>
            </a:r>
            <a:endParaRPr lang="en-US" altLang="zh-CN" sz="1600" b="0" dirty="0">
              <a:solidFill>
                <a:srgbClr val="32323E"/>
              </a:solidFill>
              <a:ea typeface="宋体" pitchFamily="2" charset="-122"/>
              <a:cs typeface="Calibri" pitchFamily="34" charset="0"/>
            </a:endParaRPr>
          </a:p>
          <a:p>
            <a:pPr marL="190500" lvl="1" indent="0" algn="r">
              <a:lnSpc>
                <a:spcPct val="95000"/>
              </a:lnSpc>
              <a:buFont typeface="Wingdings" pitchFamily="2" charset="2"/>
              <a:buNone/>
              <a:defRPr/>
            </a:pPr>
            <a:endParaRPr lang="en-US" altLang="zh-CN" sz="1600" dirty="0" smtClean="0">
              <a:solidFill>
                <a:srgbClr val="32323E"/>
              </a:solidFill>
              <a:latin typeface="Arial" pitchFamily="34" charset="0"/>
              <a:ea typeface="宋体" pitchFamily="2" charset="-122"/>
              <a:cs typeface="Arial" pitchFamily="34" charset="0"/>
            </a:endParaRPr>
          </a:p>
          <a:p>
            <a:pPr marL="190500" lvl="1" indent="0" algn="r">
              <a:lnSpc>
                <a:spcPct val="95000"/>
              </a:lnSpc>
              <a:buFont typeface="Wingdings" pitchFamily="2" charset="2"/>
              <a:buNone/>
              <a:defRPr/>
            </a:pPr>
            <a:endParaRPr lang="en-US" altLang="zh-CN" sz="1600" dirty="0" smtClean="0">
              <a:solidFill>
                <a:srgbClr val="32323E"/>
              </a:solidFill>
              <a:latin typeface="Arial" pitchFamily="34" charset="0"/>
              <a:ea typeface="宋体" pitchFamily="2" charset="-122"/>
              <a:cs typeface="Arial" pitchFamily="34" charset="0"/>
            </a:endParaRPr>
          </a:p>
          <a:p>
            <a:pPr marL="190500" lvl="1" indent="0" algn="r">
              <a:lnSpc>
                <a:spcPct val="95000"/>
              </a:lnSpc>
              <a:buFont typeface="Wingdings" pitchFamily="2" charset="2"/>
              <a:buNone/>
              <a:defRPr/>
            </a:pPr>
            <a:r>
              <a:rPr lang="en-US" altLang="zh-CN" sz="1600" dirty="0" smtClean="0">
                <a:solidFill>
                  <a:srgbClr val="32323E"/>
                </a:solidFill>
                <a:latin typeface="Arial" pitchFamily="34" charset="0"/>
                <a:ea typeface="宋体" pitchFamily="2" charset="-122"/>
                <a:cs typeface="Arial" pitchFamily="34" charset="0"/>
              </a:rPr>
              <a:t>Richard </a:t>
            </a:r>
            <a:r>
              <a:rPr lang="en-US" altLang="zh-CN" sz="1600" dirty="0" err="1" smtClean="0">
                <a:solidFill>
                  <a:srgbClr val="32323E"/>
                </a:solidFill>
                <a:latin typeface="Arial" pitchFamily="34" charset="0"/>
                <a:ea typeface="宋体" pitchFamily="2" charset="-122"/>
                <a:cs typeface="Arial" pitchFamily="34" charset="0"/>
              </a:rPr>
              <a:t>Hawkes</a:t>
            </a:r>
            <a:endParaRPr lang="zh-CN" altLang="en-US" sz="1600" dirty="0" smtClean="0">
              <a:solidFill>
                <a:srgbClr val="32323E"/>
              </a:solidFill>
              <a:latin typeface="Arial" pitchFamily="34" charset="0"/>
              <a:ea typeface="宋体" pitchFamily="2" charset="-122"/>
              <a:cs typeface="Arial" pitchFamily="34" charset="0"/>
            </a:endParaRPr>
          </a:p>
          <a:p>
            <a:pPr marL="0" indent="0">
              <a:lnSpc>
                <a:spcPct val="95000"/>
              </a:lnSpc>
              <a:buFont typeface="Wingdings" pitchFamily="2" charset="2"/>
              <a:buNone/>
              <a:defRPr/>
            </a:pPr>
            <a:endParaRPr lang="en-US" altLang="zh-CN" sz="1800" dirty="0" smtClean="0">
              <a:solidFill>
                <a:srgbClr val="24789E"/>
              </a:solidFill>
              <a:latin typeface="Arial" pitchFamily="34" charset="0"/>
              <a:ea typeface="宋体" pitchFamily="2" charset="-122"/>
              <a:cs typeface="Arial" pitchFamily="34" charset="0"/>
            </a:endParaRPr>
          </a:p>
        </p:txBody>
      </p:sp>
      <p:sp>
        <p:nvSpPr>
          <p:cNvPr id="336899" name="Rectangle 3"/>
          <p:cNvSpPr>
            <a:spLocks noGrp="1" noChangeArrowheads="1"/>
          </p:cNvSpPr>
          <p:nvPr>
            <p:ph type="title"/>
          </p:nvPr>
        </p:nvSpPr>
        <p:spPr>
          <a:xfrm>
            <a:off x="492369" y="308273"/>
            <a:ext cx="7049868" cy="599728"/>
          </a:xfrm>
        </p:spPr>
        <p:txBody>
          <a:bodyPr>
            <a:noAutofit/>
          </a:bodyPr>
          <a:lstStyle/>
          <a:p>
            <a:pPr>
              <a:defRPr/>
            </a:pPr>
            <a:r>
              <a:rPr lang="en-US" altLang="zh-CN" dirty="0" smtClean="0">
                <a:effectLst>
                  <a:outerShdw blurRad="38100" dist="38100" dir="2700000" algn="tl">
                    <a:srgbClr val="000000">
                      <a:alpha val="43137"/>
                    </a:srgbClr>
                  </a:outerShdw>
                </a:effectLst>
                <a:ea typeface="宋体" pitchFamily="2" charset="-122"/>
              </a:rPr>
              <a:t>Data fabrication and falsification</a:t>
            </a:r>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7"/>
          <p:cNvPicPr>
            <a:picLocks noChangeAspect="1" noChangeArrowheads="1"/>
          </p:cNvPicPr>
          <p:nvPr/>
        </p:nvPicPr>
        <p:blipFill>
          <a:blip r:embed="rId3" cstate="print"/>
          <a:srcRect/>
          <a:stretch>
            <a:fillRect/>
          </a:stretch>
        </p:blipFill>
        <p:spPr bwMode="auto">
          <a:xfrm>
            <a:off x="2640013" y="3212976"/>
            <a:ext cx="1989137" cy="1925638"/>
          </a:xfrm>
          <a:prstGeom prst="rect">
            <a:avLst/>
          </a:prstGeom>
          <a:noFill/>
          <a:ln w="28575">
            <a:noFill/>
            <a:miter lim="800000"/>
            <a:headEnd/>
            <a:tailEnd/>
          </a:ln>
        </p:spPr>
      </p:pic>
      <p:sp>
        <p:nvSpPr>
          <p:cNvPr id="167938" name="Rectangle 2"/>
          <p:cNvSpPr>
            <a:spLocks noGrp="1" noChangeArrowheads="1"/>
          </p:cNvSpPr>
          <p:nvPr>
            <p:ph type="title"/>
          </p:nvPr>
        </p:nvSpPr>
        <p:spPr>
          <a:xfrm>
            <a:off x="211014" y="116632"/>
            <a:ext cx="8764173" cy="1080120"/>
          </a:xfrm>
        </p:spPr>
        <p:txBody>
          <a:bodyPr>
            <a:noAutofit/>
          </a:bodyPr>
          <a:lstStyle/>
          <a:p>
            <a:pPr>
              <a:defRPr/>
            </a:pPr>
            <a:r>
              <a:rPr lang="en-US" sz="3200" dirty="0" smtClean="0">
                <a:effectLst>
                  <a:outerShdw blurRad="38100" dist="38100" dir="2700000" algn="tl">
                    <a:srgbClr val="000000">
                      <a:alpha val="43137"/>
                    </a:srgbClr>
                  </a:outerShdw>
                </a:effectLst>
              </a:rPr>
              <a:t>Data Fabrication &amp; Falsification </a:t>
            </a:r>
            <a:r>
              <a:rPr lang="en-US" sz="2400" dirty="0" smtClean="0">
                <a:effectLst>
                  <a:outerShdw blurRad="38100" dist="38100" dir="2700000" algn="tl">
                    <a:srgbClr val="000000">
                      <a:alpha val="43137"/>
                    </a:srgbClr>
                  </a:outerShdw>
                </a:effectLst>
              </a:rPr>
              <a:t>- often go hand in hand</a:t>
            </a:r>
            <a:endParaRPr lang="en-GB" sz="3200" dirty="0">
              <a:effectLst>
                <a:outerShdw blurRad="38100" dist="38100" dir="2700000" algn="tl">
                  <a:srgbClr val="000000">
                    <a:alpha val="43137"/>
                  </a:srgbClr>
                </a:outerShdw>
              </a:effectLst>
            </a:endParaRPr>
          </a:p>
        </p:txBody>
      </p:sp>
      <p:sp>
        <p:nvSpPr>
          <p:cNvPr id="12292" name="Slide Number Placeholder 3"/>
          <p:cNvSpPr>
            <a:spLocks noGrp="1"/>
          </p:cNvSpPr>
          <p:nvPr>
            <p:ph type="sldNum" sz="quarter" idx="10"/>
          </p:nvPr>
        </p:nvSpPr>
        <p:spPr>
          <a:noFill/>
        </p:spPr>
        <p:txBody>
          <a:bodyPr/>
          <a:lstStyle/>
          <a:p>
            <a:fld id="{F802241C-A0F2-4B38-8035-755C5B276219}" type="slidenum">
              <a:rPr lang="en-US" smtClean="0"/>
              <a:pPr/>
              <a:t>72</a:t>
            </a:fld>
            <a:endParaRPr lang="en-US" smtClean="0"/>
          </a:p>
        </p:txBody>
      </p:sp>
      <p:sp>
        <p:nvSpPr>
          <p:cNvPr id="12293" name="Text Box 4"/>
          <p:cNvSpPr txBox="1">
            <a:spLocks noChangeArrowheads="1"/>
          </p:cNvSpPr>
          <p:nvPr/>
        </p:nvSpPr>
        <p:spPr bwMode="auto">
          <a:xfrm>
            <a:off x="266440" y="1321598"/>
            <a:ext cx="2286000" cy="4708981"/>
          </a:xfrm>
          <a:prstGeom prst="rect">
            <a:avLst/>
          </a:prstGeom>
          <a:solidFill>
            <a:srgbClr val="FFC000">
              <a:alpha val="30196"/>
            </a:srgbClr>
          </a:solidFill>
          <a:ln w="28575" algn="ctr">
            <a:solidFill>
              <a:srgbClr val="5F5F5F"/>
            </a:solidFill>
            <a:miter lim="800000"/>
            <a:headEnd/>
            <a:tailEnd/>
          </a:ln>
        </p:spPr>
        <p:txBody>
          <a:bodyPr>
            <a:spAutoFit/>
          </a:bodyPr>
          <a:lstStyle/>
          <a:p>
            <a:pPr>
              <a:spcBef>
                <a:spcPct val="50000"/>
              </a:spcBef>
            </a:pPr>
            <a:r>
              <a:rPr lang="en-GB" sz="1200" b="1" dirty="0">
                <a:latin typeface="Calibri" pitchFamily="34" charset="0"/>
                <a:cs typeface="Calibri" pitchFamily="34" charset="0"/>
              </a:rPr>
              <a:t>A Massive Case Of Fraud</a:t>
            </a:r>
            <a:br>
              <a:rPr lang="en-GB" sz="1200" b="1" dirty="0">
                <a:latin typeface="Calibri" pitchFamily="34" charset="0"/>
                <a:cs typeface="Calibri" pitchFamily="34" charset="0"/>
              </a:rPr>
            </a:br>
            <a:r>
              <a:rPr lang="en-GB" sz="1200" b="1" dirty="0">
                <a:latin typeface="Calibri" pitchFamily="34" charset="0"/>
                <a:cs typeface="Calibri" pitchFamily="34" charset="0"/>
              </a:rPr>
              <a:t>Chemical &amp; Engineering News</a:t>
            </a:r>
            <a:br>
              <a:rPr lang="en-GB" sz="1200" b="1" dirty="0">
                <a:latin typeface="Calibri" pitchFamily="34" charset="0"/>
                <a:cs typeface="Calibri" pitchFamily="34" charset="0"/>
              </a:rPr>
            </a:br>
            <a:r>
              <a:rPr lang="en-GB" sz="1200" b="1" dirty="0">
                <a:latin typeface="Calibri" pitchFamily="34" charset="0"/>
                <a:cs typeface="Calibri" pitchFamily="34" charset="0"/>
              </a:rPr>
              <a:t>February 18, 2008</a:t>
            </a:r>
            <a:br>
              <a:rPr lang="en-GB" sz="1200" b="1" dirty="0">
                <a:latin typeface="Calibri" pitchFamily="34" charset="0"/>
                <a:cs typeface="Calibri" pitchFamily="34" charset="0"/>
              </a:rPr>
            </a:br>
            <a:endParaRPr lang="en-GB" sz="1200" b="1" dirty="0">
              <a:latin typeface="Calibri" pitchFamily="34" charset="0"/>
              <a:cs typeface="Calibri" pitchFamily="34" charset="0"/>
            </a:endParaRPr>
          </a:p>
          <a:p>
            <a:pPr>
              <a:spcBef>
                <a:spcPct val="50000"/>
              </a:spcBef>
            </a:pPr>
            <a:r>
              <a:rPr lang="en-GB" sz="1200" b="1" dirty="0">
                <a:latin typeface="Calibri" pitchFamily="34" charset="0"/>
                <a:cs typeface="Calibri" pitchFamily="34" charset="0"/>
              </a:rPr>
              <a:t>Journal editors are left reeling as publishers move to rid their archives of scientist's falsified research </a:t>
            </a:r>
            <a:br>
              <a:rPr lang="en-GB" sz="1200" b="1" dirty="0">
                <a:latin typeface="Calibri" pitchFamily="34" charset="0"/>
                <a:cs typeface="Calibri" pitchFamily="34" charset="0"/>
              </a:rPr>
            </a:br>
            <a:r>
              <a:rPr lang="en-GB" sz="1200" b="1" dirty="0" smtClean="0">
                <a:latin typeface="Calibri" pitchFamily="34" charset="0"/>
                <a:cs typeface="Calibri" pitchFamily="34" charset="0"/>
              </a:rPr>
              <a:t>William </a:t>
            </a:r>
            <a:r>
              <a:rPr lang="en-GB" sz="1200" b="1" dirty="0">
                <a:latin typeface="Calibri" pitchFamily="34" charset="0"/>
                <a:cs typeface="Calibri" pitchFamily="34" charset="0"/>
              </a:rPr>
              <a:t>G. Schulz </a:t>
            </a:r>
          </a:p>
          <a:p>
            <a:pPr>
              <a:spcBef>
                <a:spcPct val="50000"/>
              </a:spcBef>
            </a:pPr>
            <a:r>
              <a:rPr lang="en-GB" sz="1200" dirty="0">
                <a:latin typeface="Calibri" pitchFamily="34" charset="0"/>
                <a:cs typeface="Calibri" pitchFamily="34" charset="0"/>
              </a:rPr>
              <a:t>A CHEMIST IN INDIA has been found guilty of plagiarizing and/or falsifying more than 70 research papers published in a wide variety of Western scientific journals between 2004 and 2007, according to documents from his university, copies of which were obtained by C&amp;EN. Some journal editors left reeling by the incident say it is one of the most spectacular and outrageous cases of scientific fraud they have ever seen. </a:t>
            </a:r>
          </a:p>
        </p:txBody>
      </p:sp>
      <p:pic>
        <p:nvPicPr>
          <p:cNvPr id="12294" name="Picture 16"/>
          <p:cNvPicPr>
            <a:picLocks noChangeAspect="1" noChangeArrowheads="1"/>
          </p:cNvPicPr>
          <p:nvPr/>
        </p:nvPicPr>
        <p:blipFill>
          <a:blip r:embed="rId4" cstate="print"/>
          <a:srcRect/>
          <a:stretch>
            <a:fillRect/>
          </a:stretch>
        </p:blipFill>
        <p:spPr bwMode="auto">
          <a:xfrm>
            <a:off x="3075569" y="4564657"/>
            <a:ext cx="2743200" cy="1744663"/>
          </a:xfrm>
          <a:prstGeom prst="rect">
            <a:avLst/>
          </a:prstGeom>
          <a:noFill/>
          <a:ln w="28575">
            <a:noFill/>
            <a:miter lim="800000"/>
            <a:headEnd/>
            <a:tailEnd/>
          </a:ln>
        </p:spPr>
      </p:pic>
      <p:pic>
        <p:nvPicPr>
          <p:cNvPr id="12295" name="Picture 21"/>
          <p:cNvPicPr>
            <a:picLocks noChangeAspect="1" noChangeArrowheads="1"/>
          </p:cNvPicPr>
          <p:nvPr/>
        </p:nvPicPr>
        <p:blipFill>
          <a:blip r:embed="rId5" cstate="print"/>
          <a:srcRect/>
          <a:stretch>
            <a:fillRect/>
          </a:stretch>
        </p:blipFill>
        <p:spPr bwMode="auto">
          <a:xfrm>
            <a:off x="4953000" y="1371600"/>
            <a:ext cx="2581275" cy="1809750"/>
          </a:xfrm>
          <a:prstGeom prst="rect">
            <a:avLst/>
          </a:prstGeom>
          <a:noFill/>
          <a:ln w="28575">
            <a:noFill/>
            <a:miter lim="800000"/>
            <a:headEnd/>
            <a:tailEnd/>
          </a:ln>
        </p:spPr>
      </p:pic>
      <p:pic>
        <p:nvPicPr>
          <p:cNvPr id="12296" name="Picture 22"/>
          <p:cNvPicPr>
            <a:picLocks noChangeAspect="1" noChangeArrowheads="1"/>
          </p:cNvPicPr>
          <p:nvPr/>
        </p:nvPicPr>
        <p:blipFill>
          <a:blip r:embed="rId6" cstate="print"/>
          <a:srcRect/>
          <a:stretch>
            <a:fillRect/>
          </a:stretch>
        </p:blipFill>
        <p:spPr bwMode="auto">
          <a:xfrm>
            <a:off x="5867400" y="2590800"/>
            <a:ext cx="2971800" cy="1492250"/>
          </a:xfrm>
          <a:prstGeom prst="rect">
            <a:avLst/>
          </a:prstGeom>
          <a:noFill/>
          <a:ln w="28575">
            <a:noFill/>
            <a:miter lim="800000"/>
            <a:headEnd/>
            <a:tailEnd/>
          </a:ln>
        </p:spPr>
      </p:pic>
      <p:pic>
        <p:nvPicPr>
          <p:cNvPr id="12297" name="Picture 23"/>
          <p:cNvPicPr>
            <a:picLocks noChangeAspect="1" noChangeArrowheads="1"/>
          </p:cNvPicPr>
          <p:nvPr/>
        </p:nvPicPr>
        <p:blipFill>
          <a:blip r:embed="rId7" cstate="print"/>
          <a:srcRect/>
          <a:stretch>
            <a:fillRect/>
          </a:stretch>
        </p:blipFill>
        <p:spPr bwMode="auto">
          <a:xfrm>
            <a:off x="6172200" y="4033838"/>
            <a:ext cx="2971800" cy="690562"/>
          </a:xfrm>
          <a:prstGeom prst="rect">
            <a:avLst/>
          </a:prstGeom>
          <a:noFill/>
          <a:ln w="28575">
            <a:noFill/>
            <a:miter lim="800000"/>
            <a:headEnd/>
            <a:tailEnd/>
          </a:ln>
        </p:spPr>
      </p:pic>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5" descr="http://www.ddu-designs.co.uk/images/NoCopying.gif"/>
          <p:cNvPicPr>
            <a:picLocks noChangeAspect="1" noChangeArrowheads="1"/>
          </p:cNvPicPr>
          <p:nvPr/>
        </p:nvPicPr>
        <p:blipFill>
          <a:blip r:embed="rId2" cstate="print">
            <a:lum bright="80000" contrast="-70000"/>
          </a:blip>
          <a:srcRect/>
          <a:stretch>
            <a:fillRect/>
          </a:stretch>
        </p:blipFill>
        <p:spPr bwMode="auto">
          <a:xfrm>
            <a:off x="2292350" y="1366838"/>
            <a:ext cx="4008438" cy="4673600"/>
          </a:xfrm>
          <a:prstGeom prst="rect">
            <a:avLst/>
          </a:prstGeom>
          <a:noFill/>
          <a:ln w="9525">
            <a:noFill/>
            <a:miter lim="800000"/>
            <a:headEnd/>
            <a:tailEnd/>
          </a:ln>
        </p:spPr>
      </p:pic>
      <p:sp>
        <p:nvSpPr>
          <p:cNvPr id="93187" name="Rectangle 2"/>
          <p:cNvSpPr>
            <a:spLocks noGrp="1" noChangeArrowheads="1"/>
          </p:cNvSpPr>
          <p:nvPr>
            <p:ph type="title" idx="4294967295"/>
          </p:nvPr>
        </p:nvSpPr>
        <p:spPr>
          <a:xfrm>
            <a:off x="731520" y="215900"/>
            <a:ext cx="8183880" cy="876300"/>
          </a:xfrm>
        </p:spPr>
        <p:txBody>
          <a:bodyPr/>
          <a:lstStyle/>
          <a:p>
            <a:pPr eaLnBrk="1" hangingPunct="1"/>
            <a:r>
              <a:rPr lang="en-US" altLang="zh-CN" dirty="0" smtClean="0">
                <a:effectLst>
                  <a:outerShdw blurRad="38100" dist="38100" dir="2700000" algn="tl">
                    <a:srgbClr val="000000">
                      <a:alpha val="43137"/>
                    </a:srgbClr>
                  </a:outerShdw>
                </a:effectLst>
                <a:ea typeface="宋体" pitchFamily="2" charset="-122"/>
              </a:rPr>
              <a:t>Plagiarism</a:t>
            </a:r>
          </a:p>
        </p:txBody>
      </p:sp>
      <p:sp>
        <p:nvSpPr>
          <p:cNvPr id="93188" name="Rectangle 3"/>
          <p:cNvSpPr>
            <a:spLocks noGrp="1" noChangeArrowheads="1"/>
          </p:cNvSpPr>
          <p:nvPr>
            <p:ph type="body" idx="4294967295"/>
          </p:nvPr>
        </p:nvSpPr>
        <p:spPr>
          <a:xfrm>
            <a:off x="304800" y="1479550"/>
            <a:ext cx="8458200" cy="4189413"/>
          </a:xfrm>
        </p:spPr>
        <p:txBody>
          <a:bodyPr/>
          <a:lstStyle/>
          <a:p>
            <a:pPr eaLnBrk="1" hangingPunct="1"/>
            <a:r>
              <a:rPr lang="en-US" altLang="zh-CN" sz="2400" dirty="0" smtClean="0">
                <a:ea typeface="宋体" pitchFamily="2" charset="-122"/>
              </a:rPr>
              <a:t>A short-cut to long-term consequences!</a:t>
            </a:r>
          </a:p>
          <a:p>
            <a:pPr eaLnBrk="1" hangingPunct="1"/>
            <a:endParaRPr lang="en-US" altLang="zh-CN" sz="2400" dirty="0" smtClean="0">
              <a:ea typeface="宋体" pitchFamily="2" charset="-122"/>
            </a:endParaRPr>
          </a:p>
          <a:p>
            <a:pPr eaLnBrk="1" hangingPunct="1"/>
            <a:r>
              <a:rPr lang="en-US" altLang="zh-CN" sz="2400" dirty="0" smtClean="0">
                <a:ea typeface="宋体" pitchFamily="2" charset="-122"/>
              </a:rPr>
              <a:t>Plagiarism is considered a </a:t>
            </a:r>
            <a:r>
              <a:rPr lang="en-US" altLang="zh-CN" sz="2400" i="1" dirty="0" smtClean="0">
                <a:ea typeface="宋体" pitchFamily="2" charset="-122"/>
              </a:rPr>
              <a:t>serious offense</a:t>
            </a:r>
            <a:r>
              <a:rPr lang="en-US" altLang="zh-CN" sz="2400" dirty="0" smtClean="0">
                <a:ea typeface="宋体" pitchFamily="2" charset="-122"/>
              </a:rPr>
              <a:t> by your institute, by journal editors, and by the scientific community. </a:t>
            </a:r>
          </a:p>
          <a:p>
            <a:pPr eaLnBrk="1" hangingPunct="1"/>
            <a:endParaRPr lang="en-US" altLang="zh-CN" sz="2400" dirty="0" smtClean="0">
              <a:ea typeface="宋体" pitchFamily="2" charset="-122"/>
            </a:endParaRPr>
          </a:p>
          <a:p>
            <a:pPr eaLnBrk="1" hangingPunct="1"/>
            <a:r>
              <a:rPr lang="en-US" altLang="zh-CN" sz="2400" dirty="0" smtClean="0">
                <a:ea typeface="宋体" pitchFamily="2" charset="-122"/>
              </a:rPr>
              <a:t>Plagiarism may result in </a:t>
            </a:r>
            <a:r>
              <a:rPr lang="en-US" altLang="zh-CN" sz="2400" i="1" dirty="0" smtClean="0">
                <a:ea typeface="宋体" pitchFamily="2" charset="-122"/>
              </a:rPr>
              <a:t>academic charges</a:t>
            </a:r>
            <a:r>
              <a:rPr lang="en-US" altLang="zh-CN" sz="2400" dirty="0" smtClean="0">
                <a:ea typeface="宋体" pitchFamily="2" charset="-122"/>
              </a:rPr>
              <a:t>, but will certainly cause rejection of your paper. </a:t>
            </a:r>
          </a:p>
          <a:p>
            <a:pPr eaLnBrk="1" hangingPunct="1"/>
            <a:endParaRPr lang="en-US" altLang="zh-CN" sz="2400" dirty="0" smtClean="0">
              <a:ea typeface="宋体" pitchFamily="2" charset="-122"/>
            </a:endParaRPr>
          </a:p>
          <a:p>
            <a:pPr eaLnBrk="1" hangingPunct="1"/>
            <a:r>
              <a:rPr lang="en-US" altLang="zh-CN" sz="2400" dirty="0" smtClean="0">
                <a:ea typeface="宋体" pitchFamily="2" charset="-122"/>
              </a:rPr>
              <a:t>Plagiarism will </a:t>
            </a:r>
            <a:r>
              <a:rPr lang="en-US" altLang="zh-CN" sz="2400" i="1" dirty="0" smtClean="0">
                <a:ea typeface="宋体" pitchFamily="2" charset="-122"/>
              </a:rPr>
              <a:t>hurt your reputation</a:t>
            </a:r>
            <a:r>
              <a:rPr lang="en-US" altLang="zh-CN" sz="2400" dirty="0" smtClean="0">
                <a:ea typeface="宋体" pitchFamily="2" charset="-122"/>
              </a:rPr>
              <a:t> in the scientific community. </a:t>
            </a:r>
          </a:p>
        </p:txBody>
      </p:sp>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a:xfrm>
            <a:off x="466725" y="0"/>
            <a:ext cx="8353425" cy="1296988"/>
          </a:xfrm>
        </p:spPr>
        <p:txBody>
          <a:bodyPr/>
          <a:lstStyle/>
          <a:p>
            <a:pPr eaLnBrk="1" hangingPunct="1"/>
            <a:r>
              <a:rPr lang="en-US" altLang="zh-CN" dirty="0" smtClean="0">
                <a:effectLst>
                  <a:outerShdw blurRad="38100" dist="38100" dir="2700000" algn="tl">
                    <a:srgbClr val="000000">
                      <a:alpha val="43137"/>
                    </a:srgbClr>
                  </a:outerShdw>
                </a:effectLst>
                <a:ea typeface="宋体" pitchFamily="2" charset="-122"/>
              </a:rPr>
              <a:t>Duplicate publication</a:t>
            </a:r>
          </a:p>
        </p:txBody>
      </p:sp>
      <p:sp>
        <p:nvSpPr>
          <p:cNvPr id="95235" name="Rectangle 3"/>
          <p:cNvSpPr>
            <a:spLocks noGrp="1" noChangeArrowheads="1"/>
          </p:cNvSpPr>
          <p:nvPr>
            <p:ph type="body" idx="4294967295"/>
          </p:nvPr>
        </p:nvSpPr>
        <p:spPr>
          <a:xfrm>
            <a:off x="633047" y="1233267"/>
            <a:ext cx="7726070" cy="4956517"/>
          </a:xfrm>
        </p:spPr>
        <p:txBody>
          <a:bodyPr/>
          <a:lstStyle/>
          <a:p>
            <a:pPr eaLnBrk="1" hangingPunct="1">
              <a:lnSpc>
                <a:spcPct val="90000"/>
              </a:lnSpc>
            </a:pPr>
            <a:r>
              <a:rPr lang="en-US" altLang="zh-CN" sz="2000" dirty="0" smtClean="0">
                <a:ea typeface="宋体" pitchFamily="2" charset="-122"/>
              </a:rPr>
              <a:t>Two or more papers, without full cross reference, share the same hypotheses, data, discussion points, or conclusions</a:t>
            </a:r>
          </a:p>
          <a:p>
            <a:pPr eaLnBrk="1" hangingPunct="1">
              <a:lnSpc>
                <a:spcPct val="90000"/>
              </a:lnSpc>
            </a:pPr>
            <a:endParaRPr lang="en-US" altLang="zh-CN" sz="2000" dirty="0" smtClean="0">
              <a:ea typeface="宋体" pitchFamily="2" charset="-122"/>
            </a:endParaRPr>
          </a:p>
          <a:p>
            <a:pPr eaLnBrk="1" hangingPunct="1">
              <a:lnSpc>
                <a:spcPct val="90000"/>
              </a:lnSpc>
            </a:pPr>
            <a:r>
              <a:rPr lang="en-US" altLang="zh-CN" sz="2000" dirty="0" smtClean="0">
                <a:ea typeface="宋体" pitchFamily="2" charset="-122"/>
              </a:rPr>
              <a:t>An author should not submit for consideration in another journal a previously published paper. </a:t>
            </a:r>
          </a:p>
          <a:p>
            <a:pPr lvl="1" eaLnBrk="1" hangingPunct="1">
              <a:lnSpc>
                <a:spcPct val="90000"/>
              </a:lnSpc>
            </a:pPr>
            <a:r>
              <a:rPr lang="en-US" altLang="zh-CN" sz="1800" dirty="0" smtClean="0">
                <a:ea typeface="宋体" pitchFamily="2" charset="-122"/>
              </a:rPr>
              <a:t>Published studies </a:t>
            </a:r>
            <a:r>
              <a:rPr lang="en-US" altLang="zh-CN" sz="1800" u="sng" dirty="0" smtClean="0">
                <a:ea typeface="宋体" pitchFamily="2" charset="-122"/>
              </a:rPr>
              <a:t>do not need to be repeated</a:t>
            </a:r>
            <a:r>
              <a:rPr lang="en-US" altLang="zh-CN" sz="1800" dirty="0" smtClean="0">
                <a:ea typeface="宋体" pitchFamily="2" charset="-122"/>
              </a:rPr>
              <a:t> unless further confirmation is required. </a:t>
            </a:r>
          </a:p>
          <a:p>
            <a:pPr lvl="1" eaLnBrk="1" hangingPunct="1">
              <a:lnSpc>
                <a:spcPct val="90000"/>
              </a:lnSpc>
            </a:pPr>
            <a:r>
              <a:rPr lang="en-US" altLang="zh-CN" sz="1800" dirty="0" smtClean="0">
                <a:ea typeface="宋体" pitchFamily="2" charset="-122"/>
              </a:rPr>
              <a:t>Previous publication of an abstract during the proceedings of conferences does not preclude subsequent submission for publication, but </a:t>
            </a:r>
            <a:r>
              <a:rPr lang="en-US" altLang="zh-CN" sz="1800" u="sng" dirty="0" smtClean="0">
                <a:ea typeface="宋体" pitchFamily="2" charset="-122"/>
              </a:rPr>
              <a:t>full disclosure</a:t>
            </a:r>
            <a:r>
              <a:rPr lang="en-US" altLang="zh-CN" sz="1800" dirty="0" smtClean="0">
                <a:ea typeface="宋体" pitchFamily="2" charset="-122"/>
              </a:rPr>
              <a:t> should be made at the time of submission. </a:t>
            </a:r>
          </a:p>
          <a:p>
            <a:pPr lvl="1" eaLnBrk="1" hangingPunct="1">
              <a:lnSpc>
                <a:spcPct val="90000"/>
              </a:lnSpc>
            </a:pPr>
            <a:r>
              <a:rPr lang="en-US" altLang="zh-CN" sz="1800" dirty="0" smtClean="0">
                <a:ea typeface="宋体" pitchFamily="2" charset="-122"/>
              </a:rPr>
              <a:t>Re-publication of a paper in another language is acceptable, provided that there is </a:t>
            </a:r>
            <a:r>
              <a:rPr lang="en-US" altLang="zh-CN" sz="1800" u="sng" dirty="0" smtClean="0">
                <a:ea typeface="宋体" pitchFamily="2" charset="-122"/>
              </a:rPr>
              <a:t>full and prominent disclosure of its original source</a:t>
            </a:r>
            <a:r>
              <a:rPr lang="en-US" altLang="zh-CN" sz="1800" dirty="0" smtClean="0">
                <a:ea typeface="宋体" pitchFamily="2" charset="-122"/>
              </a:rPr>
              <a:t> at the time of submission. </a:t>
            </a:r>
          </a:p>
          <a:p>
            <a:pPr lvl="1" eaLnBrk="1" hangingPunct="1">
              <a:lnSpc>
                <a:spcPct val="90000"/>
              </a:lnSpc>
            </a:pPr>
            <a:r>
              <a:rPr lang="en-US" altLang="zh-CN" sz="1800" dirty="0" smtClean="0">
                <a:ea typeface="宋体" pitchFamily="2" charset="-122"/>
              </a:rPr>
              <a:t>At the time of submission, authors should disclose details of related papers, even if in a different language, and similar papers </a:t>
            </a:r>
            <a:r>
              <a:rPr lang="en-US" altLang="zh-CN" sz="1800" u="sng" dirty="0" smtClean="0">
                <a:ea typeface="宋体" pitchFamily="2" charset="-122"/>
              </a:rPr>
              <a:t>in press</a:t>
            </a:r>
            <a:r>
              <a:rPr lang="en-US" altLang="zh-CN" sz="1800" dirty="0" smtClean="0">
                <a:ea typeface="宋体" pitchFamily="2" charset="-122"/>
              </a:rPr>
              <a:t>.</a:t>
            </a:r>
          </a:p>
          <a:p>
            <a:pPr lvl="1" eaLnBrk="1" hangingPunct="1">
              <a:lnSpc>
                <a:spcPct val="90000"/>
              </a:lnSpc>
            </a:pPr>
            <a:r>
              <a:rPr lang="en-US" altLang="zh-CN" sz="1800" dirty="0" smtClean="0">
                <a:ea typeface="宋体" pitchFamily="2" charset="-122"/>
              </a:rPr>
              <a:t>This includes translations</a:t>
            </a:r>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defRPr/>
            </a:pPr>
            <a:r>
              <a:rPr lang="en-GB" dirty="0" smtClean="0">
                <a:effectLst>
                  <a:outerShdw blurRad="38100" dist="38100" dir="2700000" algn="tl">
                    <a:srgbClr val="000000">
                      <a:alpha val="43137"/>
                    </a:srgbClr>
                  </a:outerShdw>
                </a:effectLst>
                <a:latin typeface="Calibri" pitchFamily="34" charset="0"/>
              </a:rPr>
              <a:t>Plagiarism Detection Tools</a:t>
            </a:r>
          </a:p>
        </p:txBody>
      </p:sp>
      <p:sp>
        <p:nvSpPr>
          <p:cNvPr id="21507" name="Rectangle 3"/>
          <p:cNvSpPr>
            <a:spLocks noGrp="1" noChangeArrowheads="1"/>
          </p:cNvSpPr>
          <p:nvPr>
            <p:ph idx="1"/>
          </p:nvPr>
        </p:nvSpPr>
        <p:spPr/>
        <p:txBody>
          <a:bodyPr>
            <a:normAutofit/>
          </a:bodyPr>
          <a:lstStyle/>
          <a:p>
            <a:pPr marL="266700" indent="-266700" eaLnBrk="1" hangingPunct="1">
              <a:lnSpc>
                <a:spcPct val="80000"/>
              </a:lnSpc>
              <a:defRPr/>
            </a:pPr>
            <a:r>
              <a:rPr lang="en-GB" altLang="zh-CN" sz="2000" dirty="0" smtClean="0">
                <a:latin typeface="Arial" pitchFamily="34" charset="0"/>
                <a:ea typeface="宋体" pitchFamily="2" charset="-122"/>
                <a:cs typeface="Arial" pitchFamily="34" charset="0"/>
              </a:rPr>
              <a:t>Elsevier is participating in 2 plagiarism detection schemes:</a:t>
            </a:r>
          </a:p>
          <a:p>
            <a:pPr marL="627063" lvl="1" eaLnBrk="1" hangingPunct="1">
              <a:lnSpc>
                <a:spcPct val="80000"/>
              </a:lnSpc>
              <a:defRPr/>
            </a:pPr>
            <a:r>
              <a:rPr lang="en-GB" altLang="zh-CN" sz="2000" dirty="0" err="1" smtClean="0">
                <a:latin typeface="Arial" pitchFamily="34" charset="0"/>
                <a:ea typeface="宋体" pitchFamily="2" charset="-122"/>
                <a:cs typeface="Arial" pitchFamily="34" charset="0"/>
              </a:rPr>
              <a:t>TurnItIn</a:t>
            </a:r>
            <a:r>
              <a:rPr lang="en-GB" altLang="zh-CN" sz="2000" dirty="0" smtClean="0">
                <a:latin typeface="Arial" pitchFamily="34" charset="0"/>
                <a:ea typeface="宋体" pitchFamily="2" charset="-122"/>
                <a:cs typeface="Arial" pitchFamily="34" charset="0"/>
              </a:rPr>
              <a:t> (aimed at universities)</a:t>
            </a:r>
          </a:p>
          <a:p>
            <a:pPr marL="627063" lvl="1" eaLnBrk="1" hangingPunct="1">
              <a:lnSpc>
                <a:spcPct val="80000"/>
              </a:lnSpc>
              <a:defRPr/>
            </a:pPr>
            <a:r>
              <a:rPr lang="en-GB" altLang="zh-CN" sz="2000" dirty="0" err="1" smtClean="0">
                <a:latin typeface="Arial" pitchFamily="34" charset="0"/>
                <a:ea typeface="宋体" pitchFamily="2" charset="-122"/>
                <a:cs typeface="Arial" pitchFamily="34" charset="0"/>
              </a:rPr>
              <a:t>IThenticate</a:t>
            </a:r>
            <a:r>
              <a:rPr lang="en-GB" altLang="zh-CN" sz="2000" dirty="0" smtClean="0">
                <a:latin typeface="Arial" pitchFamily="34" charset="0"/>
                <a:ea typeface="宋体" pitchFamily="2" charset="-122"/>
                <a:cs typeface="Arial" pitchFamily="34" charset="0"/>
              </a:rPr>
              <a:t> (aimed at publishers and corporations) </a:t>
            </a:r>
          </a:p>
          <a:p>
            <a:pPr marL="266700" indent="0" eaLnBrk="1" hangingPunct="1">
              <a:lnSpc>
                <a:spcPct val="110000"/>
              </a:lnSpc>
              <a:buFont typeface="Wingdings" pitchFamily="2" charset="2"/>
              <a:buNone/>
              <a:defRPr/>
            </a:pPr>
            <a:r>
              <a:rPr lang="en-GB" altLang="zh-CN" sz="2000" dirty="0" smtClean="0">
                <a:latin typeface="Arial" pitchFamily="34" charset="0"/>
                <a:ea typeface="宋体" pitchFamily="2" charset="-122"/>
                <a:cs typeface="Arial" pitchFamily="34" charset="0"/>
              </a:rPr>
              <a:t>Manuscripts are checked against a database of 20 million peer reviewed articles which have been donated by 50+ publishers, including Elsevier.</a:t>
            </a:r>
          </a:p>
          <a:p>
            <a:pPr marL="266700" indent="0" eaLnBrk="1" hangingPunct="1">
              <a:lnSpc>
                <a:spcPct val="110000"/>
              </a:lnSpc>
              <a:buFont typeface="Wingdings" pitchFamily="2" charset="2"/>
              <a:buNone/>
              <a:defRPr/>
            </a:pPr>
            <a:r>
              <a:rPr lang="en-GB" altLang="zh-CN" sz="2000" dirty="0" smtClean="0">
                <a:latin typeface="Arial" pitchFamily="34" charset="0"/>
                <a:ea typeface="宋体" pitchFamily="2" charset="-122"/>
                <a:cs typeface="Arial" pitchFamily="34" charset="0"/>
              </a:rPr>
              <a:t>All post-1994 Elsevier journal content is now included, and the pre-1995 is being steadily added week-by-week</a:t>
            </a:r>
            <a:endParaRPr lang="en-GB" altLang="zh-CN" sz="2000" dirty="0" smtClean="0">
              <a:solidFill>
                <a:srgbClr val="000000"/>
              </a:solidFill>
              <a:latin typeface="Arial" pitchFamily="34" charset="0"/>
              <a:ea typeface="宋体" pitchFamily="2" charset="-122"/>
              <a:cs typeface="Arial" pitchFamily="34" charset="0"/>
            </a:endParaRPr>
          </a:p>
          <a:p>
            <a:pPr marL="266700" indent="-266700" eaLnBrk="1" hangingPunct="1">
              <a:lnSpc>
                <a:spcPct val="80000"/>
              </a:lnSpc>
              <a:defRPr/>
            </a:pPr>
            <a:endParaRPr lang="en-GB" sz="2000" dirty="0" smtClean="0">
              <a:latin typeface="Arial" pitchFamily="34" charset="0"/>
              <a:cs typeface="Arial" pitchFamily="34" charset="0"/>
            </a:endParaRPr>
          </a:p>
          <a:p>
            <a:pPr marL="266700" indent="-266700" eaLnBrk="1" hangingPunct="1">
              <a:lnSpc>
                <a:spcPct val="80000"/>
              </a:lnSpc>
              <a:defRPr/>
            </a:pPr>
            <a:r>
              <a:rPr lang="en-GB" sz="2000" dirty="0" smtClean="0">
                <a:latin typeface="Arial" pitchFamily="34" charset="0"/>
                <a:cs typeface="Arial" pitchFamily="34" charset="0"/>
              </a:rPr>
              <a:t>Editors and reviewers</a:t>
            </a:r>
          </a:p>
          <a:p>
            <a:pPr marL="266700" indent="-266700" eaLnBrk="1" hangingPunct="1">
              <a:lnSpc>
                <a:spcPct val="80000"/>
              </a:lnSpc>
              <a:defRPr/>
            </a:pPr>
            <a:r>
              <a:rPr lang="en-GB" sz="2000" dirty="0" smtClean="0">
                <a:latin typeface="Arial" pitchFamily="34" charset="0"/>
                <a:cs typeface="Arial" pitchFamily="34" charset="0"/>
              </a:rPr>
              <a:t>Your colleagues</a:t>
            </a:r>
          </a:p>
          <a:p>
            <a:pPr marL="266700" indent="-266700" eaLnBrk="1" hangingPunct="1">
              <a:lnSpc>
                <a:spcPct val="80000"/>
              </a:lnSpc>
              <a:defRPr/>
            </a:pPr>
            <a:r>
              <a:rPr lang="en-GB" sz="2000" dirty="0" smtClean="0">
                <a:latin typeface="Arial" pitchFamily="34" charset="0"/>
                <a:cs typeface="Arial" pitchFamily="34" charset="0"/>
              </a:rPr>
              <a:t>"Other“ whistleblowers</a:t>
            </a:r>
          </a:p>
          <a:p>
            <a:pPr marL="666750" lvl="1" indent="-266700" eaLnBrk="1" hangingPunct="1">
              <a:lnSpc>
                <a:spcPct val="80000"/>
              </a:lnSpc>
              <a:defRPr/>
            </a:pPr>
            <a:r>
              <a:rPr lang="en-GB" sz="2000" dirty="0" smtClean="0">
                <a:latin typeface="Arial" pitchFamily="34" charset="0"/>
                <a:cs typeface="Arial" pitchFamily="34" charset="0"/>
              </a:rPr>
              <a:t>“The walls have ears", it seems ...</a:t>
            </a:r>
          </a:p>
        </p:txBody>
      </p:sp>
      <p:pic>
        <p:nvPicPr>
          <p:cNvPr id="5" name="Picture 4" descr="crosscheck3.jpg"/>
          <p:cNvPicPr>
            <a:picLocks noChangeAspect="1"/>
          </p:cNvPicPr>
          <p:nvPr/>
        </p:nvPicPr>
        <p:blipFill>
          <a:blip r:embed="rId3" cstate="print"/>
          <a:stretch>
            <a:fillRect/>
          </a:stretch>
        </p:blipFill>
        <p:spPr>
          <a:xfrm>
            <a:off x="7080811" y="1399881"/>
            <a:ext cx="1819275" cy="1047750"/>
          </a:xfrm>
          <a:prstGeom prst="rect">
            <a:avLst/>
          </a:prstGeom>
        </p:spPr>
      </p:pic>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a:xfrm>
            <a:off x="6248400" y="6220495"/>
            <a:ext cx="2743200" cy="228600"/>
          </a:xfrm>
          <a:noFill/>
        </p:spPr>
        <p:txBody>
          <a:bodyPr/>
          <a:lstStyle/>
          <a:p>
            <a:fld id="{1FEB855F-8150-4170-B2B4-11B8EE99C054}" type="slidenum">
              <a:rPr lang="zh-CN" altLang="en-GB" smtClean="0">
                <a:ea typeface="宋体" pitchFamily="2" charset="-122"/>
              </a:rPr>
              <a:pPr/>
              <a:t>76</a:t>
            </a:fld>
            <a:endParaRPr lang="en-GB" altLang="zh-CN" smtClean="0">
              <a:ea typeface="宋体" pitchFamily="2" charset="-122"/>
            </a:endParaRPr>
          </a:p>
        </p:txBody>
      </p:sp>
      <p:sp>
        <p:nvSpPr>
          <p:cNvPr id="625666" name="Rectangle 2"/>
          <p:cNvSpPr>
            <a:spLocks noGrp="1" noChangeArrowheads="1"/>
          </p:cNvSpPr>
          <p:nvPr>
            <p:ph type="title"/>
          </p:nvPr>
        </p:nvSpPr>
        <p:spPr>
          <a:xfrm>
            <a:off x="506437" y="182880"/>
            <a:ext cx="7098195" cy="965017"/>
          </a:xfrm>
        </p:spPr>
        <p:txBody>
          <a:bodyPr>
            <a:normAutofit/>
          </a:bodyPr>
          <a:lstStyle/>
          <a:p>
            <a:pPr eaLnBrk="1" hangingPunct="1">
              <a:defRPr/>
            </a:pPr>
            <a:r>
              <a:rPr lang="en-GB" altLang="zh-CN" dirty="0" smtClean="0">
                <a:effectLst>
                  <a:outerShdw blurRad="38100" dist="38100" dir="2700000" algn="tl">
                    <a:srgbClr val="000000">
                      <a:alpha val="43137"/>
                    </a:srgbClr>
                  </a:outerShdw>
                </a:effectLst>
                <a:ea typeface="宋体" pitchFamily="2" charset="-122"/>
              </a:rPr>
              <a:t>Publication ethics – Self-plagiarism</a:t>
            </a:r>
          </a:p>
        </p:txBody>
      </p:sp>
      <p:pic>
        <p:nvPicPr>
          <p:cNvPr id="22532" name="Picture 5" descr="bcp1.jpg"/>
          <p:cNvPicPr>
            <a:picLocks noChangeAspect="1"/>
          </p:cNvPicPr>
          <p:nvPr/>
        </p:nvPicPr>
        <p:blipFill>
          <a:blip r:embed="rId3" cstate="print"/>
          <a:srcRect/>
          <a:stretch>
            <a:fillRect/>
          </a:stretch>
        </p:blipFill>
        <p:spPr bwMode="auto">
          <a:xfrm>
            <a:off x="228600" y="1566887"/>
            <a:ext cx="1752600" cy="4670425"/>
          </a:xfrm>
          <a:prstGeom prst="rect">
            <a:avLst/>
          </a:prstGeom>
          <a:noFill/>
          <a:ln w="9525">
            <a:noFill/>
            <a:miter lim="800000"/>
            <a:headEnd/>
            <a:tailEnd/>
          </a:ln>
        </p:spPr>
      </p:pic>
      <p:pic>
        <p:nvPicPr>
          <p:cNvPr id="22533" name="Picture 6" descr="bcp2.jpg"/>
          <p:cNvPicPr>
            <a:picLocks noChangeAspect="1"/>
          </p:cNvPicPr>
          <p:nvPr/>
        </p:nvPicPr>
        <p:blipFill>
          <a:blip r:embed="rId4" cstate="print"/>
          <a:srcRect/>
          <a:stretch>
            <a:fillRect/>
          </a:stretch>
        </p:blipFill>
        <p:spPr bwMode="auto">
          <a:xfrm>
            <a:off x="2123728" y="1153319"/>
            <a:ext cx="1511505" cy="5126360"/>
          </a:xfrm>
          <a:prstGeom prst="rect">
            <a:avLst/>
          </a:prstGeom>
          <a:noFill/>
          <a:ln w="9525">
            <a:noFill/>
            <a:miter lim="800000"/>
            <a:headEnd/>
            <a:tailEnd/>
          </a:ln>
        </p:spPr>
      </p:pic>
      <p:pic>
        <p:nvPicPr>
          <p:cNvPr id="22534" name="Picture 7" descr="bentham1.jpg"/>
          <p:cNvPicPr>
            <a:picLocks noChangeAspect="1"/>
          </p:cNvPicPr>
          <p:nvPr/>
        </p:nvPicPr>
        <p:blipFill>
          <a:blip r:embed="rId5" cstate="print"/>
          <a:srcRect/>
          <a:stretch>
            <a:fillRect/>
          </a:stretch>
        </p:blipFill>
        <p:spPr bwMode="auto">
          <a:xfrm>
            <a:off x="5257800" y="1702966"/>
            <a:ext cx="1727883" cy="4534346"/>
          </a:xfrm>
          <a:prstGeom prst="rect">
            <a:avLst/>
          </a:prstGeom>
          <a:noFill/>
          <a:ln w="9525">
            <a:noFill/>
            <a:miter lim="800000"/>
            <a:headEnd/>
            <a:tailEnd/>
          </a:ln>
        </p:spPr>
      </p:pic>
      <p:pic>
        <p:nvPicPr>
          <p:cNvPr id="22535" name="Picture 8" descr="bentham2.jpg"/>
          <p:cNvPicPr>
            <a:picLocks noChangeAspect="1"/>
          </p:cNvPicPr>
          <p:nvPr/>
        </p:nvPicPr>
        <p:blipFill>
          <a:blip r:embed="rId6" cstate="print"/>
          <a:srcRect/>
          <a:stretch>
            <a:fillRect/>
          </a:stretch>
        </p:blipFill>
        <p:spPr bwMode="auto">
          <a:xfrm>
            <a:off x="7162800" y="1702967"/>
            <a:ext cx="1738526" cy="4534346"/>
          </a:xfrm>
          <a:prstGeom prst="rect">
            <a:avLst/>
          </a:prstGeom>
          <a:noFill/>
          <a:ln w="9525">
            <a:noFill/>
            <a:miter lim="800000"/>
            <a:headEnd/>
            <a:tailEnd/>
          </a:ln>
        </p:spPr>
      </p:pic>
      <p:grpSp>
        <p:nvGrpSpPr>
          <p:cNvPr id="2" name="Group 13"/>
          <p:cNvGrpSpPr/>
          <p:nvPr/>
        </p:nvGrpSpPr>
        <p:grpSpPr>
          <a:xfrm>
            <a:off x="3635896" y="1818184"/>
            <a:ext cx="1524000" cy="2677656"/>
            <a:chOff x="3635896" y="2204864"/>
            <a:chExt cx="1524000" cy="2677656"/>
          </a:xfrm>
        </p:grpSpPr>
        <p:sp>
          <p:nvSpPr>
            <p:cNvPr id="22540" name="Left-Right Arrow 9"/>
            <p:cNvSpPr>
              <a:spLocks noChangeArrowheads="1"/>
            </p:cNvSpPr>
            <p:nvPr/>
          </p:nvSpPr>
          <p:spPr bwMode="auto">
            <a:xfrm>
              <a:off x="3851920" y="3741846"/>
              <a:ext cx="1066800" cy="381164"/>
            </a:xfrm>
            <a:prstGeom prst="leftRightArrow">
              <a:avLst>
                <a:gd name="adj1" fmla="val 50000"/>
                <a:gd name="adj2" fmla="val 49998"/>
              </a:avLst>
            </a:prstGeom>
            <a:solidFill>
              <a:srgbClr val="FF0000"/>
            </a:solidFill>
            <a:ln w="28575" algn="ctr">
              <a:solidFill>
                <a:srgbClr val="FF0000"/>
              </a:solidFill>
              <a:round/>
              <a:headEnd/>
              <a:tailEnd/>
            </a:ln>
          </p:spPr>
          <p:txBody>
            <a:bodyPr>
              <a:spAutoFit/>
            </a:bodyPr>
            <a:lstStyle/>
            <a:p>
              <a:endParaRPr lang="en-US"/>
            </a:p>
          </p:txBody>
        </p:sp>
        <p:sp>
          <p:nvSpPr>
            <p:cNvPr id="22541" name="TextBox 10"/>
            <p:cNvSpPr txBox="1">
              <a:spLocks noChangeArrowheads="1"/>
            </p:cNvSpPr>
            <p:nvPr/>
          </p:nvSpPr>
          <p:spPr bwMode="auto">
            <a:xfrm>
              <a:off x="3635896" y="2204864"/>
              <a:ext cx="1524000" cy="2677656"/>
            </a:xfrm>
            <a:prstGeom prst="rect">
              <a:avLst/>
            </a:prstGeom>
            <a:noFill/>
            <a:ln w="9525">
              <a:solidFill>
                <a:srgbClr val="FFFFFF"/>
              </a:solidFill>
              <a:miter lim="800000"/>
              <a:headEnd/>
              <a:tailEnd/>
            </a:ln>
          </p:spPr>
          <p:txBody>
            <a:bodyPr wrap="square">
              <a:spAutoFit/>
            </a:bodyPr>
            <a:lstStyle/>
            <a:p>
              <a:pPr algn="ctr"/>
              <a:r>
                <a:rPr lang="en-GB" dirty="0">
                  <a:solidFill>
                    <a:srgbClr val="FF0000"/>
                  </a:solidFill>
                </a:rPr>
                <a:t>Same colour left and right</a:t>
              </a:r>
            </a:p>
            <a:p>
              <a:pPr algn="ctr"/>
              <a:endParaRPr lang="en-GB" dirty="0">
                <a:solidFill>
                  <a:srgbClr val="FF0000"/>
                </a:solidFill>
              </a:endParaRPr>
            </a:p>
            <a:p>
              <a:pPr algn="ctr"/>
              <a:r>
                <a:rPr lang="en-GB" dirty="0" smtClean="0">
                  <a:solidFill>
                    <a:srgbClr val="FF0000"/>
                  </a:solidFill>
                </a:rPr>
                <a:t>Same </a:t>
              </a:r>
              <a:r>
                <a:rPr lang="en-GB" dirty="0">
                  <a:solidFill>
                    <a:srgbClr val="FF0000"/>
                  </a:solidFill>
                </a:rPr>
                <a:t>text</a:t>
              </a:r>
              <a:endParaRPr lang="en-US" dirty="0">
                <a:solidFill>
                  <a:srgbClr val="FF0000"/>
                </a:solidFill>
              </a:endParaRPr>
            </a:p>
          </p:txBody>
        </p:sp>
      </p:grpSp>
      <p:sp>
        <p:nvSpPr>
          <p:cNvPr id="22537" name="Rectangle 12"/>
          <p:cNvSpPr>
            <a:spLocks noChangeArrowheads="1"/>
          </p:cNvSpPr>
          <p:nvPr/>
        </p:nvSpPr>
        <p:spPr bwMode="auto">
          <a:xfrm>
            <a:off x="6516216" y="2060848"/>
            <a:ext cx="304800" cy="381000"/>
          </a:xfrm>
          <a:prstGeom prst="rect">
            <a:avLst/>
          </a:prstGeom>
          <a:solidFill>
            <a:schemeClr val="tx1"/>
          </a:solidFill>
          <a:ln w="28575" algn="ctr">
            <a:solidFill>
              <a:srgbClr val="808080"/>
            </a:solidFill>
            <a:round/>
            <a:headEnd/>
            <a:tailEnd/>
          </a:ln>
        </p:spPr>
        <p:txBody>
          <a:bodyPr>
            <a:spAutoFit/>
          </a:bodyPr>
          <a:lstStyle/>
          <a:p>
            <a:endParaRPr lang="en-US"/>
          </a:p>
        </p:txBody>
      </p:sp>
      <p:sp>
        <p:nvSpPr>
          <p:cNvPr id="22538" name="TextBox 13"/>
          <p:cNvSpPr txBox="1">
            <a:spLocks noChangeArrowheads="1"/>
          </p:cNvSpPr>
          <p:nvPr/>
        </p:nvSpPr>
        <p:spPr bwMode="auto">
          <a:xfrm>
            <a:off x="685800" y="1185887"/>
            <a:ext cx="696913" cy="369888"/>
          </a:xfrm>
          <a:prstGeom prst="rect">
            <a:avLst/>
          </a:prstGeom>
          <a:noFill/>
          <a:ln w="9525">
            <a:noFill/>
            <a:miter lim="800000"/>
            <a:headEnd/>
            <a:tailEnd/>
          </a:ln>
        </p:spPr>
        <p:txBody>
          <a:bodyPr wrap="none">
            <a:spAutoFit/>
          </a:bodyPr>
          <a:lstStyle/>
          <a:p>
            <a:r>
              <a:rPr lang="en-GB" b="1" dirty="0">
                <a:solidFill>
                  <a:srgbClr val="FF0000"/>
                </a:solidFill>
              </a:rPr>
              <a:t>2003</a:t>
            </a:r>
            <a:endParaRPr lang="en-US" b="1" dirty="0">
              <a:solidFill>
                <a:srgbClr val="FF0000"/>
              </a:solidFill>
            </a:endParaRPr>
          </a:p>
        </p:txBody>
      </p:sp>
      <p:sp>
        <p:nvSpPr>
          <p:cNvPr id="22539" name="TextBox 14"/>
          <p:cNvSpPr txBox="1">
            <a:spLocks noChangeArrowheads="1"/>
          </p:cNvSpPr>
          <p:nvPr/>
        </p:nvSpPr>
        <p:spPr bwMode="auto">
          <a:xfrm>
            <a:off x="5450954" y="1177702"/>
            <a:ext cx="1066800" cy="381000"/>
          </a:xfrm>
          <a:prstGeom prst="rect">
            <a:avLst/>
          </a:prstGeom>
          <a:solidFill>
            <a:schemeClr val="bg1"/>
          </a:solidFill>
          <a:ln w="9525">
            <a:noFill/>
            <a:miter lim="800000"/>
            <a:headEnd/>
            <a:tailEnd/>
          </a:ln>
        </p:spPr>
        <p:txBody>
          <a:bodyPr>
            <a:spAutoFit/>
          </a:bodyPr>
          <a:lstStyle/>
          <a:p>
            <a:pPr algn="ctr"/>
            <a:r>
              <a:rPr lang="en-GB" b="1" dirty="0">
                <a:solidFill>
                  <a:srgbClr val="FF0000"/>
                </a:solidFill>
              </a:rPr>
              <a:t>2004</a:t>
            </a:r>
            <a:endParaRPr lang="en-US" b="1"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p:cNvSpPr>
            <a:spLocks noGrp="1"/>
          </p:cNvSpPr>
          <p:nvPr>
            <p:ph type="sldNum" sz="quarter" idx="10"/>
          </p:nvPr>
        </p:nvSpPr>
        <p:spPr/>
        <p:txBody>
          <a:bodyPr/>
          <a:lstStyle/>
          <a:p>
            <a:pPr>
              <a:defRPr/>
            </a:pPr>
            <a:fld id="{932292D7-C2E0-4BB7-A0B7-773C64356414}" type="slidenum">
              <a:rPr lang="zh-CN" altLang="en-GB"/>
              <a:pPr>
                <a:defRPr/>
              </a:pPr>
              <a:t>77</a:t>
            </a:fld>
            <a:endParaRPr lang="en-GB" altLang="zh-CN"/>
          </a:p>
        </p:txBody>
      </p:sp>
      <p:pic>
        <p:nvPicPr>
          <p:cNvPr id="67587" name="Picture 2"/>
          <p:cNvPicPr>
            <a:picLocks noChangeAspect="1" noChangeArrowheads="1"/>
          </p:cNvPicPr>
          <p:nvPr/>
        </p:nvPicPr>
        <p:blipFill>
          <a:blip r:embed="rId3" cstate="print"/>
          <a:srcRect/>
          <a:stretch>
            <a:fillRect/>
          </a:stretch>
        </p:blipFill>
        <p:spPr bwMode="auto">
          <a:xfrm>
            <a:off x="28575" y="1341438"/>
            <a:ext cx="7524750" cy="5491162"/>
          </a:xfrm>
          <a:prstGeom prst="rect">
            <a:avLst/>
          </a:prstGeom>
          <a:noFill/>
          <a:ln w="9525">
            <a:solidFill>
              <a:srgbClr val="FF9900"/>
            </a:solidFill>
            <a:miter lim="800000"/>
            <a:headEnd/>
            <a:tailEnd/>
          </a:ln>
        </p:spPr>
      </p:pic>
      <p:sp>
        <p:nvSpPr>
          <p:cNvPr id="67588" name="Line 3"/>
          <p:cNvSpPr>
            <a:spLocks noChangeShapeType="1"/>
          </p:cNvSpPr>
          <p:nvPr/>
        </p:nvSpPr>
        <p:spPr bwMode="auto">
          <a:xfrm>
            <a:off x="107950" y="2535238"/>
            <a:ext cx="4579938" cy="0"/>
          </a:xfrm>
          <a:prstGeom prst="line">
            <a:avLst/>
          </a:prstGeom>
          <a:noFill/>
          <a:ln w="76200">
            <a:solidFill>
              <a:schemeClr val="bg2"/>
            </a:solidFill>
            <a:round/>
            <a:headEnd/>
            <a:tailEnd/>
          </a:ln>
        </p:spPr>
        <p:txBody>
          <a:bodyPr/>
          <a:lstStyle/>
          <a:p>
            <a:endParaRPr lang="en-GB"/>
          </a:p>
        </p:txBody>
      </p:sp>
      <p:sp>
        <p:nvSpPr>
          <p:cNvPr id="67589" name="Line 4"/>
          <p:cNvSpPr>
            <a:spLocks noChangeShapeType="1"/>
          </p:cNvSpPr>
          <p:nvPr/>
        </p:nvSpPr>
        <p:spPr bwMode="auto">
          <a:xfrm>
            <a:off x="323850" y="5430838"/>
            <a:ext cx="2376488" cy="0"/>
          </a:xfrm>
          <a:prstGeom prst="line">
            <a:avLst/>
          </a:prstGeom>
          <a:noFill/>
          <a:ln w="76200">
            <a:solidFill>
              <a:schemeClr val="bg2"/>
            </a:solidFill>
            <a:round/>
            <a:headEnd/>
            <a:tailEnd/>
          </a:ln>
        </p:spPr>
        <p:txBody>
          <a:bodyPr/>
          <a:lstStyle/>
          <a:p>
            <a:endParaRPr lang="en-GB"/>
          </a:p>
        </p:txBody>
      </p:sp>
      <p:sp>
        <p:nvSpPr>
          <p:cNvPr id="67590" name="Line 5"/>
          <p:cNvSpPr>
            <a:spLocks noChangeShapeType="1"/>
          </p:cNvSpPr>
          <p:nvPr/>
        </p:nvSpPr>
        <p:spPr bwMode="auto">
          <a:xfrm>
            <a:off x="3621088" y="5214938"/>
            <a:ext cx="1008062" cy="0"/>
          </a:xfrm>
          <a:prstGeom prst="line">
            <a:avLst/>
          </a:prstGeom>
          <a:noFill/>
          <a:ln w="76200">
            <a:solidFill>
              <a:schemeClr val="bg2"/>
            </a:solidFill>
            <a:round/>
            <a:headEnd/>
            <a:tailEnd/>
          </a:ln>
        </p:spPr>
        <p:txBody>
          <a:bodyPr/>
          <a:lstStyle/>
          <a:p>
            <a:endParaRPr lang="en-GB"/>
          </a:p>
        </p:txBody>
      </p:sp>
      <p:sp>
        <p:nvSpPr>
          <p:cNvPr id="67591" name="Rectangle 6"/>
          <p:cNvSpPr>
            <a:spLocks noChangeArrowheads="1"/>
          </p:cNvSpPr>
          <p:nvPr/>
        </p:nvSpPr>
        <p:spPr bwMode="auto">
          <a:xfrm>
            <a:off x="158750" y="2679700"/>
            <a:ext cx="4514850" cy="317500"/>
          </a:xfrm>
          <a:prstGeom prst="rect">
            <a:avLst/>
          </a:prstGeom>
          <a:solidFill>
            <a:schemeClr val="bg2"/>
          </a:solidFill>
          <a:ln w="9525">
            <a:solidFill>
              <a:schemeClr val="tx1"/>
            </a:solidFill>
            <a:miter lim="800000"/>
            <a:headEnd/>
            <a:tailEnd/>
          </a:ln>
        </p:spPr>
        <p:txBody>
          <a:bodyPr wrap="none" anchor="ctr"/>
          <a:lstStyle/>
          <a:p>
            <a:pPr algn="ctr"/>
            <a:endParaRPr lang="en-US"/>
          </a:p>
        </p:txBody>
      </p:sp>
      <p:pic>
        <p:nvPicPr>
          <p:cNvPr id="67592" name="Picture 7"/>
          <p:cNvPicPr>
            <a:picLocks noChangeAspect="1" noChangeArrowheads="1"/>
          </p:cNvPicPr>
          <p:nvPr/>
        </p:nvPicPr>
        <p:blipFill>
          <a:blip r:embed="rId4" cstate="print"/>
          <a:srcRect/>
          <a:stretch>
            <a:fillRect/>
          </a:stretch>
        </p:blipFill>
        <p:spPr bwMode="auto">
          <a:xfrm>
            <a:off x="4649788" y="28575"/>
            <a:ext cx="4465637" cy="5445125"/>
          </a:xfrm>
          <a:prstGeom prst="rect">
            <a:avLst/>
          </a:prstGeom>
          <a:noFill/>
          <a:ln w="9525">
            <a:solidFill>
              <a:srgbClr val="FF9900"/>
            </a:solidFill>
            <a:miter lim="800000"/>
            <a:headEnd/>
            <a:tailEnd/>
          </a:ln>
        </p:spPr>
      </p:pic>
      <p:sp>
        <p:nvSpPr>
          <p:cNvPr id="67593" name="Line 8"/>
          <p:cNvSpPr>
            <a:spLocks noChangeShapeType="1"/>
          </p:cNvSpPr>
          <p:nvPr/>
        </p:nvSpPr>
        <p:spPr bwMode="auto">
          <a:xfrm>
            <a:off x="900113" y="4913313"/>
            <a:ext cx="3671887" cy="0"/>
          </a:xfrm>
          <a:prstGeom prst="line">
            <a:avLst/>
          </a:prstGeom>
          <a:noFill/>
          <a:ln w="38100">
            <a:solidFill>
              <a:srgbClr val="FF3300"/>
            </a:solidFill>
            <a:round/>
            <a:headEnd/>
            <a:tailEnd/>
          </a:ln>
        </p:spPr>
        <p:txBody>
          <a:bodyPr/>
          <a:lstStyle/>
          <a:p>
            <a:endParaRPr lang="en-GB"/>
          </a:p>
        </p:txBody>
      </p:sp>
      <p:sp>
        <p:nvSpPr>
          <p:cNvPr id="67594" name="Oval 9"/>
          <p:cNvSpPr>
            <a:spLocks noChangeArrowheads="1"/>
          </p:cNvSpPr>
          <p:nvPr/>
        </p:nvSpPr>
        <p:spPr bwMode="auto">
          <a:xfrm>
            <a:off x="0" y="1773238"/>
            <a:ext cx="1331913" cy="431800"/>
          </a:xfrm>
          <a:prstGeom prst="ellipse">
            <a:avLst/>
          </a:prstGeom>
          <a:noFill/>
          <a:ln w="28575">
            <a:solidFill>
              <a:srgbClr val="FF3300"/>
            </a:solidFill>
            <a:round/>
            <a:headEnd/>
            <a:tailEnd/>
          </a:ln>
        </p:spPr>
        <p:txBody>
          <a:bodyPr wrap="none" anchor="ctr"/>
          <a:lstStyle/>
          <a:p>
            <a:pPr algn="ctr"/>
            <a:endParaRPr lang="en-US"/>
          </a:p>
        </p:txBody>
      </p:sp>
      <p:sp>
        <p:nvSpPr>
          <p:cNvPr id="67595" name="Line 10"/>
          <p:cNvSpPr>
            <a:spLocks noChangeShapeType="1"/>
          </p:cNvSpPr>
          <p:nvPr/>
        </p:nvSpPr>
        <p:spPr bwMode="auto">
          <a:xfrm>
            <a:off x="323850" y="6064250"/>
            <a:ext cx="4579938" cy="0"/>
          </a:xfrm>
          <a:prstGeom prst="line">
            <a:avLst/>
          </a:prstGeom>
          <a:noFill/>
          <a:ln w="76200">
            <a:solidFill>
              <a:schemeClr val="bg2"/>
            </a:solidFill>
            <a:round/>
            <a:headEnd/>
            <a:tailEnd/>
          </a:ln>
        </p:spPr>
        <p:txBody>
          <a:bodyPr/>
          <a:lstStyle/>
          <a:p>
            <a:endParaRPr lang="en-GB"/>
          </a:p>
        </p:txBody>
      </p:sp>
      <p:sp>
        <p:nvSpPr>
          <p:cNvPr id="67596" name="Text Box 11"/>
          <p:cNvSpPr txBox="1">
            <a:spLocks noChangeArrowheads="1"/>
          </p:cNvSpPr>
          <p:nvPr/>
        </p:nvSpPr>
        <p:spPr bwMode="auto">
          <a:xfrm>
            <a:off x="352425" y="5329238"/>
            <a:ext cx="8424863" cy="1196975"/>
          </a:xfrm>
          <a:prstGeom prst="rect">
            <a:avLst/>
          </a:prstGeom>
          <a:solidFill>
            <a:srgbClr val="FF9900"/>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n-US" altLang="zh-CN" sz="2400" dirty="0" smtClean="0">
                <a:latin typeface="Calibri" pitchFamily="34" charset="0"/>
                <a:ea typeface="宋体" pitchFamily="2" charset="-122"/>
                <a:cs typeface="Calibri" pitchFamily="34" charset="0"/>
              </a:rPr>
              <a:t>An </a:t>
            </a:r>
            <a:r>
              <a:rPr lang="en-US" altLang="zh-CN" sz="2400" dirty="0">
                <a:latin typeface="Calibri" pitchFamily="34" charset="0"/>
                <a:ea typeface="宋体" pitchFamily="2" charset="-122"/>
                <a:cs typeface="Calibri" pitchFamily="34" charset="0"/>
              </a:rPr>
              <a:t>article </a:t>
            </a:r>
            <a:r>
              <a:rPr lang="en-US" altLang="zh-CN" sz="2400" dirty="0" smtClean="0">
                <a:latin typeface="Calibri" pitchFamily="34" charset="0"/>
                <a:ea typeface="宋体" pitchFamily="2" charset="-122"/>
                <a:cs typeface="Calibri" pitchFamily="34" charset="0"/>
              </a:rPr>
              <a:t>in which </a:t>
            </a:r>
            <a:r>
              <a:rPr lang="en-US" altLang="zh-CN" sz="2400" dirty="0">
                <a:latin typeface="Calibri" pitchFamily="34" charset="0"/>
                <a:ea typeface="宋体" pitchFamily="2" charset="-122"/>
                <a:cs typeface="Calibri" pitchFamily="34" charset="0"/>
              </a:rPr>
              <a:t>the authors committed plagiarism: it </a:t>
            </a:r>
            <a:r>
              <a:rPr lang="en-US" altLang="zh-CN" sz="2400" dirty="0" smtClean="0">
                <a:latin typeface="Calibri" pitchFamily="34" charset="0"/>
                <a:ea typeface="宋体" pitchFamily="2" charset="-122"/>
                <a:cs typeface="Calibri" pitchFamily="34" charset="0"/>
              </a:rPr>
              <a:t>will not </a:t>
            </a:r>
            <a:r>
              <a:rPr lang="en-US" altLang="zh-CN" sz="2400" dirty="0">
                <a:latin typeface="Calibri" pitchFamily="34" charset="0"/>
                <a:ea typeface="宋体" pitchFamily="2" charset="-122"/>
                <a:cs typeface="Calibri" pitchFamily="34" charset="0"/>
              </a:rPr>
              <a:t>be removed from </a:t>
            </a:r>
            <a:r>
              <a:rPr lang="en-US" altLang="zh-CN" sz="2400" dirty="0" smtClean="0">
                <a:latin typeface="Calibri" pitchFamily="34" charset="0"/>
                <a:ea typeface="宋体" pitchFamily="2" charset="-122"/>
                <a:cs typeface="Calibri" pitchFamily="34" charset="0"/>
              </a:rPr>
              <a:t>ScienceDirect ever. </a:t>
            </a:r>
            <a:r>
              <a:rPr lang="en-US" altLang="zh-CN" sz="2400" dirty="0">
                <a:latin typeface="Calibri" pitchFamily="34" charset="0"/>
                <a:ea typeface="宋体" pitchFamily="2" charset="-122"/>
                <a:cs typeface="Calibri" pitchFamily="34" charset="0"/>
              </a:rPr>
              <a:t>Everybody who downloads it will see the reason </a:t>
            </a:r>
            <a:r>
              <a:rPr lang="en-US" altLang="zh-CN" sz="2400" dirty="0" smtClean="0">
                <a:latin typeface="Calibri" pitchFamily="34" charset="0"/>
                <a:ea typeface="宋体" pitchFamily="2" charset="-122"/>
                <a:cs typeface="Calibri" pitchFamily="34" charset="0"/>
              </a:rPr>
              <a:t>for the retraction</a:t>
            </a:r>
            <a:r>
              <a:rPr lang="en-US" altLang="zh-CN" sz="2400" dirty="0">
                <a:latin typeface="Calibri" pitchFamily="34" charset="0"/>
                <a:ea typeface="宋体" pitchFamily="2" charset="-122"/>
                <a:cs typeface="Calibri" pitchFamily="34" charset="0"/>
              </a:rPr>
              <a:t>…</a:t>
            </a:r>
          </a:p>
        </p:txBody>
      </p:sp>
      <p:pic>
        <p:nvPicPr>
          <p:cNvPr id="67597" name="Picture 12"/>
          <p:cNvPicPr>
            <a:picLocks noChangeAspect="1" noChangeArrowheads="1"/>
          </p:cNvPicPr>
          <p:nvPr/>
        </p:nvPicPr>
        <p:blipFill>
          <a:blip r:embed="rId5" cstate="print"/>
          <a:srcRect/>
          <a:stretch>
            <a:fillRect/>
          </a:stretch>
        </p:blipFill>
        <p:spPr bwMode="auto">
          <a:xfrm>
            <a:off x="98425" y="130175"/>
            <a:ext cx="2673350" cy="8032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795338" y="0"/>
            <a:ext cx="7620000" cy="1293813"/>
          </a:xfrm>
        </p:spPr>
        <p:txBody>
          <a:bodyPr/>
          <a:lstStyle/>
          <a:p>
            <a:pPr eaLnBrk="1" hangingPunct="1">
              <a:defRPr/>
            </a:pPr>
            <a:r>
              <a:rPr lang="en-GB" sz="3200" dirty="0" smtClean="0">
                <a:effectLst>
                  <a:outerShdw blurRad="38100" dist="38100" dir="2700000" algn="tl">
                    <a:srgbClr val="000000">
                      <a:alpha val="43137"/>
                    </a:srgbClr>
                  </a:outerShdw>
                </a:effectLst>
              </a:rPr>
              <a:t>Publication ethics – How it can end .....</a:t>
            </a:r>
          </a:p>
        </p:txBody>
      </p:sp>
      <p:pic>
        <p:nvPicPr>
          <p:cNvPr id="5" name="Picture 2"/>
          <p:cNvPicPr>
            <a:picLocks noChangeAspect="1" noChangeArrowheads="1"/>
          </p:cNvPicPr>
          <p:nvPr/>
        </p:nvPicPr>
        <p:blipFill>
          <a:blip r:embed="rId3" cstate="print"/>
          <a:srcRect t="14727" r="38734" b="6499"/>
          <a:stretch>
            <a:fillRect/>
          </a:stretch>
        </p:blipFill>
        <p:spPr bwMode="auto">
          <a:xfrm>
            <a:off x="4383153" y="1448972"/>
            <a:ext cx="4601366" cy="4733031"/>
          </a:xfrm>
          <a:prstGeom prst="rect">
            <a:avLst/>
          </a:prstGeom>
          <a:noFill/>
          <a:ln w="9525">
            <a:solidFill>
              <a:srgbClr val="0070C0"/>
            </a:solidFill>
            <a:miter lim="800000"/>
            <a:headEnd/>
            <a:tailEnd/>
          </a:ln>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449" y="1448972"/>
            <a:ext cx="4084027" cy="4733031"/>
          </a:xfrm>
          <a:prstGeom prst="rect">
            <a:avLst/>
          </a:prstGeom>
          <a:ln>
            <a:solidFill>
              <a:srgbClr val="0070C0"/>
            </a:solidFill>
          </a:ln>
        </p:spPr>
      </p:pic>
    </p:spTree>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Title 1"/>
          <p:cNvSpPr>
            <a:spLocks noGrp="1"/>
          </p:cNvSpPr>
          <p:nvPr>
            <p:ph type="title"/>
          </p:nvPr>
        </p:nvSpPr>
        <p:spPr/>
        <p:txBody>
          <a:bodyPr/>
          <a:lstStyle/>
          <a:p>
            <a:pPr>
              <a:defRPr/>
            </a:pPr>
            <a:r>
              <a:rPr lang="en-GB" dirty="0" smtClean="0">
                <a:effectLst>
                  <a:outerShdw blurRad="38100" dist="38100" dir="2700000" algn="tl">
                    <a:srgbClr val="000000">
                      <a:alpha val="43137"/>
                    </a:srgbClr>
                  </a:outerShdw>
                </a:effectLst>
              </a:rPr>
              <a:t>Figure Manipulation – </a:t>
            </a:r>
            <a:r>
              <a:rPr lang="en-GB" u="sng" dirty="0" smtClean="0">
                <a:effectLst>
                  <a:outerShdw blurRad="38100" dist="38100" dir="2700000" algn="tl">
                    <a:srgbClr val="000000">
                      <a:alpha val="43137"/>
                    </a:srgbClr>
                  </a:outerShdw>
                </a:effectLst>
              </a:rPr>
              <a:t>some</a:t>
            </a:r>
            <a:r>
              <a:rPr lang="en-GB" dirty="0" smtClean="0">
                <a:effectLst>
                  <a:outerShdw blurRad="38100" dist="38100" dir="2700000" algn="tl">
                    <a:srgbClr val="000000">
                      <a:alpha val="43137"/>
                    </a:srgbClr>
                  </a:outerShdw>
                </a:effectLst>
              </a:rPr>
              <a:t> things are allowed</a:t>
            </a:r>
          </a:p>
        </p:txBody>
      </p:sp>
      <p:pic>
        <p:nvPicPr>
          <p:cNvPr id="72707" name="Picture 11" descr="2010-10-21_094043.jpg"/>
          <p:cNvPicPr>
            <a:picLocks noChangeAspect="1"/>
          </p:cNvPicPr>
          <p:nvPr/>
        </p:nvPicPr>
        <p:blipFill>
          <a:blip r:embed="rId3" cstate="print"/>
          <a:srcRect/>
          <a:stretch>
            <a:fillRect/>
          </a:stretch>
        </p:blipFill>
        <p:spPr bwMode="auto">
          <a:xfrm>
            <a:off x="1439863" y="1316038"/>
            <a:ext cx="7092950" cy="456088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Title 1"/>
          <p:cNvSpPr>
            <a:spLocks noGrp="1"/>
          </p:cNvSpPr>
          <p:nvPr>
            <p:ph type="title"/>
          </p:nvPr>
        </p:nvSpPr>
        <p:spPr>
          <a:xfrm>
            <a:off x="827584" y="281353"/>
            <a:ext cx="7620000" cy="689317"/>
          </a:xfrm>
        </p:spPr>
        <p:txBody>
          <a:bodyPr/>
          <a:lstStyle/>
          <a:p>
            <a:pPr>
              <a:defRPr/>
            </a:pPr>
            <a:r>
              <a:rPr lang="en-GB" sz="2800" dirty="0" smtClean="0">
                <a:effectLst>
                  <a:outerShdw blurRad="38100" dist="38100" dir="2700000" algn="tl">
                    <a:srgbClr val="000000">
                      <a:alpha val="43137"/>
                    </a:srgbClr>
                  </a:outerShdw>
                </a:effectLst>
              </a:rPr>
              <a:t>Figure manipulation</a:t>
            </a:r>
            <a:r>
              <a:rPr lang="en-GB" dirty="0" smtClean="0"/>
              <a:t/>
            </a:r>
            <a:br>
              <a:rPr lang="en-GB" dirty="0" smtClean="0"/>
            </a:br>
            <a:r>
              <a:rPr lang="en-GB" sz="2000" dirty="0" smtClean="0">
                <a:effectLst>
                  <a:outerShdw blurRad="38100" dist="38100" dir="2700000" algn="tl">
                    <a:srgbClr val="000000">
                      <a:alpha val="43137"/>
                    </a:srgbClr>
                  </a:outerShdw>
                </a:effectLst>
              </a:rPr>
              <a:t>Example - Different authors and reported experiments</a:t>
            </a:r>
            <a:endParaRPr lang="en-GB" dirty="0" smtClean="0">
              <a:effectLst>
                <a:outerShdw blurRad="38100" dist="38100" dir="2700000" algn="tl">
                  <a:srgbClr val="000000">
                    <a:alpha val="43137"/>
                  </a:srgbClr>
                </a:outerShdw>
              </a:effectLst>
            </a:endParaRPr>
          </a:p>
        </p:txBody>
      </p:sp>
      <p:pic>
        <p:nvPicPr>
          <p:cNvPr id="73731" name="Picture 2"/>
          <p:cNvPicPr>
            <a:picLocks noChangeAspect="1" noChangeArrowheads="1"/>
          </p:cNvPicPr>
          <p:nvPr/>
        </p:nvPicPr>
        <p:blipFill>
          <a:blip r:embed="rId3" cstate="print"/>
          <a:srcRect/>
          <a:stretch>
            <a:fillRect/>
          </a:stretch>
        </p:blipFill>
        <p:spPr bwMode="auto">
          <a:xfrm>
            <a:off x="6061075" y="1412875"/>
            <a:ext cx="2847975" cy="4319588"/>
          </a:xfrm>
          <a:prstGeom prst="rect">
            <a:avLst/>
          </a:prstGeom>
          <a:noFill/>
          <a:ln w="28575">
            <a:noFill/>
            <a:miter lim="800000"/>
            <a:headEnd/>
            <a:tailEnd/>
          </a:ln>
        </p:spPr>
      </p:pic>
      <p:pic>
        <p:nvPicPr>
          <p:cNvPr id="73732" name="Picture 3"/>
          <p:cNvPicPr>
            <a:picLocks noChangeAspect="1" noChangeArrowheads="1"/>
          </p:cNvPicPr>
          <p:nvPr/>
        </p:nvPicPr>
        <p:blipFill>
          <a:blip r:embed="rId4" cstate="print"/>
          <a:srcRect/>
          <a:stretch>
            <a:fillRect/>
          </a:stretch>
        </p:blipFill>
        <p:spPr bwMode="auto">
          <a:xfrm>
            <a:off x="193675" y="1412875"/>
            <a:ext cx="2887663" cy="4319588"/>
          </a:xfrm>
          <a:prstGeom prst="rect">
            <a:avLst/>
          </a:prstGeom>
          <a:noFill/>
          <a:ln w="28575">
            <a:noFill/>
            <a:miter lim="800000"/>
            <a:headEnd/>
            <a:tailEnd/>
          </a:ln>
        </p:spPr>
      </p:pic>
      <p:pic>
        <p:nvPicPr>
          <p:cNvPr id="73733" name="Picture 2"/>
          <p:cNvPicPr>
            <a:picLocks noChangeAspect="1" noChangeArrowheads="1"/>
          </p:cNvPicPr>
          <p:nvPr/>
        </p:nvPicPr>
        <p:blipFill>
          <a:blip r:embed="rId5" cstate="print"/>
          <a:srcRect/>
          <a:stretch>
            <a:fillRect/>
          </a:stretch>
        </p:blipFill>
        <p:spPr bwMode="auto">
          <a:xfrm>
            <a:off x="3148013" y="2098675"/>
            <a:ext cx="2846387" cy="4319588"/>
          </a:xfrm>
          <a:prstGeom prst="rect">
            <a:avLst/>
          </a:prstGeom>
          <a:noFill/>
          <a:ln w="28575">
            <a:noFill/>
            <a:miter lim="800000"/>
            <a:headEnd/>
            <a:tailEnd/>
          </a:ln>
        </p:spPr>
      </p:pic>
      <p:sp>
        <p:nvSpPr>
          <p:cNvPr id="73734" name="TextBox 13"/>
          <p:cNvSpPr txBox="1">
            <a:spLocks noChangeArrowheads="1"/>
          </p:cNvSpPr>
          <p:nvPr/>
        </p:nvSpPr>
        <p:spPr bwMode="auto">
          <a:xfrm>
            <a:off x="600075" y="1125538"/>
            <a:ext cx="2159000" cy="368300"/>
          </a:xfrm>
          <a:prstGeom prst="rect">
            <a:avLst/>
          </a:prstGeom>
          <a:noFill/>
          <a:ln w="9525">
            <a:noFill/>
            <a:miter lim="800000"/>
            <a:headEnd/>
            <a:tailEnd/>
          </a:ln>
        </p:spPr>
        <p:txBody>
          <a:bodyPr wrap="none">
            <a:spAutoFit/>
          </a:bodyPr>
          <a:lstStyle/>
          <a:p>
            <a:pPr algn="ctr"/>
            <a:r>
              <a:rPr lang="en-GB" sz="1800"/>
              <a:t>Am J Pathol, 2001</a:t>
            </a:r>
            <a:endParaRPr lang="en-US" sz="1800"/>
          </a:p>
        </p:txBody>
      </p:sp>
      <p:sp>
        <p:nvSpPr>
          <p:cNvPr id="73735" name="TextBox 14"/>
          <p:cNvSpPr txBox="1">
            <a:spLocks noChangeArrowheads="1"/>
          </p:cNvSpPr>
          <p:nvPr/>
        </p:nvSpPr>
        <p:spPr bwMode="auto">
          <a:xfrm>
            <a:off x="6657975" y="1125538"/>
            <a:ext cx="1646238" cy="368300"/>
          </a:xfrm>
          <a:prstGeom prst="rect">
            <a:avLst/>
          </a:prstGeom>
          <a:noFill/>
          <a:ln w="9525">
            <a:noFill/>
            <a:miter lim="800000"/>
            <a:headEnd/>
            <a:tailEnd/>
          </a:ln>
        </p:spPr>
        <p:txBody>
          <a:bodyPr wrap="none">
            <a:spAutoFit/>
          </a:bodyPr>
          <a:lstStyle/>
          <a:p>
            <a:pPr algn="ctr"/>
            <a:r>
              <a:rPr lang="en-GB" sz="1800"/>
              <a:t>Life Sci, 2004</a:t>
            </a:r>
            <a:endParaRPr lang="en-US" sz="1800"/>
          </a:p>
        </p:txBody>
      </p:sp>
      <p:sp>
        <p:nvSpPr>
          <p:cNvPr id="73736" name="TextBox 15"/>
          <p:cNvSpPr txBox="1">
            <a:spLocks noChangeArrowheads="1"/>
          </p:cNvSpPr>
          <p:nvPr/>
        </p:nvSpPr>
        <p:spPr bwMode="auto">
          <a:xfrm>
            <a:off x="3851275" y="1541463"/>
            <a:ext cx="1427163" cy="554037"/>
          </a:xfrm>
          <a:prstGeom prst="rect">
            <a:avLst/>
          </a:prstGeom>
          <a:noFill/>
          <a:ln w="9525">
            <a:noFill/>
            <a:miter lim="800000"/>
            <a:headEnd/>
            <a:tailEnd/>
          </a:ln>
        </p:spPr>
        <p:txBody>
          <a:bodyPr wrap="none">
            <a:spAutoFit/>
          </a:bodyPr>
          <a:lstStyle/>
          <a:p>
            <a:pPr algn="ctr"/>
            <a:r>
              <a:rPr lang="en-GB" sz="1600"/>
              <a:t>Life Sci, 2004</a:t>
            </a:r>
          </a:p>
          <a:p>
            <a:pPr algn="ctr"/>
            <a:r>
              <a:rPr lang="en-GB" sz="1400"/>
              <a:t>Rotated 180</a:t>
            </a:r>
            <a:r>
              <a:rPr lang="en-GB" sz="1400" baseline="50000"/>
              <a:t>o</a:t>
            </a:r>
            <a:endParaRPr lang="en-US" sz="1400" baseline="50000"/>
          </a:p>
        </p:txBody>
      </p:sp>
      <p:cxnSp>
        <p:nvCxnSpPr>
          <p:cNvPr id="73737" name="Straight Arrow Connector 19"/>
          <p:cNvCxnSpPr>
            <a:cxnSpLocks noChangeShapeType="1"/>
          </p:cNvCxnSpPr>
          <p:nvPr/>
        </p:nvCxnSpPr>
        <p:spPr bwMode="auto">
          <a:xfrm rot="5400000" flipH="1" flipV="1">
            <a:off x="3717132" y="2372519"/>
            <a:ext cx="252412" cy="114300"/>
          </a:xfrm>
          <a:prstGeom prst="straightConnector1">
            <a:avLst/>
          </a:prstGeom>
          <a:noFill/>
          <a:ln w="28575" algn="ctr">
            <a:solidFill>
              <a:srgbClr val="FF0000"/>
            </a:solidFill>
            <a:round/>
            <a:headEnd/>
            <a:tailEnd type="arrow" w="med" len="med"/>
          </a:ln>
        </p:spPr>
      </p:cxnSp>
      <p:cxnSp>
        <p:nvCxnSpPr>
          <p:cNvPr id="73738" name="Straight Arrow Connector 28"/>
          <p:cNvCxnSpPr>
            <a:cxnSpLocks noChangeShapeType="1"/>
          </p:cNvCxnSpPr>
          <p:nvPr/>
        </p:nvCxnSpPr>
        <p:spPr bwMode="auto">
          <a:xfrm rot="5400000">
            <a:off x="4849813" y="2000250"/>
            <a:ext cx="274637" cy="239713"/>
          </a:xfrm>
          <a:prstGeom prst="straightConnector1">
            <a:avLst/>
          </a:prstGeom>
          <a:noFill/>
          <a:ln w="28575" algn="ctr">
            <a:solidFill>
              <a:srgbClr val="FF0000"/>
            </a:solidFill>
            <a:round/>
            <a:headEnd/>
            <a:tailEnd type="arrow" w="med" len="med"/>
          </a:ln>
        </p:spPr>
      </p:cxnSp>
      <p:cxnSp>
        <p:nvCxnSpPr>
          <p:cNvPr id="73739" name="Straight Arrow Connector 31"/>
          <p:cNvCxnSpPr>
            <a:cxnSpLocks noChangeShapeType="1"/>
          </p:cNvCxnSpPr>
          <p:nvPr/>
        </p:nvCxnSpPr>
        <p:spPr bwMode="auto">
          <a:xfrm rot="10800000" flipV="1">
            <a:off x="5715000" y="3857625"/>
            <a:ext cx="228600" cy="122238"/>
          </a:xfrm>
          <a:prstGeom prst="straightConnector1">
            <a:avLst/>
          </a:prstGeom>
          <a:noFill/>
          <a:ln w="28575" algn="ctr">
            <a:solidFill>
              <a:srgbClr val="FF0000"/>
            </a:solidFill>
            <a:round/>
            <a:headEnd/>
            <a:tailEnd type="arrow" w="med" len="med"/>
          </a:ln>
        </p:spPr>
      </p:cxnSp>
      <p:cxnSp>
        <p:nvCxnSpPr>
          <p:cNvPr id="73740" name="Straight Arrow Connector 33"/>
          <p:cNvCxnSpPr>
            <a:cxnSpLocks noChangeShapeType="1"/>
          </p:cNvCxnSpPr>
          <p:nvPr/>
        </p:nvCxnSpPr>
        <p:spPr bwMode="auto">
          <a:xfrm rot="16200000" flipH="1">
            <a:off x="3367881" y="4498182"/>
            <a:ext cx="274637" cy="152400"/>
          </a:xfrm>
          <a:prstGeom prst="straightConnector1">
            <a:avLst/>
          </a:prstGeom>
          <a:noFill/>
          <a:ln w="28575" algn="ctr">
            <a:solidFill>
              <a:srgbClr val="FFFF00"/>
            </a:solidFill>
            <a:round/>
            <a:headEnd/>
            <a:tailEnd type="arrow" w="med" len="med"/>
          </a:ln>
        </p:spPr>
      </p:cxnSp>
      <p:sp>
        <p:nvSpPr>
          <p:cNvPr id="73741" name="TextBox 36"/>
          <p:cNvSpPr txBox="1">
            <a:spLocks noChangeArrowheads="1"/>
          </p:cNvSpPr>
          <p:nvPr/>
        </p:nvSpPr>
        <p:spPr bwMode="auto">
          <a:xfrm>
            <a:off x="3206750" y="6124575"/>
            <a:ext cx="1219200" cy="276225"/>
          </a:xfrm>
          <a:prstGeom prst="rect">
            <a:avLst/>
          </a:prstGeom>
          <a:noFill/>
          <a:ln w="9525">
            <a:noFill/>
            <a:miter lim="800000"/>
            <a:headEnd/>
            <a:tailEnd/>
          </a:ln>
        </p:spPr>
        <p:txBody>
          <a:bodyPr>
            <a:spAutoFit/>
          </a:bodyPr>
          <a:lstStyle/>
          <a:p>
            <a:pPr algn="ctr"/>
            <a:r>
              <a:rPr lang="en-GB" sz="1200">
                <a:solidFill>
                  <a:srgbClr val="FF0000"/>
                </a:solidFill>
              </a:rPr>
              <a:t>Rotated 180</a:t>
            </a:r>
            <a:r>
              <a:rPr lang="en-GB" sz="1200" baseline="50000">
                <a:solidFill>
                  <a:srgbClr val="FF0000"/>
                </a:solidFill>
              </a:rPr>
              <a:t>o</a:t>
            </a:r>
            <a:endParaRPr lang="en-US" sz="1200" baseline="50000">
              <a:solidFill>
                <a:srgbClr val="FF0000"/>
              </a:solidFill>
            </a:endParaRPr>
          </a:p>
        </p:txBody>
      </p:sp>
      <p:sp>
        <p:nvSpPr>
          <p:cNvPr id="73742" name="TextBox 37"/>
          <p:cNvSpPr txBox="1">
            <a:spLocks noChangeArrowheads="1"/>
          </p:cNvSpPr>
          <p:nvPr/>
        </p:nvSpPr>
        <p:spPr bwMode="auto">
          <a:xfrm>
            <a:off x="4799013" y="6124575"/>
            <a:ext cx="1371600" cy="276225"/>
          </a:xfrm>
          <a:prstGeom prst="rect">
            <a:avLst/>
          </a:prstGeom>
          <a:noFill/>
          <a:ln w="9525">
            <a:noFill/>
            <a:miter lim="800000"/>
            <a:headEnd/>
            <a:tailEnd/>
          </a:ln>
        </p:spPr>
        <p:txBody>
          <a:bodyPr>
            <a:spAutoFit/>
          </a:bodyPr>
          <a:lstStyle/>
          <a:p>
            <a:pPr algn="ctr"/>
            <a:r>
              <a:rPr lang="en-GB" sz="1200">
                <a:solidFill>
                  <a:srgbClr val="FF0000"/>
                </a:solidFill>
              </a:rPr>
              <a:t>Zoomed out ?!</a:t>
            </a:r>
            <a:endParaRPr lang="en-US" sz="1200" baseline="50000">
              <a:solidFill>
                <a:srgbClr val="FF0000"/>
              </a:solidFill>
            </a:endParaRPr>
          </a:p>
        </p:txBody>
      </p:sp>
      <p:pic>
        <p:nvPicPr>
          <p:cNvPr id="73743" name="Picture 13"/>
          <p:cNvPicPr>
            <a:picLocks noChangeAspect="1" noChangeArrowheads="1"/>
          </p:cNvPicPr>
          <p:nvPr/>
        </p:nvPicPr>
        <p:blipFill>
          <a:blip r:embed="rId6" cstate="print"/>
          <a:srcRect/>
          <a:stretch>
            <a:fillRect/>
          </a:stretch>
        </p:blipFill>
        <p:spPr bwMode="auto">
          <a:xfrm>
            <a:off x="8172450" y="260350"/>
            <a:ext cx="827088" cy="10334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8518" y="1505844"/>
            <a:ext cx="7403911" cy="646331"/>
          </a:xfrm>
          <a:prstGeom prst="rect">
            <a:avLst/>
          </a:prstGeom>
        </p:spPr>
        <p:txBody>
          <a:bodyPr wrap="square">
            <a:spAutoFit/>
          </a:bodyPr>
          <a:lstStyle/>
          <a:p>
            <a:pPr algn="ctr">
              <a:buClr>
                <a:srgbClr val="5D9A3C"/>
              </a:buClr>
              <a:buNone/>
            </a:pPr>
            <a:r>
              <a:rPr lang="en-US" altLang="zh-CN" sz="3600" dirty="0" smtClean="0">
                <a:solidFill>
                  <a:srgbClr val="FFFFFF"/>
                </a:solidFill>
                <a:effectLst>
                  <a:outerShdw blurRad="38100" dist="38100" dir="2700000" algn="tl">
                    <a:srgbClr val="000000">
                      <a:alpha val="43137"/>
                    </a:srgbClr>
                  </a:outerShdw>
                </a:effectLst>
                <a:latin typeface="Calibri" pitchFamily="34" charset="0"/>
                <a:ea typeface="+mj-ea"/>
                <a:cs typeface="+mj-cs"/>
              </a:rPr>
              <a:t>The Peer Review Process</a:t>
            </a:r>
            <a:endParaRPr lang="en-US" altLang="zh-CN" sz="3600" dirty="0">
              <a:solidFill>
                <a:srgbClr val="FFFFFF"/>
              </a:solidFill>
              <a:effectLst>
                <a:outerShdw blurRad="38100" dist="38100" dir="2700000" algn="tl">
                  <a:srgbClr val="000000">
                    <a:alpha val="43137"/>
                  </a:srgbClr>
                </a:outerShdw>
              </a:effectLst>
              <a:latin typeface="Calibri" pitchFamily="34" charset="0"/>
              <a:ea typeface="+mj-ea"/>
              <a:cs typeface="+mj-cs"/>
            </a:endParaRPr>
          </a:p>
        </p:txBody>
      </p:sp>
    </p:spTree>
    <p:extLst>
      <p:ext uri="{BB962C8B-B14F-4D97-AF65-F5344CB8AC3E}">
        <p14:creationId xmlns:p14="http://schemas.microsoft.com/office/powerpoint/2010/main" val="3286277149"/>
      </p:ext>
    </p:extLst>
  </p:cSld>
  <p:clrMapOvr>
    <a:masterClrMapping/>
  </p:clrMapOvr>
  <p:transition>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77829"/>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Purpose of Peer Review</a:t>
            </a:r>
            <a:endParaRPr lang="en-GB" dirty="0">
              <a:effectLst>
                <a:outerShdw blurRad="38100" dist="38100" dir="2700000" algn="tl">
                  <a:srgbClr val="000000">
                    <a:alpha val="43137"/>
                  </a:srgbClr>
                </a:outerShdw>
              </a:effectLst>
              <a:ea typeface="宋体" pitchFamily="2" charset="-122"/>
            </a:endParaRPr>
          </a:p>
        </p:txBody>
      </p:sp>
      <p:sp>
        <p:nvSpPr>
          <p:cNvPr id="8" name="Slide Number Placeholder 3"/>
          <p:cNvSpPr>
            <a:spLocks noGrp="1"/>
          </p:cNvSpPr>
          <p:nvPr>
            <p:ph type="sldNum" sz="quarter" idx="10"/>
          </p:nvPr>
        </p:nvSpPr>
        <p:spPr>
          <a:xfrm>
            <a:off x="0" y="6553200"/>
            <a:ext cx="609600" cy="304800"/>
          </a:xfrm>
          <a:noFill/>
        </p:spPr>
        <p:txBody>
          <a:bodyPr/>
          <a:lstStyle/>
          <a:p>
            <a:fld id="{AB4948EE-5482-46BF-ADBC-FECD6668C554}" type="slidenum">
              <a:rPr lang="en-US" smtClean="0"/>
              <a:pPr/>
              <a:t>82</a:t>
            </a:fld>
            <a:endParaRPr lang="en-US" dirty="0" smtClean="0"/>
          </a:p>
        </p:txBody>
      </p:sp>
      <p:sp>
        <p:nvSpPr>
          <p:cNvPr id="11" name="Rectangle 41"/>
          <p:cNvSpPr>
            <a:spLocks noChangeArrowheads="1"/>
          </p:cNvSpPr>
          <p:nvPr>
            <p:custDataLst>
              <p:tags r:id="rId1"/>
            </p:custDataLst>
          </p:nvPr>
        </p:nvSpPr>
        <p:spPr bwMode="gray">
          <a:xfrm>
            <a:off x="449263" y="2089150"/>
            <a:ext cx="1474787" cy="3327400"/>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r>
              <a:rPr lang="en-US" sz="2000" dirty="0">
                <a:solidFill>
                  <a:schemeClr val="bg1"/>
                </a:solidFill>
                <a:latin typeface="Calibri" pitchFamily="34" charset="0"/>
                <a:cs typeface="Calibri" pitchFamily="34" charset="0"/>
              </a:rPr>
              <a:t>Check the manuscript for</a:t>
            </a:r>
          </a:p>
        </p:txBody>
      </p:sp>
      <p:sp>
        <p:nvSpPr>
          <p:cNvPr id="12" name="Rectangle 41"/>
          <p:cNvSpPr>
            <a:spLocks noChangeArrowheads="1"/>
          </p:cNvSpPr>
          <p:nvPr>
            <p:custDataLst>
              <p:tags r:id="rId2"/>
            </p:custDataLst>
          </p:nvPr>
        </p:nvSpPr>
        <p:spPr bwMode="gray">
          <a:xfrm>
            <a:off x="1973263" y="2089150"/>
            <a:ext cx="6723062" cy="3327400"/>
          </a:xfrm>
          <a:prstGeom prst="rect">
            <a:avLst/>
          </a:prstGeom>
          <a:gradFill rotWithShape="1">
            <a:gsLst>
              <a:gs pos="0">
                <a:srgbClr val="EAEAEA"/>
              </a:gs>
              <a:gs pos="100000">
                <a:srgbClr val="FFFFFF">
                  <a:alpha val="0"/>
                </a:srgbClr>
              </a:gs>
            </a:gsLst>
            <a:lin ang="0" scaled="1"/>
          </a:gradFill>
          <a:ln w="9525">
            <a:noFill/>
            <a:miter lim="800000"/>
            <a:headEnd/>
            <a:tailEnd/>
          </a:ln>
        </p:spPr>
        <p:txBody>
          <a:bodyPr lIns="72009" tIns="72009" rIns="72009" bIns="72009" anchor="ctr"/>
          <a:lstStyle/>
          <a:p>
            <a:pPr>
              <a:spcBef>
                <a:spcPct val="20000"/>
              </a:spcBef>
              <a:buClr>
                <a:srgbClr val="FF9900"/>
              </a:buClr>
            </a:pPr>
            <a:endParaRPr lang="en-US" dirty="0">
              <a:solidFill>
                <a:schemeClr val="bg1"/>
              </a:solidFill>
              <a:latin typeface="Arial Narrow" pitchFamily="34" charset="0"/>
            </a:endParaRPr>
          </a:p>
        </p:txBody>
      </p:sp>
      <p:sp>
        <p:nvSpPr>
          <p:cNvPr id="13" name="Rectangle 41"/>
          <p:cNvSpPr>
            <a:spLocks noChangeArrowheads="1"/>
          </p:cNvSpPr>
          <p:nvPr>
            <p:custDataLst>
              <p:tags r:id="rId3"/>
            </p:custDataLst>
          </p:nvPr>
        </p:nvSpPr>
        <p:spPr bwMode="gray">
          <a:xfrm>
            <a:off x="2081213" y="2173162"/>
            <a:ext cx="6249987" cy="3157788"/>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buFont typeface="Arial" pitchFamily="34" charset="0"/>
              <a:buChar char="•"/>
            </a:pPr>
            <a:r>
              <a:rPr lang="en-US" sz="1800" b="0" dirty="0">
                <a:latin typeface="Calibri" pitchFamily="34" charset="0"/>
                <a:cs typeface="Calibri" pitchFamily="34" charset="0"/>
              </a:rPr>
              <a:t>Mistakes in procedures or logic</a:t>
            </a:r>
          </a:p>
          <a:p>
            <a:pPr marL="171450" indent="-171450">
              <a:spcBef>
                <a:spcPct val="20000"/>
              </a:spcBef>
              <a:buClr>
                <a:srgbClr val="FF9900"/>
              </a:buClr>
              <a:buFont typeface="Arial" pitchFamily="34" charset="0"/>
              <a:buChar char="•"/>
            </a:pPr>
            <a:r>
              <a:rPr lang="en-US" sz="1800" b="0" dirty="0">
                <a:latin typeface="Calibri" pitchFamily="34" charset="0"/>
                <a:cs typeface="Calibri" pitchFamily="34" charset="0"/>
              </a:rPr>
              <a:t>Conclusions not supported by the results</a:t>
            </a:r>
          </a:p>
          <a:p>
            <a:pPr marL="171450" indent="-171450">
              <a:spcBef>
                <a:spcPct val="20000"/>
              </a:spcBef>
              <a:buClr>
                <a:srgbClr val="FF9900"/>
              </a:buClr>
              <a:buFont typeface="Arial" pitchFamily="34" charset="0"/>
              <a:buChar char="•"/>
            </a:pPr>
            <a:r>
              <a:rPr lang="en-US" sz="1800" b="0" dirty="0">
                <a:latin typeface="Calibri" pitchFamily="34" charset="0"/>
                <a:cs typeface="Calibri" pitchFamily="34" charset="0"/>
              </a:rPr>
              <a:t>Errors or omissions in the references</a:t>
            </a:r>
          </a:p>
          <a:p>
            <a:pPr marL="171450" indent="-171450">
              <a:spcBef>
                <a:spcPct val="20000"/>
              </a:spcBef>
              <a:buClr>
                <a:srgbClr val="FF9900"/>
              </a:buClr>
              <a:buFont typeface="Arial" pitchFamily="34" charset="0"/>
              <a:buChar char="•"/>
            </a:pPr>
            <a:r>
              <a:rPr lang="en-US" sz="1800" b="0" dirty="0">
                <a:latin typeface="Calibri" pitchFamily="34" charset="0"/>
                <a:cs typeface="Calibri" pitchFamily="34" charset="0"/>
              </a:rPr>
              <a:t>Compliance with ethics standards</a:t>
            </a:r>
          </a:p>
          <a:p>
            <a:pPr lvl="1" indent="-227013">
              <a:spcBef>
                <a:spcPct val="20000"/>
              </a:spcBef>
              <a:buClr>
                <a:srgbClr val="FF9900"/>
              </a:buClr>
              <a:buFont typeface="Arial" pitchFamily="34" charset="0"/>
              <a:buChar char="•"/>
            </a:pPr>
            <a:r>
              <a:rPr lang="en-US" sz="1800" b="0" dirty="0">
                <a:latin typeface="Calibri" pitchFamily="34" charset="0"/>
                <a:cs typeface="Calibri" pitchFamily="34" charset="0"/>
              </a:rPr>
              <a:t>Has the protocol been approved by an appropriate Ethics Committee?</a:t>
            </a:r>
          </a:p>
          <a:p>
            <a:pPr marL="685800" lvl="2" indent="-227013">
              <a:spcBef>
                <a:spcPct val="20000"/>
              </a:spcBef>
              <a:buClr>
                <a:srgbClr val="FF9900"/>
              </a:buClr>
              <a:buFont typeface="Arial" pitchFamily="34" charset="0"/>
              <a:buChar char="•"/>
            </a:pPr>
            <a:r>
              <a:rPr lang="en-US" sz="1800" b="0" dirty="0">
                <a:latin typeface="Calibri" pitchFamily="34" charset="0"/>
                <a:cs typeface="Calibri" pitchFamily="34" charset="0"/>
              </a:rPr>
              <a:t>Animal research: e.g. “Guiding Principles in the Care and Use of Laboratory Animals”</a:t>
            </a:r>
          </a:p>
          <a:p>
            <a:pPr marL="685800" lvl="2" indent="-227013">
              <a:spcBef>
                <a:spcPct val="20000"/>
              </a:spcBef>
              <a:buClr>
                <a:srgbClr val="FF9900"/>
              </a:buClr>
              <a:buFont typeface="Arial" pitchFamily="34" charset="0"/>
              <a:buChar char="•"/>
            </a:pPr>
            <a:r>
              <a:rPr lang="en-US" sz="1800" b="0" dirty="0">
                <a:latin typeface="Calibri" pitchFamily="34" charset="0"/>
                <a:cs typeface="Calibri" pitchFamily="34" charset="0"/>
              </a:rPr>
              <a:t>Human research: Most recent “Declaration of Helsinki”</a:t>
            </a:r>
          </a:p>
          <a:p>
            <a:pPr marL="171450" indent="-171450">
              <a:spcBef>
                <a:spcPct val="20000"/>
              </a:spcBef>
              <a:buClr>
                <a:srgbClr val="FF9900"/>
              </a:buClr>
              <a:buFont typeface="Arial" pitchFamily="34" charset="0"/>
              <a:buChar char="•"/>
            </a:pPr>
            <a:r>
              <a:rPr lang="en-US" sz="1800" b="0" dirty="0">
                <a:latin typeface="Calibri" pitchFamily="34" charset="0"/>
                <a:cs typeface="Calibri" pitchFamily="34" charset="0"/>
              </a:rPr>
              <a:t>Originality and significance of the work</a:t>
            </a:r>
          </a:p>
        </p:txBody>
      </p:sp>
    </p:spTree>
    <p:extLst>
      <p:ext uri="{BB962C8B-B14F-4D97-AF65-F5344CB8AC3E}">
        <p14:creationId xmlns:p14="http://schemas.microsoft.com/office/powerpoint/2010/main" val="3146580068"/>
      </p:ext>
    </p:extLst>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5" descr="http://www.adcet.edu.au/Admin/UploadedFiles/Images/Photos/person%20reading.jpg"/>
          <p:cNvPicPr>
            <a:picLocks noChangeAspect="1" noChangeArrowheads="1"/>
          </p:cNvPicPr>
          <p:nvPr/>
        </p:nvPicPr>
        <p:blipFill>
          <a:blip r:embed="rId2" cstate="print"/>
          <a:srcRect/>
          <a:stretch>
            <a:fillRect/>
          </a:stretch>
        </p:blipFill>
        <p:spPr bwMode="auto">
          <a:xfrm>
            <a:off x="6692900" y="2493963"/>
            <a:ext cx="2451100" cy="2443162"/>
          </a:xfrm>
          <a:prstGeom prst="rect">
            <a:avLst/>
          </a:prstGeom>
          <a:noFill/>
          <a:ln w="9525">
            <a:noFill/>
            <a:miter lim="800000"/>
            <a:headEnd/>
            <a:tailEnd/>
          </a:ln>
        </p:spPr>
      </p:pic>
      <p:sp>
        <p:nvSpPr>
          <p:cNvPr id="70659" name="Rectangle 2"/>
          <p:cNvSpPr>
            <a:spLocks noGrp="1" noChangeArrowheads="1"/>
          </p:cNvSpPr>
          <p:nvPr>
            <p:ph type="title" idx="4294967295"/>
          </p:nvPr>
        </p:nvSpPr>
        <p:spPr/>
        <p:txBody>
          <a:bodyPr/>
          <a:lstStyle/>
          <a:p>
            <a:pPr eaLnBrk="1" hangingPunct="1"/>
            <a:r>
              <a:rPr lang="en-US" altLang="zh-CN" dirty="0" smtClean="0">
                <a:effectLst>
                  <a:outerShdw blurRad="38100" dist="38100" dir="2700000" algn="tl">
                    <a:srgbClr val="000000">
                      <a:alpha val="43137"/>
                    </a:srgbClr>
                  </a:outerShdw>
                </a:effectLst>
                <a:ea typeface="宋体" pitchFamily="2" charset="-122"/>
              </a:rPr>
              <a:t>Suggest potential reviewers </a:t>
            </a:r>
            <a:endParaRPr lang="zh-CN" altLang="en-US" dirty="0" smtClean="0">
              <a:effectLst>
                <a:outerShdw blurRad="38100" dist="38100" dir="2700000" algn="tl">
                  <a:srgbClr val="000000">
                    <a:alpha val="43137"/>
                  </a:srgbClr>
                </a:outerShdw>
              </a:effectLst>
              <a:ea typeface="宋体" pitchFamily="2" charset="-122"/>
            </a:endParaRPr>
          </a:p>
        </p:txBody>
      </p:sp>
      <p:sp>
        <p:nvSpPr>
          <p:cNvPr id="70660" name="Rectangle 3"/>
          <p:cNvSpPr>
            <a:spLocks noGrp="1" noChangeArrowheads="1"/>
          </p:cNvSpPr>
          <p:nvPr>
            <p:ph type="body" idx="4294967295"/>
          </p:nvPr>
        </p:nvSpPr>
        <p:spPr>
          <a:xfrm>
            <a:off x="437866" y="1931475"/>
            <a:ext cx="6877050" cy="4182724"/>
          </a:xfrm>
        </p:spPr>
        <p:txBody>
          <a:bodyPr/>
          <a:lstStyle/>
          <a:p>
            <a:pPr eaLnBrk="1" hangingPunct="1">
              <a:buClr>
                <a:srgbClr val="FF9900"/>
              </a:buClr>
            </a:pPr>
            <a:r>
              <a:rPr lang="en-US" altLang="zh-CN" sz="2400" b="0" dirty="0" smtClean="0">
                <a:ea typeface="宋体" pitchFamily="2" charset="-122"/>
              </a:rPr>
              <a:t>Your suggestions will help the Editor to move your manuscript to the review stage more efficiently. </a:t>
            </a:r>
          </a:p>
          <a:p>
            <a:pPr eaLnBrk="1" hangingPunct="1">
              <a:buClr>
                <a:srgbClr val="FF9900"/>
              </a:buClr>
            </a:pPr>
            <a:r>
              <a:rPr lang="en-US" altLang="zh-CN" sz="2400" b="0" dirty="0" smtClean="0">
                <a:ea typeface="宋体" pitchFamily="2" charset="-122"/>
              </a:rPr>
              <a:t>You can easily find potential reviewers and their contact details from articles in your specific subject area (e.g., your references). </a:t>
            </a:r>
          </a:p>
          <a:p>
            <a:pPr eaLnBrk="1" hangingPunct="1">
              <a:buClr>
                <a:srgbClr val="FF9900"/>
              </a:buClr>
            </a:pPr>
            <a:r>
              <a:rPr lang="en-US" altLang="zh-CN" sz="2400" b="0" dirty="0" smtClean="0">
                <a:ea typeface="宋体" pitchFamily="2" charset="-122"/>
              </a:rPr>
              <a:t>The reviewers should represent at least two regions of the world. And they </a:t>
            </a:r>
            <a:r>
              <a:rPr lang="en-US" altLang="zh-CN" sz="2400" dirty="0" smtClean="0">
                <a:ea typeface="宋体" pitchFamily="2" charset="-122"/>
              </a:rPr>
              <a:t>should not </a:t>
            </a:r>
            <a:r>
              <a:rPr lang="en-US" altLang="zh-CN" sz="2400" b="0" dirty="0" smtClean="0">
                <a:ea typeface="宋体" pitchFamily="2" charset="-122"/>
              </a:rPr>
              <a:t>be your supervisor or close friends.</a:t>
            </a:r>
          </a:p>
          <a:p>
            <a:pPr eaLnBrk="1" hangingPunct="1">
              <a:buClr>
                <a:srgbClr val="FF9900"/>
              </a:buClr>
            </a:pPr>
            <a:r>
              <a:rPr lang="en-US" altLang="zh-CN" sz="2400" b="0" dirty="0" smtClean="0">
                <a:ea typeface="宋体" pitchFamily="2" charset="-122"/>
              </a:rPr>
              <a:t>Be prepared to suggest 3 -6 potential reviewers, based on the Guide to Authors. </a:t>
            </a:r>
          </a:p>
        </p:txBody>
      </p:sp>
    </p:spTree>
    <p:extLst>
      <p:ext uri="{BB962C8B-B14F-4D97-AF65-F5344CB8AC3E}">
        <p14:creationId xmlns:p14="http://schemas.microsoft.com/office/powerpoint/2010/main" val="2469353871"/>
      </p:ext>
    </p:extLst>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a:xfrm>
            <a:off x="211015" y="304800"/>
            <a:ext cx="8856785" cy="685800"/>
          </a:xfrm>
        </p:spPr>
        <p:txBody>
          <a:bodyPr/>
          <a:lstStyle/>
          <a:p>
            <a:pPr eaLnBrk="1" hangingPunct="1">
              <a:defRPr/>
            </a:pPr>
            <a:r>
              <a:rPr lang="en-US" altLang="zh-CN" dirty="0" smtClean="0">
                <a:effectLst>
                  <a:outerShdw blurRad="38100" dist="38100" dir="2700000" algn="tl">
                    <a:srgbClr val="000000">
                      <a:alpha val="43137"/>
                    </a:srgbClr>
                  </a:outerShdw>
                </a:effectLst>
                <a:ea typeface="宋体" pitchFamily="2" charset="-122"/>
              </a:rPr>
              <a:t>Do everything to make your submission a success</a:t>
            </a:r>
            <a:endParaRPr lang="zh-CN" altLang="en-US" dirty="0" smtClean="0">
              <a:effectLst>
                <a:outerShdw blurRad="38100" dist="38100" dir="2700000" algn="tl">
                  <a:srgbClr val="000000">
                    <a:alpha val="43137"/>
                  </a:srgbClr>
                </a:outerShdw>
              </a:effectLst>
              <a:ea typeface="宋体" pitchFamily="2" charset="-122"/>
            </a:endParaRPr>
          </a:p>
        </p:txBody>
      </p:sp>
      <p:sp>
        <p:nvSpPr>
          <p:cNvPr id="58372" name="Rectangle 3"/>
          <p:cNvSpPr>
            <a:spLocks noGrp="1" noChangeArrowheads="1"/>
          </p:cNvSpPr>
          <p:nvPr>
            <p:ph idx="1"/>
          </p:nvPr>
        </p:nvSpPr>
        <p:spPr>
          <a:xfrm>
            <a:off x="601638" y="2133600"/>
            <a:ext cx="7315200" cy="3789528"/>
          </a:xfrm>
        </p:spPr>
        <p:txBody>
          <a:bodyPr/>
          <a:lstStyle/>
          <a:p>
            <a:pPr eaLnBrk="1" hangingPunct="1">
              <a:lnSpc>
                <a:spcPct val="90000"/>
              </a:lnSpc>
            </a:pPr>
            <a:r>
              <a:rPr lang="en-US" altLang="zh-CN" sz="2400" b="1" dirty="0" smtClean="0">
                <a:ea typeface="宋体" pitchFamily="2" charset="-122"/>
              </a:rPr>
              <a:t>No one gets it right the first time!</a:t>
            </a:r>
          </a:p>
          <a:p>
            <a:pPr lvl="1" eaLnBrk="1" hangingPunct="1">
              <a:lnSpc>
                <a:spcPct val="90000"/>
              </a:lnSpc>
            </a:pPr>
            <a:r>
              <a:rPr lang="en-US" altLang="zh-CN" sz="2000" b="1" dirty="0" smtClean="0">
                <a:ea typeface="宋体" pitchFamily="2" charset="-122"/>
              </a:rPr>
              <a:t>Write, and re-write ….</a:t>
            </a:r>
          </a:p>
          <a:p>
            <a:pPr eaLnBrk="1" hangingPunct="1">
              <a:lnSpc>
                <a:spcPct val="90000"/>
              </a:lnSpc>
            </a:pPr>
            <a:endParaRPr lang="en-US" altLang="zh-CN" sz="2400" b="1" dirty="0" smtClean="0">
              <a:ea typeface="宋体" pitchFamily="2" charset="-122"/>
            </a:endParaRPr>
          </a:p>
          <a:p>
            <a:pPr eaLnBrk="1" hangingPunct="1">
              <a:lnSpc>
                <a:spcPct val="90000"/>
              </a:lnSpc>
            </a:pPr>
            <a:r>
              <a:rPr lang="en-US" altLang="zh-CN" sz="2400" dirty="0" smtClean="0">
                <a:ea typeface="宋体" pitchFamily="2" charset="-122"/>
              </a:rPr>
              <a:t>Suggestions</a:t>
            </a:r>
          </a:p>
          <a:p>
            <a:pPr lvl="1" eaLnBrk="1" hangingPunct="1">
              <a:lnSpc>
                <a:spcPct val="90000"/>
              </a:lnSpc>
            </a:pPr>
            <a:r>
              <a:rPr lang="en-US" altLang="zh-CN" sz="2200" dirty="0" smtClean="0">
                <a:ea typeface="宋体" pitchFamily="2" charset="-122"/>
              </a:rPr>
              <a:t>After writing a first version, take several days of rest. Come back with a critical, fresh view. </a:t>
            </a:r>
          </a:p>
          <a:p>
            <a:pPr lvl="1" eaLnBrk="1" hangingPunct="1">
              <a:lnSpc>
                <a:spcPct val="90000"/>
              </a:lnSpc>
            </a:pPr>
            <a:r>
              <a:rPr lang="en-US" altLang="zh-CN" sz="2200" dirty="0" smtClean="0">
                <a:ea typeface="宋体" pitchFamily="2" charset="-122"/>
              </a:rPr>
              <a:t>Ask colleagues and supervisor to review your manuscript. Ask them to be highly critical, and </a:t>
            </a:r>
            <a:r>
              <a:rPr lang="en-US" altLang="zh-CN" sz="2200" b="1" i="1" dirty="0" smtClean="0">
                <a:ea typeface="宋体" pitchFamily="2" charset="-122"/>
              </a:rPr>
              <a:t>be open to their suggestions</a:t>
            </a:r>
            <a:r>
              <a:rPr lang="en-US" altLang="zh-CN" sz="2200" dirty="0" smtClean="0">
                <a:ea typeface="宋体" pitchFamily="2" charset="-122"/>
              </a:rPr>
              <a:t>. </a:t>
            </a:r>
            <a:endParaRPr lang="zh-CN" altLang="en-US" sz="2200" dirty="0" smtClean="0">
              <a:ea typeface="宋体" pitchFamily="2" charset="-122"/>
            </a:endParaRPr>
          </a:p>
        </p:txBody>
      </p:sp>
    </p:spTree>
    <p:extLst>
      <p:ext uri="{BB962C8B-B14F-4D97-AF65-F5344CB8AC3E}">
        <p14:creationId xmlns:p14="http://schemas.microsoft.com/office/powerpoint/2010/main" val="1208326515"/>
      </p:ext>
    </p:extLst>
  </p:cSld>
  <p:clrMapOvr>
    <a:masterClrMapping/>
  </p:clrMapOvr>
  <p:transition>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706" name="Object 0"/>
          <p:cNvGraphicFramePr>
            <a:graphicFrameLocks noGrp="1" noChangeAspect="1"/>
          </p:cNvGraphicFramePr>
          <p:nvPr>
            <p:ph idx="4294967295"/>
          </p:nvPr>
        </p:nvGraphicFramePr>
        <p:xfrm>
          <a:off x="2051050" y="981075"/>
          <a:ext cx="6249988" cy="5562600"/>
        </p:xfrm>
        <a:graphic>
          <a:graphicData uri="http://schemas.openxmlformats.org/presentationml/2006/ole">
            <mc:AlternateContent xmlns:mc="http://schemas.openxmlformats.org/markup-compatibility/2006">
              <mc:Choice xmlns:v="urn:schemas-microsoft-com:vml" Requires="v">
                <p:oleObj spid="_x0000_s132106" name="Visio" r:id="rId4" imgW="7114946" imgH="6331915" progId="Visio.Drawing.11">
                  <p:embed/>
                </p:oleObj>
              </mc:Choice>
              <mc:Fallback>
                <p:oleObj name="Visio" r:id="rId4" imgW="7114946" imgH="6331915" progId="Visio.Drawing.11">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050" y="981075"/>
                        <a:ext cx="6249988"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07" name="Rectangle 7"/>
          <p:cNvSpPr>
            <a:spLocks noGrp="1" noChangeArrowheads="1"/>
          </p:cNvSpPr>
          <p:nvPr>
            <p:ph type="title" idx="4294967295"/>
          </p:nvPr>
        </p:nvSpPr>
        <p:spPr>
          <a:xfrm>
            <a:off x="200025" y="333375"/>
            <a:ext cx="8424863" cy="685800"/>
          </a:xfrm>
        </p:spPr>
        <p:txBody>
          <a:bodyPr/>
          <a:lstStyle/>
          <a:p>
            <a:pPr eaLnBrk="1" hangingPunct="1"/>
            <a:r>
              <a:rPr lang="en-US" altLang="zh-CN" dirty="0" smtClean="0">
                <a:effectLst>
                  <a:outerShdw blurRad="38100" dist="38100" dir="2700000" algn="tl">
                    <a:srgbClr val="000000">
                      <a:alpha val="43137"/>
                    </a:srgbClr>
                  </a:outerShdw>
                </a:effectLst>
                <a:ea typeface="宋体" pitchFamily="2" charset="-122"/>
              </a:rPr>
              <a:t>        The Peer Review Process – not a black hole!</a:t>
            </a:r>
          </a:p>
        </p:txBody>
      </p:sp>
      <p:sp>
        <p:nvSpPr>
          <p:cNvPr id="72708" name="Picture 19" descr="j0391010[1]"/>
          <p:cNvSpPr>
            <a:spLocks noChangeAspect="1" noChangeArrowheads="1"/>
          </p:cNvSpPr>
          <p:nvPr/>
        </p:nvSpPr>
        <p:spPr bwMode="auto">
          <a:xfrm>
            <a:off x="34925" y="109538"/>
            <a:ext cx="796925" cy="871537"/>
          </a:xfrm>
          <a:prstGeom prst="rect">
            <a:avLst/>
          </a:prstGeom>
          <a:noFill/>
          <a:ln w="9525">
            <a:noFill/>
            <a:miter lim="800000"/>
            <a:headEnd/>
            <a:tailEnd/>
          </a:ln>
        </p:spPr>
        <p:txBody>
          <a:bodyPr/>
          <a:lstStyle/>
          <a:p>
            <a:endParaRPr lang="en-US"/>
          </a:p>
        </p:txBody>
      </p:sp>
      <p:sp>
        <p:nvSpPr>
          <p:cNvPr id="72709" name="Rectangle 23"/>
          <p:cNvSpPr>
            <a:spLocks noChangeArrowheads="1"/>
          </p:cNvSpPr>
          <p:nvPr/>
        </p:nvSpPr>
        <p:spPr bwMode="auto">
          <a:xfrm>
            <a:off x="0" y="6096000"/>
            <a:ext cx="5033963" cy="523220"/>
          </a:xfrm>
          <a:prstGeom prst="rect">
            <a:avLst/>
          </a:prstGeom>
          <a:solidFill>
            <a:srgbClr val="FFFFFF"/>
          </a:solidFill>
          <a:ln w="9525">
            <a:noFill/>
            <a:miter lim="800000"/>
            <a:headEnd/>
            <a:tailEnd/>
          </a:ln>
        </p:spPr>
        <p:txBody>
          <a:bodyPr>
            <a:spAutoFit/>
          </a:bodyPr>
          <a:lstStyle/>
          <a:p>
            <a:r>
              <a:rPr lang="en-US" altLang="zh-CN" sz="1400" b="0" dirty="0">
                <a:latin typeface="Calibri" pitchFamily="34" charset="0"/>
                <a:ea typeface="宋体" pitchFamily="2" charset="-122"/>
                <a:cs typeface="Calibri" pitchFamily="34" charset="0"/>
              </a:rPr>
              <a:t>Michael </a:t>
            </a:r>
            <a:r>
              <a:rPr lang="en-US" altLang="zh-CN" sz="1400" b="0" dirty="0" err="1">
                <a:latin typeface="Calibri" pitchFamily="34" charset="0"/>
                <a:ea typeface="宋体" pitchFamily="2" charset="-122"/>
                <a:cs typeface="Calibri" pitchFamily="34" charset="0"/>
              </a:rPr>
              <a:t>Derntl</a:t>
            </a:r>
            <a:r>
              <a:rPr lang="en-US" altLang="zh-CN" sz="1400" b="0" dirty="0">
                <a:latin typeface="Calibri" pitchFamily="34" charset="0"/>
                <a:ea typeface="宋体" pitchFamily="2" charset="-122"/>
                <a:cs typeface="Calibri" pitchFamily="34" charset="0"/>
              </a:rPr>
              <a:t>. Basics of Research Paper Writing and Publishing. </a:t>
            </a:r>
            <a:r>
              <a:rPr lang="en-US" altLang="zh-CN" sz="1400" b="0" dirty="0">
                <a:latin typeface="Calibri" pitchFamily="34" charset="0"/>
                <a:ea typeface="宋体" pitchFamily="2" charset="-122"/>
                <a:cs typeface="Calibri" pitchFamily="34" charset="0"/>
                <a:hlinkClick r:id="rId6"/>
              </a:rPr>
              <a:t>http://www.pri.univie.ac.at/~derntl/papers/meth-se.pdf</a:t>
            </a:r>
            <a:r>
              <a:rPr lang="en-US" altLang="zh-CN" sz="1400" b="0" dirty="0">
                <a:latin typeface="Calibri" pitchFamily="34" charset="0"/>
                <a:ea typeface="宋体" pitchFamily="2" charset="-122"/>
                <a:cs typeface="Calibri" pitchFamily="34" charset="0"/>
              </a:rPr>
              <a:t> </a:t>
            </a:r>
            <a:endParaRPr lang="zh-CN" altLang="en-US" sz="1400" b="0" dirty="0">
              <a:latin typeface="Calibri" pitchFamily="34" charset="0"/>
              <a:ea typeface="宋体" pitchFamily="2" charset="-122"/>
              <a:cs typeface="Calibri" pitchFamily="34" charset="0"/>
            </a:endParaRPr>
          </a:p>
        </p:txBody>
      </p:sp>
      <p:pic>
        <p:nvPicPr>
          <p:cNvPr id="6" name="Picture 19" descr="j0391010[1]"/>
          <p:cNvPicPr>
            <a:picLocks noChangeAspect="1" noChangeArrowheads="1"/>
          </p:cNvPicPr>
          <p:nvPr/>
        </p:nvPicPr>
        <p:blipFill>
          <a:blip r:embed="rId7" cstate="print"/>
          <a:srcRect/>
          <a:stretch>
            <a:fillRect/>
          </a:stretch>
        </p:blipFill>
        <p:spPr bwMode="auto">
          <a:xfrm>
            <a:off x="827584" y="1772816"/>
            <a:ext cx="796925" cy="871537"/>
          </a:xfrm>
          <a:prstGeom prst="rect">
            <a:avLst/>
          </a:prstGeom>
          <a:noFill/>
          <a:ln w="9525">
            <a:noFill/>
            <a:miter lim="800000"/>
            <a:headEnd/>
            <a:tailEnd/>
          </a:ln>
        </p:spPr>
      </p:pic>
    </p:spTree>
    <p:extLst>
      <p:ext uri="{BB962C8B-B14F-4D97-AF65-F5344CB8AC3E}">
        <p14:creationId xmlns:p14="http://schemas.microsoft.com/office/powerpoint/2010/main" val="2358131930"/>
      </p:ext>
    </p:extLst>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8"/>
          <p:cNvSpPr>
            <a:spLocks noGrp="1"/>
          </p:cNvSpPr>
          <p:nvPr>
            <p:ph type="title"/>
          </p:nvPr>
        </p:nvSpPr>
        <p:spPr>
          <a:xfrm>
            <a:off x="365891" y="277816"/>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Privileged Document</a:t>
            </a:r>
            <a:endParaRPr lang="en-GB" dirty="0">
              <a:effectLst>
                <a:outerShdw blurRad="38100" dist="38100" dir="2700000" algn="tl">
                  <a:srgbClr val="000000">
                    <a:alpha val="43137"/>
                  </a:srgbClr>
                </a:outerShdw>
              </a:effectLst>
              <a:ea typeface="宋体" pitchFamily="2" charset="-122"/>
            </a:endParaRPr>
          </a:p>
        </p:txBody>
      </p:sp>
      <p:sp>
        <p:nvSpPr>
          <p:cNvPr id="12" name="Rectangle 41"/>
          <p:cNvSpPr>
            <a:spLocks noChangeArrowheads="1"/>
          </p:cNvSpPr>
          <p:nvPr>
            <p:custDataLst>
              <p:tags r:id="rId1"/>
            </p:custDataLst>
          </p:nvPr>
        </p:nvSpPr>
        <p:spPr bwMode="gray">
          <a:xfrm>
            <a:off x="457200" y="1916832"/>
            <a:ext cx="53975" cy="1275631"/>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dirty="0">
              <a:solidFill>
                <a:schemeClr val="bg1"/>
              </a:solidFill>
              <a:latin typeface="Arial" pitchFamily="34" charset="0"/>
              <a:cs typeface="Arial" pitchFamily="34" charset="0"/>
            </a:endParaRPr>
          </a:p>
        </p:txBody>
      </p:sp>
      <p:sp>
        <p:nvSpPr>
          <p:cNvPr id="13" name="Rectangle 41"/>
          <p:cNvSpPr>
            <a:spLocks noChangeArrowheads="1"/>
          </p:cNvSpPr>
          <p:nvPr>
            <p:custDataLst>
              <p:tags r:id="rId2"/>
            </p:custDataLst>
          </p:nvPr>
        </p:nvSpPr>
        <p:spPr bwMode="gray">
          <a:xfrm>
            <a:off x="536575" y="1916832"/>
            <a:ext cx="8161338" cy="1275631"/>
          </a:xfrm>
          <a:prstGeom prst="rect">
            <a:avLst/>
          </a:prstGeom>
          <a:gradFill rotWithShape="1">
            <a:gsLst>
              <a:gs pos="0">
                <a:srgbClr val="EAEAEA"/>
              </a:gs>
              <a:gs pos="100000">
                <a:srgbClr val="FFFFFF">
                  <a:alpha val="0"/>
                </a:srgbClr>
              </a:gs>
            </a:gsLst>
            <a:lin ang="0" scaled="1"/>
          </a:gradFill>
          <a:ln w="9525">
            <a:noFill/>
            <a:miter lim="800000"/>
            <a:headEnd/>
            <a:tailEnd/>
          </a:ln>
        </p:spPr>
        <p:txBody>
          <a:bodyPr lIns="72009" tIns="72009" rIns="72009" bIns="72009" anchor="ctr"/>
          <a:lstStyle/>
          <a:p>
            <a:pPr>
              <a:spcBef>
                <a:spcPct val="20000"/>
              </a:spcBef>
              <a:buClr>
                <a:srgbClr val="FF9900"/>
              </a:buClr>
            </a:pPr>
            <a:endParaRPr lang="en-US" dirty="0">
              <a:solidFill>
                <a:schemeClr val="bg1"/>
              </a:solidFill>
              <a:latin typeface="Arial" pitchFamily="34" charset="0"/>
              <a:cs typeface="Arial" pitchFamily="34" charset="0"/>
            </a:endParaRPr>
          </a:p>
        </p:txBody>
      </p:sp>
      <p:sp>
        <p:nvSpPr>
          <p:cNvPr id="14" name="Rectangle 41"/>
          <p:cNvSpPr>
            <a:spLocks noChangeArrowheads="1"/>
          </p:cNvSpPr>
          <p:nvPr>
            <p:custDataLst>
              <p:tags r:id="rId3"/>
            </p:custDataLst>
          </p:nvPr>
        </p:nvSpPr>
        <p:spPr bwMode="gray">
          <a:xfrm>
            <a:off x="622300" y="2176584"/>
            <a:ext cx="7818438" cy="787908"/>
          </a:xfrm>
          <a:prstGeom prst="rect">
            <a:avLst/>
          </a:prstGeom>
          <a:noFill/>
          <a:ln w="9525">
            <a:noFill/>
            <a:miter lim="800000"/>
            <a:headEnd/>
            <a:tailEnd/>
          </a:ln>
        </p:spPr>
        <p:txBody>
          <a:bodyPr lIns="0" tIns="0" rIns="0" bIns="0" anchor="ctr">
            <a:spAutoFit/>
          </a:bodyPr>
          <a:lstStyle/>
          <a:p>
            <a:pPr marL="171450" indent="-171450">
              <a:spcBef>
                <a:spcPct val="20000"/>
              </a:spcBef>
              <a:buClr>
                <a:srgbClr val="5D9A3C"/>
              </a:buClr>
            </a:pPr>
            <a:r>
              <a:rPr lang="en-US" sz="1600" dirty="0" smtClean="0">
                <a:latin typeface="Calibri" pitchFamily="34" charset="0"/>
                <a:cs typeface="Calibri" pitchFamily="34" charset="0"/>
              </a:rPr>
              <a:t>A </a:t>
            </a:r>
            <a:r>
              <a:rPr lang="en-US" sz="1600" dirty="0">
                <a:latin typeface="Calibri" pitchFamily="34" charset="0"/>
                <a:cs typeface="Calibri" pitchFamily="34" charset="0"/>
              </a:rPr>
              <a:t>manuscript is a confidential document. The data</a:t>
            </a:r>
          </a:p>
          <a:p>
            <a:pPr marL="171450" indent="-171450">
              <a:spcBef>
                <a:spcPct val="10000"/>
              </a:spcBef>
              <a:buClr>
                <a:srgbClr val="FF9900"/>
              </a:buClr>
              <a:buFontTx/>
              <a:buChar char="•"/>
            </a:pPr>
            <a:r>
              <a:rPr lang="en-US" sz="1600" dirty="0">
                <a:latin typeface="Calibri" pitchFamily="34" charset="0"/>
                <a:cs typeface="Calibri" pitchFamily="34" charset="0"/>
              </a:rPr>
              <a:t>Are and remain the exclusive property of the authors</a:t>
            </a:r>
          </a:p>
          <a:p>
            <a:pPr marL="171450" indent="-171450">
              <a:spcBef>
                <a:spcPct val="10000"/>
              </a:spcBef>
              <a:buClr>
                <a:srgbClr val="FF9900"/>
              </a:buClr>
              <a:buFont typeface="Arial" pitchFamily="34" charset="0"/>
              <a:buChar char="•"/>
            </a:pPr>
            <a:r>
              <a:rPr lang="en-US" sz="1600" dirty="0">
                <a:latin typeface="Calibri" pitchFamily="34" charset="0"/>
                <a:cs typeface="Calibri" pitchFamily="34" charset="0"/>
              </a:rPr>
              <a:t>Should not be disclosed to others (who may use the  information in their research)</a:t>
            </a:r>
          </a:p>
        </p:txBody>
      </p:sp>
      <p:sp>
        <p:nvSpPr>
          <p:cNvPr id="15" name="Rectangle 41"/>
          <p:cNvSpPr>
            <a:spLocks noChangeArrowheads="1"/>
          </p:cNvSpPr>
          <p:nvPr>
            <p:custDataLst>
              <p:tags r:id="rId4"/>
            </p:custDataLst>
          </p:nvPr>
        </p:nvSpPr>
        <p:spPr bwMode="gray">
          <a:xfrm>
            <a:off x="457200" y="3227388"/>
            <a:ext cx="53975" cy="1101725"/>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dirty="0">
              <a:solidFill>
                <a:schemeClr val="bg1"/>
              </a:solidFill>
              <a:latin typeface="Arial" pitchFamily="34" charset="0"/>
              <a:cs typeface="Arial" pitchFamily="34" charset="0"/>
            </a:endParaRPr>
          </a:p>
        </p:txBody>
      </p:sp>
      <p:sp>
        <p:nvSpPr>
          <p:cNvPr id="17" name="Rectangle 41"/>
          <p:cNvSpPr>
            <a:spLocks noChangeArrowheads="1"/>
          </p:cNvSpPr>
          <p:nvPr>
            <p:custDataLst>
              <p:tags r:id="rId5"/>
            </p:custDataLst>
          </p:nvPr>
        </p:nvSpPr>
        <p:spPr bwMode="gray">
          <a:xfrm>
            <a:off x="536575" y="3227388"/>
            <a:ext cx="8161338" cy="1101725"/>
          </a:xfrm>
          <a:prstGeom prst="rect">
            <a:avLst/>
          </a:prstGeom>
          <a:gradFill rotWithShape="1">
            <a:gsLst>
              <a:gs pos="0">
                <a:srgbClr val="EAEAEA"/>
              </a:gs>
              <a:gs pos="100000">
                <a:srgbClr val="FFFFFF">
                  <a:alpha val="0"/>
                </a:srgbClr>
              </a:gs>
            </a:gsLst>
            <a:lin ang="0" scaled="1"/>
          </a:gradFill>
          <a:ln w="9525">
            <a:noFill/>
            <a:miter lim="800000"/>
            <a:headEnd/>
            <a:tailEnd/>
          </a:ln>
        </p:spPr>
        <p:txBody>
          <a:bodyPr lIns="72009" tIns="72009" rIns="72009" bIns="72009" anchor="ctr"/>
          <a:lstStyle/>
          <a:p>
            <a:pPr>
              <a:spcBef>
                <a:spcPct val="20000"/>
              </a:spcBef>
              <a:buClr>
                <a:srgbClr val="FF9900"/>
              </a:buClr>
            </a:pPr>
            <a:endParaRPr lang="en-US" dirty="0">
              <a:solidFill>
                <a:schemeClr val="bg1"/>
              </a:solidFill>
              <a:latin typeface="Arial" pitchFamily="34" charset="0"/>
              <a:cs typeface="Arial" pitchFamily="34" charset="0"/>
            </a:endParaRPr>
          </a:p>
        </p:txBody>
      </p:sp>
      <p:sp>
        <p:nvSpPr>
          <p:cNvPr id="18" name="Rectangle 41"/>
          <p:cNvSpPr>
            <a:spLocks noChangeArrowheads="1"/>
          </p:cNvSpPr>
          <p:nvPr>
            <p:custDataLst>
              <p:tags r:id="rId6"/>
            </p:custDataLst>
          </p:nvPr>
        </p:nvSpPr>
        <p:spPr bwMode="gray">
          <a:xfrm>
            <a:off x="622300" y="3383503"/>
            <a:ext cx="7818438" cy="787908"/>
          </a:xfrm>
          <a:prstGeom prst="rect">
            <a:avLst/>
          </a:prstGeom>
          <a:noFill/>
          <a:ln w="9525">
            <a:noFill/>
            <a:miter lim="800000"/>
            <a:headEnd/>
            <a:tailEnd/>
          </a:ln>
        </p:spPr>
        <p:txBody>
          <a:bodyPr lIns="0" tIns="0" rIns="0" bIns="0" anchor="ctr">
            <a:spAutoFit/>
          </a:bodyPr>
          <a:lstStyle/>
          <a:p>
            <a:pPr marL="171450" indent="-171450">
              <a:spcBef>
                <a:spcPct val="20000"/>
              </a:spcBef>
              <a:buClr>
                <a:srgbClr val="5D9A3C"/>
              </a:buClr>
            </a:pPr>
            <a:r>
              <a:rPr lang="en-US" sz="1600" dirty="0">
                <a:latin typeface="Calibri" pitchFamily="34" charset="0"/>
                <a:cs typeface="Calibri" pitchFamily="34" charset="0"/>
              </a:rPr>
              <a:t>If </a:t>
            </a:r>
            <a:r>
              <a:rPr lang="en-US" sz="1600" dirty="0" smtClean="0">
                <a:latin typeface="Calibri" pitchFamily="34" charset="0"/>
                <a:cs typeface="Calibri" pitchFamily="34" charset="0"/>
              </a:rPr>
              <a:t>a reviewer has </a:t>
            </a:r>
            <a:r>
              <a:rPr lang="en-US" sz="1600" dirty="0">
                <a:latin typeface="Calibri" pitchFamily="34" charset="0"/>
                <a:cs typeface="Calibri" pitchFamily="34" charset="0"/>
              </a:rPr>
              <a:t>printed the manuscript </a:t>
            </a:r>
          </a:p>
          <a:p>
            <a:pPr marL="171450" indent="-171450">
              <a:spcBef>
                <a:spcPct val="10000"/>
              </a:spcBef>
              <a:buClr>
                <a:srgbClr val="FF9900"/>
              </a:buClr>
              <a:buFontTx/>
              <a:buChar char="•"/>
            </a:pPr>
            <a:r>
              <a:rPr lang="en-US" sz="1600" dirty="0">
                <a:latin typeface="Calibri" pitchFamily="34" charset="0"/>
                <a:cs typeface="Calibri" pitchFamily="34" charset="0"/>
              </a:rPr>
              <a:t>It must be kept confidential until the review process has been completed</a:t>
            </a:r>
          </a:p>
          <a:p>
            <a:pPr marL="171450" indent="-171450">
              <a:spcBef>
                <a:spcPct val="10000"/>
              </a:spcBef>
              <a:buClr>
                <a:srgbClr val="FF9900"/>
              </a:buClr>
              <a:buFontTx/>
              <a:buChar char="•"/>
            </a:pPr>
            <a:r>
              <a:rPr lang="en-US" sz="1600" dirty="0">
                <a:latin typeface="Calibri" pitchFamily="34" charset="0"/>
                <a:cs typeface="Calibri" pitchFamily="34" charset="0"/>
              </a:rPr>
              <a:t>After final decision by the editor it must be destroyed</a:t>
            </a:r>
          </a:p>
        </p:txBody>
      </p:sp>
      <p:sp>
        <p:nvSpPr>
          <p:cNvPr id="19" name="Rectangle 41"/>
          <p:cNvSpPr>
            <a:spLocks noChangeArrowheads="1"/>
          </p:cNvSpPr>
          <p:nvPr>
            <p:custDataLst>
              <p:tags r:id="rId7"/>
            </p:custDataLst>
          </p:nvPr>
        </p:nvSpPr>
        <p:spPr bwMode="gray">
          <a:xfrm>
            <a:off x="457200" y="4365625"/>
            <a:ext cx="53975" cy="881063"/>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dirty="0">
              <a:solidFill>
                <a:schemeClr val="bg1"/>
              </a:solidFill>
              <a:latin typeface="Arial" pitchFamily="34" charset="0"/>
              <a:cs typeface="Arial" pitchFamily="34" charset="0"/>
            </a:endParaRPr>
          </a:p>
        </p:txBody>
      </p:sp>
      <p:sp>
        <p:nvSpPr>
          <p:cNvPr id="20" name="Rectangle 41"/>
          <p:cNvSpPr>
            <a:spLocks noChangeArrowheads="1"/>
          </p:cNvSpPr>
          <p:nvPr>
            <p:custDataLst>
              <p:tags r:id="rId8"/>
            </p:custDataLst>
          </p:nvPr>
        </p:nvSpPr>
        <p:spPr bwMode="gray">
          <a:xfrm>
            <a:off x="536575" y="4365625"/>
            <a:ext cx="8161338" cy="881063"/>
          </a:xfrm>
          <a:prstGeom prst="rect">
            <a:avLst/>
          </a:prstGeom>
          <a:gradFill rotWithShape="1">
            <a:gsLst>
              <a:gs pos="0">
                <a:srgbClr val="EAEAEA"/>
              </a:gs>
              <a:gs pos="100000">
                <a:srgbClr val="FFFFFF">
                  <a:alpha val="0"/>
                </a:srgbClr>
              </a:gs>
            </a:gsLst>
            <a:lin ang="0" scaled="1"/>
          </a:gradFill>
          <a:ln w="9525">
            <a:noFill/>
            <a:miter lim="800000"/>
            <a:headEnd/>
            <a:tailEnd/>
          </a:ln>
        </p:spPr>
        <p:txBody>
          <a:bodyPr lIns="72009" tIns="72009" rIns="72009" bIns="72009" anchor="ctr"/>
          <a:lstStyle/>
          <a:p>
            <a:pPr>
              <a:spcBef>
                <a:spcPct val="20000"/>
              </a:spcBef>
              <a:buClr>
                <a:srgbClr val="FF9900"/>
              </a:buClr>
            </a:pPr>
            <a:endParaRPr lang="en-US" dirty="0">
              <a:solidFill>
                <a:schemeClr val="bg1"/>
              </a:solidFill>
              <a:latin typeface="Arial" pitchFamily="34" charset="0"/>
              <a:cs typeface="Arial" pitchFamily="34" charset="0"/>
            </a:endParaRPr>
          </a:p>
        </p:txBody>
      </p:sp>
      <p:sp>
        <p:nvSpPr>
          <p:cNvPr id="21" name="Rectangle 41"/>
          <p:cNvSpPr>
            <a:spLocks noChangeArrowheads="1"/>
          </p:cNvSpPr>
          <p:nvPr>
            <p:custDataLst>
              <p:tags r:id="rId9"/>
            </p:custDataLst>
          </p:nvPr>
        </p:nvSpPr>
        <p:spPr bwMode="gray">
          <a:xfrm>
            <a:off x="571472" y="4526971"/>
            <a:ext cx="7818438" cy="492443"/>
          </a:xfrm>
          <a:prstGeom prst="rect">
            <a:avLst/>
          </a:prstGeom>
          <a:noFill/>
          <a:ln w="9525">
            <a:noFill/>
            <a:miter lim="800000"/>
            <a:headEnd/>
            <a:tailEnd/>
          </a:ln>
        </p:spPr>
        <p:txBody>
          <a:bodyPr lIns="0" tIns="0" rIns="0" bIns="0" anchor="ctr">
            <a:spAutoFit/>
          </a:bodyPr>
          <a:lstStyle/>
          <a:p>
            <a:pPr>
              <a:spcBef>
                <a:spcPct val="20000"/>
              </a:spcBef>
              <a:buClr>
                <a:srgbClr val="5D9A3C"/>
              </a:buClr>
            </a:pPr>
            <a:r>
              <a:rPr lang="en-US" sz="1600" dirty="0">
                <a:latin typeface="Calibri" pitchFamily="34" charset="0"/>
                <a:cs typeface="Calibri" pitchFamily="34" charset="0"/>
              </a:rPr>
              <a:t>If </a:t>
            </a:r>
            <a:r>
              <a:rPr lang="en-US" sz="1600" dirty="0" smtClean="0">
                <a:latin typeface="Calibri" pitchFamily="34" charset="0"/>
                <a:cs typeface="Calibri" pitchFamily="34" charset="0"/>
              </a:rPr>
              <a:t>a reviewer has </a:t>
            </a:r>
            <a:r>
              <a:rPr lang="en-US" sz="1600" dirty="0">
                <a:latin typeface="Calibri" pitchFamily="34" charset="0"/>
                <a:cs typeface="Calibri" pitchFamily="34" charset="0"/>
              </a:rPr>
              <a:t>shared responsibility for the review of </a:t>
            </a:r>
            <a:r>
              <a:rPr lang="en-US" sz="1600" dirty="0" smtClean="0">
                <a:latin typeface="Calibri" pitchFamily="34" charset="0"/>
                <a:cs typeface="Calibri" pitchFamily="34" charset="0"/>
              </a:rPr>
              <a:t>a </a:t>
            </a:r>
            <a:r>
              <a:rPr lang="en-US" sz="1600" dirty="0">
                <a:latin typeface="Calibri" pitchFamily="34" charset="0"/>
                <a:cs typeface="Calibri" pitchFamily="34" charset="0"/>
              </a:rPr>
              <a:t>manuscript with a colleague, </a:t>
            </a:r>
            <a:r>
              <a:rPr lang="en-US" sz="1600" dirty="0" smtClean="0">
                <a:latin typeface="Calibri" pitchFamily="34" charset="0"/>
                <a:cs typeface="Calibri" pitchFamily="34" charset="0"/>
              </a:rPr>
              <a:t>they </a:t>
            </a:r>
            <a:r>
              <a:rPr lang="en-US" sz="1600" dirty="0">
                <a:latin typeface="Calibri" pitchFamily="34" charset="0"/>
                <a:cs typeface="Calibri" pitchFamily="34" charset="0"/>
              </a:rPr>
              <a:t>should provide that person’s name and affiliation to the editors</a:t>
            </a:r>
          </a:p>
        </p:txBody>
      </p:sp>
    </p:spTree>
    <p:extLst>
      <p:ext uri="{BB962C8B-B14F-4D97-AF65-F5344CB8AC3E}">
        <p14:creationId xmlns:p14="http://schemas.microsoft.com/office/powerpoint/2010/main" val="3275269862"/>
      </p:ext>
    </p:extLst>
  </p:cSld>
  <p:clrMapOvr>
    <a:masterClrMapping/>
  </p:clrMapOvr>
  <p:transition>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74848" y="254821"/>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Review Process </a:t>
            </a:r>
            <a:endParaRPr lang="en-GB" dirty="0">
              <a:effectLst>
                <a:outerShdw blurRad="38100" dist="38100" dir="2700000" algn="tl">
                  <a:srgbClr val="000000">
                    <a:alpha val="43137"/>
                  </a:srgbClr>
                </a:outerShdw>
              </a:effectLst>
              <a:ea typeface="宋体" pitchFamily="2" charset="-122"/>
            </a:endParaRPr>
          </a:p>
        </p:txBody>
      </p:sp>
      <p:sp>
        <p:nvSpPr>
          <p:cNvPr id="11" name="Rectangle 41"/>
          <p:cNvSpPr>
            <a:spLocks noChangeArrowheads="1"/>
          </p:cNvSpPr>
          <p:nvPr>
            <p:custDataLst>
              <p:tags r:id="rId1"/>
            </p:custDataLst>
          </p:nvPr>
        </p:nvSpPr>
        <p:spPr bwMode="gray">
          <a:xfrm>
            <a:off x="457200" y="1611313"/>
            <a:ext cx="53975" cy="665559"/>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12" name="Rectangle 41"/>
          <p:cNvSpPr>
            <a:spLocks noChangeArrowheads="1"/>
          </p:cNvSpPr>
          <p:nvPr>
            <p:custDataLst>
              <p:tags r:id="rId2"/>
            </p:custDataLst>
          </p:nvPr>
        </p:nvSpPr>
        <p:spPr bwMode="gray">
          <a:xfrm>
            <a:off x="536575" y="1611313"/>
            <a:ext cx="8161338" cy="665559"/>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13" name="Rectangle 41"/>
          <p:cNvSpPr>
            <a:spLocks noChangeArrowheads="1"/>
          </p:cNvSpPr>
          <p:nvPr>
            <p:custDataLst>
              <p:tags r:id="rId3"/>
            </p:custDataLst>
          </p:nvPr>
        </p:nvSpPr>
        <p:spPr bwMode="gray">
          <a:xfrm>
            <a:off x="609600" y="1872426"/>
            <a:ext cx="7818438" cy="246221"/>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US" sz="1600" dirty="0">
                <a:latin typeface="Calibri" pitchFamily="34" charset="0"/>
                <a:cs typeface="Calibri" pitchFamily="34" charset="0"/>
              </a:rPr>
              <a:t>Regular articles are initially reviewed by at least two reviewers</a:t>
            </a:r>
          </a:p>
        </p:txBody>
      </p:sp>
      <p:sp>
        <p:nvSpPr>
          <p:cNvPr id="14" name="Rectangle 41"/>
          <p:cNvSpPr>
            <a:spLocks noChangeArrowheads="1"/>
          </p:cNvSpPr>
          <p:nvPr>
            <p:custDataLst>
              <p:tags r:id="rId4"/>
            </p:custDataLst>
          </p:nvPr>
        </p:nvSpPr>
        <p:spPr bwMode="gray">
          <a:xfrm>
            <a:off x="457200" y="2348880"/>
            <a:ext cx="53975" cy="648072"/>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15" name="Rectangle 41"/>
          <p:cNvSpPr>
            <a:spLocks noChangeArrowheads="1"/>
          </p:cNvSpPr>
          <p:nvPr>
            <p:custDataLst>
              <p:tags r:id="rId5"/>
            </p:custDataLst>
          </p:nvPr>
        </p:nvSpPr>
        <p:spPr bwMode="gray">
          <a:xfrm>
            <a:off x="536575" y="2348880"/>
            <a:ext cx="8161338" cy="648072"/>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17" name="Rectangle 41"/>
          <p:cNvSpPr>
            <a:spLocks noChangeArrowheads="1"/>
          </p:cNvSpPr>
          <p:nvPr>
            <p:custDataLst>
              <p:tags r:id="rId6"/>
            </p:custDataLst>
          </p:nvPr>
        </p:nvSpPr>
        <p:spPr bwMode="gray">
          <a:xfrm>
            <a:off x="609600" y="2592506"/>
            <a:ext cx="7994848" cy="246221"/>
          </a:xfrm>
          <a:prstGeom prst="rect">
            <a:avLst/>
          </a:prstGeom>
          <a:noFill/>
          <a:ln w="9525">
            <a:noFill/>
            <a:miter lim="800000"/>
            <a:headEnd/>
            <a:tailEnd/>
          </a:ln>
        </p:spPr>
        <p:txBody>
          <a:bodyPr wrap="square" lIns="0" tIns="0" rIns="0" bIns="0" anchor="ctr">
            <a:spAutoFit/>
          </a:bodyPr>
          <a:lstStyle/>
          <a:p>
            <a:pPr marL="171450" indent="-171450">
              <a:spcBef>
                <a:spcPct val="20000"/>
              </a:spcBef>
              <a:buClr>
                <a:srgbClr val="FF9900"/>
              </a:buClr>
            </a:pPr>
            <a:r>
              <a:rPr lang="en-US" sz="1600" dirty="0">
                <a:latin typeface="Calibri" pitchFamily="34" charset="0"/>
                <a:cs typeface="Calibri" pitchFamily="34" charset="0"/>
              </a:rPr>
              <a:t>When invited, the reviewer receives the Abstract of the manuscript</a:t>
            </a:r>
          </a:p>
        </p:txBody>
      </p:sp>
      <p:sp>
        <p:nvSpPr>
          <p:cNvPr id="18" name="Rectangle 41"/>
          <p:cNvSpPr>
            <a:spLocks noChangeArrowheads="1"/>
          </p:cNvSpPr>
          <p:nvPr>
            <p:custDataLst>
              <p:tags r:id="rId7"/>
            </p:custDataLst>
          </p:nvPr>
        </p:nvSpPr>
        <p:spPr bwMode="gray">
          <a:xfrm>
            <a:off x="457200" y="3068960"/>
            <a:ext cx="53975" cy="842962"/>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19" name="Rectangle 41"/>
          <p:cNvSpPr>
            <a:spLocks noChangeArrowheads="1"/>
          </p:cNvSpPr>
          <p:nvPr>
            <p:custDataLst>
              <p:tags r:id="rId8"/>
            </p:custDataLst>
          </p:nvPr>
        </p:nvSpPr>
        <p:spPr bwMode="gray">
          <a:xfrm>
            <a:off x="536575" y="3068960"/>
            <a:ext cx="8161338" cy="842962"/>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20" name="Rectangle 41"/>
          <p:cNvSpPr>
            <a:spLocks noChangeArrowheads="1"/>
          </p:cNvSpPr>
          <p:nvPr>
            <p:custDataLst>
              <p:tags r:id="rId9"/>
            </p:custDataLst>
          </p:nvPr>
        </p:nvSpPr>
        <p:spPr bwMode="gray">
          <a:xfrm>
            <a:off x="609600" y="3218800"/>
            <a:ext cx="7818438" cy="492443"/>
          </a:xfrm>
          <a:prstGeom prst="rect">
            <a:avLst/>
          </a:prstGeom>
          <a:noFill/>
          <a:ln w="9525">
            <a:noFill/>
            <a:miter lim="800000"/>
            <a:headEnd/>
            <a:tailEnd/>
          </a:ln>
        </p:spPr>
        <p:txBody>
          <a:bodyPr lIns="0" tIns="0" rIns="0" bIns="0" anchor="ctr">
            <a:spAutoFit/>
          </a:bodyPr>
          <a:lstStyle/>
          <a:p>
            <a:pPr marL="171450" indent="-171450">
              <a:spcBef>
                <a:spcPct val="20000"/>
              </a:spcBef>
              <a:buClr>
                <a:srgbClr val="5D9A3C"/>
              </a:buClr>
            </a:pPr>
            <a:r>
              <a:rPr lang="en-US" sz="1600" dirty="0">
                <a:latin typeface="Calibri" pitchFamily="34" charset="0"/>
                <a:cs typeface="Calibri" pitchFamily="34" charset="0"/>
              </a:rPr>
              <a:t>The editor generally requests that the article be reviewed within </a:t>
            </a:r>
            <a:r>
              <a:rPr lang="en-US" sz="1600" dirty="0" smtClean="0">
                <a:latin typeface="Calibri" pitchFamily="34" charset="0"/>
                <a:cs typeface="Calibri" pitchFamily="34" charset="0"/>
              </a:rPr>
              <a:t>reasonable time (varies per field), limited </a:t>
            </a:r>
            <a:r>
              <a:rPr lang="en-US" sz="1600" dirty="0">
                <a:latin typeface="Calibri" pitchFamily="34" charset="0"/>
                <a:cs typeface="Calibri" pitchFamily="34" charset="0"/>
              </a:rPr>
              <a:t>extensions sometimes acceptable</a:t>
            </a:r>
          </a:p>
        </p:txBody>
      </p:sp>
      <p:sp>
        <p:nvSpPr>
          <p:cNvPr id="21" name="Rectangle 41"/>
          <p:cNvSpPr>
            <a:spLocks noChangeArrowheads="1"/>
          </p:cNvSpPr>
          <p:nvPr>
            <p:custDataLst>
              <p:tags r:id="rId10"/>
            </p:custDataLst>
          </p:nvPr>
        </p:nvSpPr>
        <p:spPr bwMode="gray">
          <a:xfrm>
            <a:off x="457200" y="3954189"/>
            <a:ext cx="53975" cy="1058987"/>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22" name="Rectangle 41"/>
          <p:cNvSpPr>
            <a:spLocks noChangeArrowheads="1"/>
          </p:cNvSpPr>
          <p:nvPr>
            <p:custDataLst>
              <p:tags r:id="rId11"/>
            </p:custDataLst>
          </p:nvPr>
        </p:nvSpPr>
        <p:spPr bwMode="gray">
          <a:xfrm>
            <a:off x="536575" y="3954189"/>
            <a:ext cx="8161338" cy="1058987"/>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23" name="Rectangle 41"/>
          <p:cNvSpPr>
            <a:spLocks noChangeArrowheads="1"/>
          </p:cNvSpPr>
          <p:nvPr>
            <p:custDataLst>
              <p:tags r:id="rId12"/>
            </p:custDataLst>
          </p:nvPr>
        </p:nvSpPr>
        <p:spPr bwMode="gray">
          <a:xfrm>
            <a:off x="609600" y="4230361"/>
            <a:ext cx="7818438" cy="492443"/>
          </a:xfrm>
          <a:prstGeom prst="rect">
            <a:avLst/>
          </a:prstGeom>
          <a:noFill/>
          <a:ln w="9525">
            <a:noFill/>
            <a:miter lim="800000"/>
            <a:headEnd/>
            <a:tailEnd/>
          </a:ln>
        </p:spPr>
        <p:txBody>
          <a:bodyPr wrap="square" lIns="0" tIns="0" rIns="0" bIns="0" anchor="ctr">
            <a:spAutoFit/>
          </a:bodyPr>
          <a:lstStyle/>
          <a:p>
            <a:pPr>
              <a:spcBef>
                <a:spcPct val="20000"/>
              </a:spcBef>
              <a:buClr>
                <a:srgbClr val="FF9900"/>
              </a:buClr>
            </a:pPr>
            <a:r>
              <a:rPr lang="en-US" sz="1600" dirty="0">
                <a:latin typeface="Calibri" pitchFamily="34" charset="0"/>
                <a:cs typeface="Calibri" pitchFamily="34" charset="0"/>
              </a:rPr>
              <a:t>Articles are revised until the two reviewers agree on either acceptance or rejection, or until the editor decides that the reviewer comments have been addressed satisfactorily</a:t>
            </a:r>
          </a:p>
        </p:txBody>
      </p:sp>
      <p:sp>
        <p:nvSpPr>
          <p:cNvPr id="24" name="Rectangle 41"/>
          <p:cNvSpPr>
            <a:spLocks noChangeArrowheads="1"/>
          </p:cNvSpPr>
          <p:nvPr>
            <p:custDataLst>
              <p:tags r:id="rId13"/>
            </p:custDataLst>
          </p:nvPr>
        </p:nvSpPr>
        <p:spPr bwMode="gray">
          <a:xfrm>
            <a:off x="457200" y="5084600"/>
            <a:ext cx="53975" cy="1048400"/>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25" name="Rectangle 41"/>
          <p:cNvSpPr>
            <a:spLocks noChangeArrowheads="1"/>
          </p:cNvSpPr>
          <p:nvPr>
            <p:custDataLst>
              <p:tags r:id="rId14"/>
            </p:custDataLst>
          </p:nvPr>
        </p:nvSpPr>
        <p:spPr bwMode="gray">
          <a:xfrm>
            <a:off x="536575" y="5084600"/>
            <a:ext cx="8161338" cy="1048400"/>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26" name="Rectangle 41"/>
          <p:cNvSpPr>
            <a:spLocks noChangeArrowheads="1"/>
          </p:cNvSpPr>
          <p:nvPr>
            <p:custDataLst>
              <p:tags r:id="rId15"/>
            </p:custDataLst>
          </p:nvPr>
        </p:nvSpPr>
        <p:spPr bwMode="gray">
          <a:xfrm>
            <a:off x="609600" y="5343250"/>
            <a:ext cx="7818438" cy="541687"/>
          </a:xfrm>
          <a:prstGeom prst="rect">
            <a:avLst/>
          </a:prstGeom>
          <a:noFill/>
          <a:ln w="9525">
            <a:noFill/>
            <a:miter lim="800000"/>
            <a:headEnd/>
            <a:tailEnd/>
          </a:ln>
        </p:spPr>
        <p:txBody>
          <a:bodyPr wrap="square" lIns="0" tIns="0" rIns="0" bIns="0" anchor="ctr">
            <a:spAutoFit/>
          </a:bodyPr>
          <a:lstStyle/>
          <a:p>
            <a:pPr>
              <a:spcBef>
                <a:spcPct val="20000"/>
              </a:spcBef>
              <a:buClr>
                <a:srgbClr val="FF9900"/>
              </a:buClr>
            </a:pPr>
            <a:r>
              <a:rPr lang="en-US" sz="1600" dirty="0">
                <a:latin typeface="Calibri" pitchFamily="34" charset="0"/>
                <a:cs typeface="Calibri" pitchFamily="34" charset="0"/>
              </a:rPr>
              <a:t>The reviewers’ reports help the Editors to reach a decision on a submitted paper</a:t>
            </a:r>
          </a:p>
          <a:p>
            <a:pPr marL="285750" indent="-285750">
              <a:spcBef>
                <a:spcPct val="20000"/>
              </a:spcBef>
              <a:buClr>
                <a:srgbClr val="FF9900"/>
              </a:buClr>
              <a:buFont typeface="Arial" pitchFamily="34" charset="0"/>
              <a:buChar char="•"/>
            </a:pPr>
            <a:r>
              <a:rPr lang="en-US" sz="1600" dirty="0">
                <a:latin typeface="Calibri" pitchFamily="34" charset="0"/>
                <a:cs typeface="Calibri" pitchFamily="34" charset="0"/>
              </a:rPr>
              <a:t>The reviewer </a:t>
            </a:r>
            <a:r>
              <a:rPr lang="en-US" sz="1600" dirty="0" smtClean="0">
                <a:latin typeface="Calibri" pitchFamily="34" charset="0"/>
                <a:cs typeface="Calibri" pitchFamily="34" charset="0"/>
              </a:rPr>
              <a:t> </a:t>
            </a:r>
            <a:r>
              <a:rPr lang="en-US" sz="1600" dirty="0">
                <a:latin typeface="Calibri" pitchFamily="34" charset="0"/>
                <a:cs typeface="Calibri" pitchFamily="34" charset="0"/>
              </a:rPr>
              <a:t>recommends; the editor decides!</a:t>
            </a:r>
          </a:p>
        </p:txBody>
      </p:sp>
    </p:spTree>
    <p:extLst>
      <p:ext uri="{BB962C8B-B14F-4D97-AF65-F5344CB8AC3E}">
        <p14:creationId xmlns:p14="http://schemas.microsoft.com/office/powerpoint/2010/main" val="2561645142"/>
      </p:ext>
    </p:extLst>
  </p:cSld>
  <p:clrMapOvr>
    <a:masterClrMapping/>
  </p:clrMapOvr>
  <p:transition>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8"/>
          <p:cNvSpPr>
            <a:spLocks noGrp="1"/>
          </p:cNvSpPr>
          <p:nvPr>
            <p:ph type="title"/>
          </p:nvPr>
        </p:nvSpPr>
        <p:spPr>
          <a:xfrm>
            <a:off x="302821" y="254821"/>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Review Process (ii)</a:t>
            </a:r>
            <a:endParaRPr lang="en-GB" dirty="0">
              <a:effectLst>
                <a:outerShdw blurRad="38100" dist="38100" dir="2700000" algn="tl">
                  <a:srgbClr val="000000">
                    <a:alpha val="43137"/>
                  </a:srgbClr>
                </a:outerShdw>
              </a:effectLst>
              <a:ea typeface="宋体" pitchFamily="2" charset="-122"/>
            </a:endParaRPr>
          </a:p>
        </p:txBody>
      </p:sp>
      <p:grpSp>
        <p:nvGrpSpPr>
          <p:cNvPr id="2" name="Group 26"/>
          <p:cNvGrpSpPr/>
          <p:nvPr/>
        </p:nvGrpSpPr>
        <p:grpSpPr>
          <a:xfrm>
            <a:off x="467544" y="1915716"/>
            <a:ext cx="8240713" cy="2665412"/>
            <a:chOff x="457200" y="1611313"/>
            <a:chExt cx="8240713" cy="2665412"/>
          </a:xfrm>
        </p:grpSpPr>
        <p:sp>
          <p:nvSpPr>
            <p:cNvPr id="11" name="Rectangle 41"/>
            <p:cNvSpPr>
              <a:spLocks noChangeArrowheads="1"/>
            </p:cNvSpPr>
            <p:nvPr>
              <p:custDataLst>
                <p:tags r:id="rId1"/>
              </p:custDataLst>
            </p:nvPr>
          </p:nvSpPr>
          <p:spPr bwMode="gray">
            <a:xfrm>
              <a:off x="457200" y="1611313"/>
              <a:ext cx="53975" cy="842962"/>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12" name="Rectangle 41"/>
            <p:cNvSpPr>
              <a:spLocks noChangeArrowheads="1"/>
            </p:cNvSpPr>
            <p:nvPr>
              <p:custDataLst>
                <p:tags r:id="rId2"/>
              </p:custDataLst>
            </p:nvPr>
          </p:nvSpPr>
          <p:spPr bwMode="gray">
            <a:xfrm>
              <a:off x="536575" y="1611313"/>
              <a:ext cx="8161338" cy="842962"/>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13" name="Rectangle 41"/>
            <p:cNvSpPr>
              <a:spLocks noChangeArrowheads="1"/>
            </p:cNvSpPr>
            <p:nvPr>
              <p:custDataLst>
                <p:tags r:id="rId3"/>
              </p:custDataLst>
            </p:nvPr>
          </p:nvSpPr>
          <p:spPr bwMode="gray">
            <a:xfrm>
              <a:off x="609600" y="1909684"/>
              <a:ext cx="7818438" cy="246221"/>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GB" sz="1600" dirty="0" smtClean="0">
                  <a:latin typeface="Calibri" pitchFamily="34" charset="0"/>
                  <a:cs typeface="Calibri" pitchFamily="34" charset="0"/>
                </a:rPr>
                <a:t>If a report has not been received in good time, the Editorial office contacts the reviewer</a:t>
              </a:r>
              <a:endParaRPr lang="en-GB" sz="1600" dirty="0">
                <a:latin typeface="Calibri" pitchFamily="34" charset="0"/>
                <a:cs typeface="Calibri" pitchFamily="34" charset="0"/>
              </a:endParaRPr>
            </a:p>
          </p:txBody>
        </p:sp>
        <p:sp>
          <p:nvSpPr>
            <p:cNvPr id="14" name="Rectangle 41"/>
            <p:cNvSpPr>
              <a:spLocks noChangeArrowheads="1"/>
            </p:cNvSpPr>
            <p:nvPr>
              <p:custDataLst>
                <p:tags r:id="rId4"/>
              </p:custDataLst>
            </p:nvPr>
          </p:nvSpPr>
          <p:spPr bwMode="gray">
            <a:xfrm>
              <a:off x="457200" y="2522538"/>
              <a:ext cx="53975" cy="842962"/>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15" name="Rectangle 41"/>
            <p:cNvSpPr>
              <a:spLocks noChangeArrowheads="1"/>
            </p:cNvSpPr>
            <p:nvPr>
              <p:custDataLst>
                <p:tags r:id="rId5"/>
              </p:custDataLst>
            </p:nvPr>
          </p:nvSpPr>
          <p:spPr bwMode="gray">
            <a:xfrm>
              <a:off x="536575" y="2522538"/>
              <a:ext cx="8161338" cy="842962"/>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17" name="Rectangle 41"/>
            <p:cNvSpPr>
              <a:spLocks noChangeArrowheads="1"/>
            </p:cNvSpPr>
            <p:nvPr>
              <p:custDataLst>
                <p:tags r:id="rId6"/>
              </p:custDataLst>
            </p:nvPr>
          </p:nvSpPr>
          <p:spPr bwMode="gray">
            <a:xfrm>
              <a:off x="609600" y="2697798"/>
              <a:ext cx="7818438" cy="492443"/>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GB" sz="1600" dirty="0" smtClean="0">
                  <a:latin typeface="Calibri" pitchFamily="34" charset="0"/>
                  <a:cs typeface="Calibri" pitchFamily="34" charset="0"/>
                </a:rPr>
                <a:t>If there is a notable disagreement between the reports of the reviewers, a third reviewer may be consulted</a:t>
              </a:r>
              <a:endParaRPr lang="en-GB" sz="1600" dirty="0">
                <a:latin typeface="Calibri" pitchFamily="34" charset="0"/>
                <a:cs typeface="Calibri" pitchFamily="34" charset="0"/>
              </a:endParaRPr>
            </a:p>
          </p:txBody>
        </p:sp>
        <p:sp>
          <p:nvSpPr>
            <p:cNvPr id="18" name="Rectangle 41"/>
            <p:cNvSpPr>
              <a:spLocks noChangeArrowheads="1"/>
            </p:cNvSpPr>
            <p:nvPr>
              <p:custDataLst>
                <p:tags r:id="rId7"/>
              </p:custDataLst>
            </p:nvPr>
          </p:nvSpPr>
          <p:spPr bwMode="gray">
            <a:xfrm>
              <a:off x="457200" y="3433763"/>
              <a:ext cx="53975" cy="842962"/>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19" name="Rectangle 41"/>
            <p:cNvSpPr>
              <a:spLocks noChangeArrowheads="1"/>
            </p:cNvSpPr>
            <p:nvPr>
              <p:custDataLst>
                <p:tags r:id="rId8"/>
              </p:custDataLst>
            </p:nvPr>
          </p:nvSpPr>
          <p:spPr bwMode="gray">
            <a:xfrm>
              <a:off x="536575" y="3433763"/>
              <a:ext cx="8161338" cy="842962"/>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20" name="Rectangle 41"/>
            <p:cNvSpPr>
              <a:spLocks noChangeArrowheads="1"/>
            </p:cNvSpPr>
            <p:nvPr>
              <p:custDataLst>
                <p:tags r:id="rId9"/>
              </p:custDataLst>
            </p:nvPr>
          </p:nvSpPr>
          <p:spPr bwMode="gray">
            <a:xfrm>
              <a:off x="609600" y="3584400"/>
              <a:ext cx="7818438" cy="541687"/>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GB" sz="1600" dirty="0" smtClean="0">
                  <a:latin typeface="Calibri" pitchFamily="34" charset="0"/>
                  <a:cs typeface="Calibri" pitchFamily="34" charset="0"/>
                </a:rPr>
                <a:t>The anonymity of the reviewers is strictly maintained</a:t>
              </a:r>
            </a:p>
            <a:p>
              <a:pPr>
                <a:spcBef>
                  <a:spcPct val="20000"/>
                </a:spcBef>
                <a:buClr>
                  <a:srgbClr val="5D9A3C"/>
                </a:buClr>
              </a:pPr>
              <a:r>
                <a:rPr lang="en-GB" sz="1600" dirty="0" smtClean="0">
                  <a:latin typeface="Calibri" pitchFamily="34" charset="0"/>
                  <a:cs typeface="Calibri" pitchFamily="34" charset="0"/>
                </a:rPr>
                <a:t>Unless a reviewer asks to have his/her identity made known to the authors</a:t>
              </a:r>
              <a:endParaRPr lang="en-GB" sz="1600" dirty="0">
                <a:latin typeface="Calibri" pitchFamily="34" charset="0"/>
                <a:cs typeface="Calibri" pitchFamily="34" charset="0"/>
              </a:endParaRPr>
            </a:p>
          </p:txBody>
        </p:sp>
      </p:grpSp>
    </p:spTree>
    <p:extLst>
      <p:ext uri="{BB962C8B-B14F-4D97-AF65-F5344CB8AC3E}">
        <p14:creationId xmlns:p14="http://schemas.microsoft.com/office/powerpoint/2010/main" val="3425692234"/>
      </p:ext>
    </p:extLst>
  </p:cSld>
  <p:clrMapOvr>
    <a:masterClrMapping/>
  </p:clrMapOvr>
  <p:transition>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61731" y="266697"/>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Review Process (iii)</a:t>
            </a:r>
            <a:endParaRPr lang="en-GB" dirty="0">
              <a:effectLst>
                <a:outerShdw blurRad="38100" dist="38100" dir="2700000" algn="tl">
                  <a:srgbClr val="000000">
                    <a:alpha val="43137"/>
                  </a:srgbClr>
                </a:outerShdw>
              </a:effectLst>
              <a:ea typeface="宋体" pitchFamily="2" charset="-122"/>
            </a:endParaRPr>
          </a:p>
        </p:txBody>
      </p:sp>
      <p:grpSp>
        <p:nvGrpSpPr>
          <p:cNvPr id="2" name="Group 5"/>
          <p:cNvGrpSpPr>
            <a:grpSpLocks/>
          </p:cNvGrpSpPr>
          <p:nvPr/>
        </p:nvGrpSpPr>
        <p:grpSpPr bwMode="auto">
          <a:xfrm>
            <a:off x="6048375" y="1603796"/>
            <a:ext cx="3095625" cy="2411413"/>
            <a:chOff x="3549" y="1521"/>
            <a:chExt cx="1950" cy="1519"/>
          </a:xfrm>
        </p:grpSpPr>
        <p:pic>
          <p:nvPicPr>
            <p:cNvPr id="12" name="Picture 6" descr="http://www.blueprintsolution.com/store/fitcommerce/wearing_many_hats.jpg"/>
            <p:cNvPicPr>
              <a:picLocks noChangeAspect="1" noChangeArrowheads="1"/>
            </p:cNvPicPr>
            <p:nvPr/>
          </p:nvPicPr>
          <p:blipFill>
            <a:blip r:embed="rId20" cstate="print"/>
            <a:srcRect/>
            <a:stretch>
              <a:fillRect/>
            </a:stretch>
          </p:blipFill>
          <p:spPr bwMode="gray">
            <a:xfrm>
              <a:off x="4261" y="1759"/>
              <a:ext cx="581" cy="1281"/>
            </a:xfrm>
            <a:prstGeom prst="rect">
              <a:avLst/>
            </a:prstGeom>
            <a:noFill/>
            <a:ln w="9525">
              <a:noFill/>
              <a:miter lim="800000"/>
              <a:headEnd/>
              <a:tailEnd/>
            </a:ln>
          </p:spPr>
        </p:pic>
        <p:sp>
          <p:nvSpPr>
            <p:cNvPr id="13" name="TextBox 8"/>
            <p:cNvSpPr txBox="1">
              <a:spLocks noChangeArrowheads="1"/>
            </p:cNvSpPr>
            <p:nvPr/>
          </p:nvSpPr>
          <p:spPr bwMode="gray">
            <a:xfrm>
              <a:off x="3549" y="1815"/>
              <a:ext cx="723" cy="213"/>
            </a:xfrm>
            <a:prstGeom prst="rect">
              <a:avLst/>
            </a:prstGeom>
            <a:noFill/>
            <a:ln w="9525">
              <a:noFill/>
              <a:miter lim="800000"/>
              <a:headEnd/>
              <a:tailEnd/>
            </a:ln>
          </p:spPr>
          <p:txBody>
            <a:bodyPr wrap="none">
              <a:spAutoFit/>
            </a:bodyPr>
            <a:lstStyle/>
            <a:p>
              <a:pPr>
                <a:buClr>
                  <a:srgbClr val="FF9900"/>
                </a:buClr>
              </a:pPr>
              <a:r>
                <a:rPr lang="nl-NL" sz="1600" b="0" i="1" dirty="0">
                  <a:latin typeface="Calibri" pitchFamily="34" charset="0"/>
                  <a:cs typeface="Calibri" pitchFamily="34" charset="0"/>
                </a:rPr>
                <a:t>As </a:t>
              </a:r>
              <a:r>
                <a:rPr lang="nl-NL" sz="1600" b="0" i="1" dirty="0" err="1">
                  <a:latin typeface="Calibri" pitchFamily="34" charset="0"/>
                  <a:cs typeface="Calibri" pitchFamily="34" charset="0"/>
                </a:rPr>
                <a:t>reviewer</a:t>
              </a:r>
              <a:endParaRPr lang="nl-NL" sz="1600" b="0" i="1" dirty="0">
                <a:latin typeface="Calibri" pitchFamily="34" charset="0"/>
                <a:cs typeface="Calibri" pitchFamily="34" charset="0"/>
              </a:endParaRPr>
            </a:p>
          </p:txBody>
        </p:sp>
        <p:sp>
          <p:nvSpPr>
            <p:cNvPr id="14" name="TextBox 9"/>
            <p:cNvSpPr txBox="1">
              <a:spLocks noChangeArrowheads="1"/>
            </p:cNvSpPr>
            <p:nvPr/>
          </p:nvSpPr>
          <p:spPr bwMode="gray">
            <a:xfrm>
              <a:off x="4291" y="1521"/>
              <a:ext cx="625" cy="213"/>
            </a:xfrm>
            <a:prstGeom prst="rect">
              <a:avLst/>
            </a:prstGeom>
            <a:noFill/>
            <a:ln w="9525">
              <a:noFill/>
              <a:miter lim="800000"/>
              <a:headEnd/>
              <a:tailEnd/>
            </a:ln>
          </p:spPr>
          <p:txBody>
            <a:bodyPr wrap="none">
              <a:spAutoFit/>
            </a:bodyPr>
            <a:lstStyle/>
            <a:p>
              <a:pPr>
                <a:buClr>
                  <a:srgbClr val="FF9900"/>
                </a:buClr>
              </a:pPr>
              <a:r>
                <a:rPr lang="nl-NL" sz="1600" b="0" i="1" dirty="0">
                  <a:latin typeface="Calibri" pitchFamily="34" charset="0"/>
                  <a:cs typeface="Calibri" pitchFamily="34" charset="0"/>
                </a:rPr>
                <a:t>As </a:t>
              </a:r>
              <a:r>
                <a:rPr lang="nl-NL" sz="1600" b="0" i="1" dirty="0" err="1">
                  <a:latin typeface="Calibri" pitchFamily="34" charset="0"/>
                  <a:cs typeface="Calibri" pitchFamily="34" charset="0"/>
                </a:rPr>
                <a:t>author</a:t>
              </a:r>
              <a:endParaRPr lang="nl-NL" sz="1600" b="0" i="1" dirty="0">
                <a:latin typeface="Calibri" pitchFamily="34" charset="0"/>
                <a:cs typeface="Calibri" pitchFamily="34" charset="0"/>
              </a:endParaRPr>
            </a:p>
          </p:txBody>
        </p:sp>
        <p:sp>
          <p:nvSpPr>
            <p:cNvPr id="15" name="TextBox 10"/>
            <p:cNvSpPr txBox="1">
              <a:spLocks noChangeArrowheads="1"/>
            </p:cNvSpPr>
            <p:nvPr/>
          </p:nvSpPr>
          <p:spPr bwMode="gray">
            <a:xfrm>
              <a:off x="4918" y="1679"/>
              <a:ext cx="581" cy="213"/>
            </a:xfrm>
            <a:prstGeom prst="rect">
              <a:avLst/>
            </a:prstGeom>
            <a:noFill/>
            <a:ln w="9525">
              <a:noFill/>
              <a:miter lim="800000"/>
              <a:headEnd/>
              <a:tailEnd/>
            </a:ln>
          </p:spPr>
          <p:txBody>
            <a:bodyPr wrap="none">
              <a:spAutoFit/>
            </a:bodyPr>
            <a:lstStyle/>
            <a:p>
              <a:pPr>
                <a:buClr>
                  <a:srgbClr val="FF9900"/>
                </a:buClr>
              </a:pPr>
              <a:r>
                <a:rPr lang="nl-NL" sz="1600" b="0" i="1" dirty="0">
                  <a:latin typeface="Calibri" pitchFamily="34" charset="0"/>
                  <a:cs typeface="Calibri" pitchFamily="34" charset="0"/>
                </a:rPr>
                <a:t>As </a:t>
              </a:r>
              <a:r>
                <a:rPr lang="nl-NL" sz="1600" b="0" i="1" dirty="0" err="1">
                  <a:latin typeface="Calibri" pitchFamily="34" charset="0"/>
                  <a:cs typeface="Calibri" pitchFamily="34" charset="0"/>
                </a:rPr>
                <a:t>editor</a:t>
              </a:r>
              <a:endParaRPr lang="nl-NL" sz="1600" b="0" i="1" dirty="0">
                <a:latin typeface="Calibri" pitchFamily="34" charset="0"/>
                <a:cs typeface="Calibri" pitchFamily="34" charset="0"/>
              </a:endParaRPr>
            </a:p>
          </p:txBody>
        </p:sp>
        <p:sp>
          <p:nvSpPr>
            <p:cNvPr id="17" name="TextBox 11"/>
            <p:cNvSpPr txBox="1">
              <a:spLocks noChangeArrowheads="1"/>
            </p:cNvSpPr>
            <p:nvPr/>
          </p:nvSpPr>
          <p:spPr bwMode="gray">
            <a:xfrm>
              <a:off x="4799" y="1984"/>
              <a:ext cx="616" cy="213"/>
            </a:xfrm>
            <a:prstGeom prst="rect">
              <a:avLst/>
            </a:prstGeom>
            <a:noFill/>
            <a:ln w="9525">
              <a:noFill/>
              <a:miter lim="800000"/>
              <a:headEnd/>
              <a:tailEnd/>
            </a:ln>
          </p:spPr>
          <p:txBody>
            <a:bodyPr wrap="none">
              <a:spAutoFit/>
            </a:bodyPr>
            <a:lstStyle/>
            <a:p>
              <a:pPr>
                <a:buClr>
                  <a:srgbClr val="FF9900"/>
                </a:buClr>
              </a:pPr>
              <a:r>
                <a:rPr lang="nl-NL" sz="1600" b="0" i="1" dirty="0">
                  <a:latin typeface="Calibri" pitchFamily="34" charset="0"/>
                  <a:cs typeface="Calibri" pitchFamily="34" charset="0"/>
                </a:rPr>
                <a:t>As reader</a:t>
              </a:r>
            </a:p>
          </p:txBody>
        </p:sp>
      </p:grpSp>
      <p:grpSp>
        <p:nvGrpSpPr>
          <p:cNvPr id="3" name="Group 43"/>
          <p:cNvGrpSpPr>
            <a:grpSpLocks/>
          </p:cNvGrpSpPr>
          <p:nvPr/>
        </p:nvGrpSpPr>
        <p:grpSpPr bwMode="auto">
          <a:xfrm>
            <a:off x="6657280" y="4365104"/>
            <a:ext cx="2235200" cy="1193939"/>
            <a:chOff x="3828" y="3399"/>
            <a:chExt cx="1408" cy="257"/>
          </a:xfrm>
          <a:solidFill>
            <a:srgbClr val="FF9900"/>
          </a:solidFill>
        </p:grpSpPr>
        <p:sp>
          <p:nvSpPr>
            <p:cNvPr id="19" name="AutoShape 12"/>
            <p:cNvSpPr>
              <a:spLocks noChangeArrowheads="1"/>
            </p:cNvSpPr>
            <p:nvPr>
              <p:custDataLst>
                <p:tags r:id="rId16"/>
              </p:custDataLst>
            </p:nvPr>
          </p:nvSpPr>
          <p:spPr bwMode="gray">
            <a:xfrm>
              <a:off x="3828" y="3399"/>
              <a:ext cx="1408" cy="257"/>
            </a:xfrm>
            <a:prstGeom prst="roundRect">
              <a:avLst>
                <a:gd name="adj" fmla="val 16667"/>
              </a:avLst>
            </a:prstGeom>
            <a:grpFill/>
            <a:ln w="28575">
              <a:noFill/>
              <a:round/>
              <a:headEnd/>
              <a:tailEnd/>
            </a:ln>
          </p:spPr>
          <p:txBody>
            <a:bodyPr wrap="square" anchor="ctr">
              <a:spAutoFit/>
            </a:bodyPr>
            <a:lstStyle/>
            <a:p>
              <a:endParaRPr lang="en-US">
                <a:latin typeface="Arial" pitchFamily="34" charset="0"/>
                <a:cs typeface="Arial" pitchFamily="34" charset="0"/>
              </a:endParaRPr>
            </a:p>
          </p:txBody>
        </p:sp>
        <p:sp>
          <p:nvSpPr>
            <p:cNvPr id="20" name="TextBox 12"/>
            <p:cNvSpPr txBox="1">
              <a:spLocks noChangeArrowheads="1"/>
            </p:cNvSpPr>
            <p:nvPr>
              <p:custDataLst>
                <p:tags r:id="rId17"/>
              </p:custDataLst>
            </p:nvPr>
          </p:nvSpPr>
          <p:spPr bwMode="gray">
            <a:xfrm>
              <a:off x="3940" y="3437"/>
              <a:ext cx="1183" cy="199"/>
            </a:xfrm>
            <a:prstGeom prst="rect">
              <a:avLst/>
            </a:prstGeom>
            <a:grpFill/>
            <a:ln w="9525">
              <a:noFill/>
              <a:miter lim="800000"/>
              <a:headEnd/>
              <a:tailEnd/>
            </a:ln>
          </p:spPr>
          <p:txBody>
            <a:bodyPr wrap="square" lIns="0" tIns="0" rIns="0" bIns="0">
              <a:spAutoFit/>
            </a:bodyPr>
            <a:lstStyle/>
            <a:p>
              <a:r>
                <a:rPr lang="nl-NL" sz="2000" dirty="0">
                  <a:solidFill>
                    <a:schemeClr val="bg1"/>
                  </a:solidFill>
                  <a:latin typeface="Calibri" pitchFamily="34" charset="0"/>
                  <a:cs typeface="Calibri" pitchFamily="34" charset="0"/>
                </a:rPr>
                <a:t>As a </a:t>
              </a:r>
              <a:r>
                <a:rPr lang="nl-NL" sz="2000" dirty="0" smtClean="0">
                  <a:solidFill>
                    <a:schemeClr val="bg1"/>
                  </a:solidFill>
                  <a:latin typeface="Calibri" pitchFamily="34" charset="0"/>
                  <a:cs typeface="Calibri" pitchFamily="34" charset="0"/>
                </a:rPr>
                <a:t>researcher,</a:t>
              </a:r>
              <a:r>
                <a:rPr lang="nl-NL" sz="2000" dirty="0">
                  <a:solidFill>
                    <a:schemeClr val="bg1"/>
                  </a:solidFill>
                  <a:latin typeface="Calibri" pitchFamily="34" charset="0"/>
                  <a:cs typeface="Calibri" pitchFamily="34" charset="0"/>
                </a:rPr>
                <a:t/>
              </a:r>
              <a:br>
                <a:rPr lang="nl-NL" sz="2000" dirty="0">
                  <a:solidFill>
                    <a:schemeClr val="bg1"/>
                  </a:solidFill>
                  <a:latin typeface="Calibri" pitchFamily="34" charset="0"/>
                  <a:cs typeface="Calibri" pitchFamily="34" charset="0"/>
                </a:rPr>
              </a:br>
              <a:r>
                <a:rPr lang="nl-NL" sz="2000" dirty="0" err="1">
                  <a:solidFill>
                    <a:schemeClr val="bg1"/>
                  </a:solidFill>
                  <a:latin typeface="Calibri" pitchFamily="34" charset="0"/>
                  <a:cs typeface="Calibri" pitchFamily="34" charset="0"/>
                </a:rPr>
                <a:t>you</a:t>
              </a:r>
              <a:r>
                <a:rPr lang="nl-NL" sz="2000" dirty="0">
                  <a:solidFill>
                    <a:schemeClr val="bg1"/>
                  </a:solidFill>
                  <a:latin typeface="Calibri" pitchFamily="34" charset="0"/>
                  <a:cs typeface="Calibri" pitchFamily="34" charset="0"/>
                </a:rPr>
                <a:t> </a:t>
              </a:r>
              <a:r>
                <a:rPr lang="nl-NL" sz="2000" dirty="0" err="1">
                  <a:solidFill>
                    <a:schemeClr val="bg1"/>
                  </a:solidFill>
                  <a:latin typeface="Calibri" pitchFamily="34" charset="0"/>
                  <a:cs typeface="Calibri" pitchFamily="34" charset="0"/>
                </a:rPr>
                <a:t>wear</a:t>
              </a:r>
              <a:r>
                <a:rPr lang="nl-NL" sz="2000" dirty="0">
                  <a:solidFill>
                    <a:schemeClr val="bg1"/>
                  </a:solidFill>
                  <a:latin typeface="Calibri" pitchFamily="34" charset="0"/>
                  <a:cs typeface="Calibri" pitchFamily="34" charset="0"/>
                </a:rPr>
                <a:t> </a:t>
              </a:r>
              <a:r>
                <a:rPr lang="nl-NL" sz="2000" dirty="0" err="1">
                  <a:solidFill>
                    <a:schemeClr val="bg1"/>
                  </a:solidFill>
                  <a:latin typeface="Calibri" pitchFamily="34" charset="0"/>
                  <a:cs typeface="Calibri" pitchFamily="34" charset="0"/>
                </a:rPr>
                <a:t>many</a:t>
              </a:r>
              <a:r>
                <a:rPr lang="nl-NL" sz="2000" dirty="0">
                  <a:solidFill>
                    <a:schemeClr val="bg1"/>
                  </a:solidFill>
                  <a:latin typeface="Calibri" pitchFamily="34" charset="0"/>
                  <a:cs typeface="Calibri" pitchFamily="34" charset="0"/>
                </a:rPr>
                <a:t> </a:t>
              </a:r>
              <a:r>
                <a:rPr lang="nl-NL" sz="2000" dirty="0" err="1">
                  <a:solidFill>
                    <a:schemeClr val="bg1"/>
                  </a:solidFill>
                  <a:latin typeface="Calibri" pitchFamily="34" charset="0"/>
                  <a:cs typeface="Calibri" pitchFamily="34" charset="0"/>
                </a:rPr>
                <a:t>hats</a:t>
              </a:r>
              <a:r>
                <a:rPr lang="nl-NL" sz="2000" dirty="0">
                  <a:solidFill>
                    <a:schemeClr val="bg1"/>
                  </a:solidFill>
                  <a:latin typeface="Calibri" pitchFamily="34" charset="0"/>
                  <a:cs typeface="Calibri" pitchFamily="34" charset="0"/>
                </a:rPr>
                <a:t>!</a:t>
              </a:r>
            </a:p>
          </p:txBody>
        </p:sp>
      </p:grpSp>
      <p:grpSp>
        <p:nvGrpSpPr>
          <p:cNvPr id="4" name="Group 41"/>
          <p:cNvGrpSpPr>
            <a:grpSpLocks/>
          </p:cNvGrpSpPr>
          <p:nvPr/>
        </p:nvGrpSpPr>
        <p:grpSpPr bwMode="auto">
          <a:xfrm>
            <a:off x="457200" y="1611313"/>
            <a:ext cx="6131024" cy="612775"/>
            <a:chOff x="288" y="1081"/>
            <a:chExt cx="3176" cy="360"/>
          </a:xfrm>
        </p:grpSpPr>
        <p:sp>
          <p:nvSpPr>
            <p:cNvPr id="22" name="Rectangle 41"/>
            <p:cNvSpPr>
              <a:spLocks noChangeArrowheads="1"/>
            </p:cNvSpPr>
            <p:nvPr>
              <p:custDataLst>
                <p:tags r:id="rId13"/>
              </p:custDataLst>
            </p:nvPr>
          </p:nvSpPr>
          <p:spPr bwMode="gray">
            <a:xfrm>
              <a:off x="288" y="1081"/>
              <a:ext cx="31" cy="360"/>
            </a:xfrm>
            <a:prstGeom prst="rect">
              <a:avLst/>
            </a:prstGeom>
            <a:solidFill>
              <a:srgbClr val="FF9900"/>
            </a:solidFill>
            <a:ln w="9525">
              <a:noFill/>
              <a:miter lim="800000"/>
              <a:headEnd/>
              <a:tailEnd/>
            </a:ln>
          </p:spPr>
          <p:txBody>
            <a:bodyPr lIns="72009" tIns="72009" rIns="72009" bIns="72009" anchor="ctr"/>
            <a:lstStyle/>
            <a:p>
              <a:pPr marL="285750" indent="-285750">
                <a:spcBef>
                  <a:spcPct val="20000"/>
                </a:spcBef>
                <a:buClr>
                  <a:srgbClr val="FF9900"/>
                </a:buClr>
                <a:buFont typeface="Arial" pitchFamily="34" charset="0"/>
                <a:buChar char="•"/>
              </a:pPr>
              <a:endParaRPr lang="en-US" sz="1600">
                <a:latin typeface="Calibri" pitchFamily="34" charset="0"/>
                <a:cs typeface="Calibri" pitchFamily="34" charset="0"/>
              </a:endParaRPr>
            </a:p>
          </p:txBody>
        </p:sp>
        <p:sp>
          <p:nvSpPr>
            <p:cNvPr id="23" name="Rectangle 41"/>
            <p:cNvSpPr>
              <a:spLocks noChangeArrowheads="1"/>
            </p:cNvSpPr>
            <p:nvPr>
              <p:custDataLst>
                <p:tags r:id="rId14"/>
              </p:custDataLst>
            </p:nvPr>
          </p:nvSpPr>
          <p:spPr bwMode="gray">
            <a:xfrm>
              <a:off x="333" y="1081"/>
              <a:ext cx="3131" cy="360"/>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marL="285750" indent="-285750">
                <a:spcBef>
                  <a:spcPct val="20000"/>
                </a:spcBef>
                <a:buClr>
                  <a:srgbClr val="FF9900"/>
                </a:buClr>
                <a:buFont typeface="Arial" pitchFamily="34" charset="0"/>
                <a:buChar char="•"/>
              </a:pPr>
              <a:endParaRPr lang="en-US" sz="1600">
                <a:latin typeface="Calibri" pitchFamily="34" charset="0"/>
                <a:cs typeface="Calibri" pitchFamily="34" charset="0"/>
              </a:endParaRPr>
            </a:p>
          </p:txBody>
        </p:sp>
        <p:sp>
          <p:nvSpPr>
            <p:cNvPr id="24" name="Rectangle 41"/>
            <p:cNvSpPr>
              <a:spLocks noChangeArrowheads="1"/>
            </p:cNvSpPr>
            <p:nvPr>
              <p:custDataLst>
                <p:tags r:id="rId15"/>
              </p:custDataLst>
            </p:nvPr>
          </p:nvSpPr>
          <p:spPr bwMode="gray">
            <a:xfrm>
              <a:off x="375" y="1116"/>
              <a:ext cx="2947" cy="289"/>
            </a:xfrm>
            <a:prstGeom prst="rect">
              <a:avLst/>
            </a:prstGeom>
            <a:noFill/>
            <a:ln w="9525">
              <a:noFill/>
              <a:miter lim="800000"/>
              <a:headEnd/>
              <a:tailEnd/>
            </a:ln>
          </p:spPr>
          <p:txBody>
            <a:bodyPr lIns="0" tIns="0" rIns="0" bIns="0" anchor="ctr">
              <a:spAutoFit/>
            </a:bodyPr>
            <a:lstStyle/>
            <a:p>
              <a:pPr marL="285750" indent="-285750">
                <a:spcBef>
                  <a:spcPct val="20000"/>
                </a:spcBef>
                <a:buClr>
                  <a:srgbClr val="FF9900"/>
                </a:buClr>
                <a:buFont typeface="Arial" pitchFamily="34" charset="0"/>
                <a:buChar char="•"/>
              </a:pPr>
              <a:r>
                <a:rPr lang="en-US" sz="1600" dirty="0">
                  <a:latin typeface="Calibri" pitchFamily="34" charset="0"/>
                  <a:cs typeface="Calibri" pitchFamily="34" charset="0"/>
                </a:rPr>
                <a:t>Reviewers </a:t>
              </a:r>
              <a:r>
                <a:rPr lang="en-US" sz="1600" dirty="0" smtClean="0">
                  <a:latin typeface="Calibri" pitchFamily="34" charset="0"/>
                  <a:cs typeface="Calibri" pitchFamily="34" charset="0"/>
                </a:rPr>
                <a:t>do </a:t>
              </a:r>
              <a:r>
                <a:rPr lang="en-US" sz="1600" i="1" dirty="0">
                  <a:latin typeface="Calibri" pitchFamily="34" charset="0"/>
                  <a:cs typeface="Calibri" pitchFamily="34" charset="0"/>
                </a:rPr>
                <a:t>not</a:t>
              </a:r>
              <a:r>
                <a:rPr lang="en-US" sz="1600" dirty="0">
                  <a:latin typeface="Calibri" pitchFamily="34" charset="0"/>
                  <a:cs typeface="Calibri" pitchFamily="34" charset="0"/>
                </a:rPr>
                <a:t> communicate directly</a:t>
              </a:r>
              <a:br>
                <a:rPr lang="en-US" sz="1600" dirty="0">
                  <a:latin typeface="Calibri" pitchFamily="34" charset="0"/>
                  <a:cs typeface="Calibri" pitchFamily="34" charset="0"/>
                </a:rPr>
              </a:br>
              <a:r>
                <a:rPr lang="en-US" sz="1600" dirty="0">
                  <a:latin typeface="Calibri" pitchFamily="34" charset="0"/>
                  <a:cs typeface="Calibri" pitchFamily="34" charset="0"/>
                </a:rPr>
                <a:t>with authors</a:t>
              </a:r>
            </a:p>
          </p:txBody>
        </p:sp>
      </p:grpSp>
      <p:grpSp>
        <p:nvGrpSpPr>
          <p:cNvPr id="7" name="Group 40"/>
          <p:cNvGrpSpPr>
            <a:grpSpLocks/>
          </p:cNvGrpSpPr>
          <p:nvPr/>
        </p:nvGrpSpPr>
        <p:grpSpPr bwMode="auto">
          <a:xfrm>
            <a:off x="457200" y="2271938"/>
            <a:ext cx="5770984" cy="1123725"/>
            <a:chOff x="288" y="1462"/>
            <a:chExt cx="3176" cy="661"/>
          </a:xfrm>
        </p:grpSpPr>
        <p:sp>
          <p:nvSpPr>
            <p:cNvPr id="26" name="Rectangle 41"/>
            <p:cNvSpPr>
              <a:spLocks noChangeArrowheads="1"/>
            </p:cNvSpPr>
            <p:nvPr>
              <p:custDataLst>
                <p:tags r:id="rId10"/>
              </p:custDataLst>
            </p:nvPr>
          </p:nvSpPr>
          <p:spPr bwMode="gray">
            <a:xfrm>
              <a:off x="288" y="1462"/>
              <a:ext cx="31" cy="661"/>
            </a:xfrm>
            <a:prstGeom prst="rect">
              <a:avLst/>
            </a:prstGeom>
            <a:solidFill>
              <a:srgbClr val="FF9900"/>
            </a:solidFill>
            <a:ln w="9525">
              <a:noFill/>
              <a:miter lim="800000"/>
              <a:headEnd/>
              <a:tailEnd/>
            </a:ln>
          </p:spPr>
          <p:txBody>
            <a:bodyPr lIns="72009" tIns="72009" rIns="72009" bIns="72009" anchor="ctr"/>
            <a:lstStyle/>
            <a:p>
              <a:pPr marL="285750" indent="-285750">
                <a:spcBef>
                  <a:spcPct val="20000"/>
                </a:spcBef>
                <a:buClr>
                  <a:srgbClr val="FF9900"/>
                </a:buClr>
                <a:buFont typeface="Arial" pitchFamily="34" charset="0"/>
                <a:buChar char="•"/>
              </a:pPr>
              <a:endParaRPr lang="en-US" sz="1600">
                <a:latin typeface="Calibri" pitchFamily="34" charset="0"/>
                <a:cs typeface="Calibri" pitchFamily="34" charset="0"/>
              </a:endParaRPr>
            </a:p>
          </p:txBody>
        </p:sp>
        <p:sp>
          <p:nvSpPr>
            <p:cNvPr id="27" name="Rectangle 41"/>
            <p:cNvSpPr>
              <a:spLocks noChangeArrowheads="1"/>
            </p:cNvSpPr>
            <p:nvPr>
              <p:custDataLst>
                <p:tags r:id="rId11"/>
              </p:custDataLst>
            </p:nvPr>
          </p:nvSpPr>
          <p:spPr bwMode="gray">
            <a:xfrm>
              <a:off x="333" y="1462"/>
              <a:ext cx="3131" cy="661"/>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marL="285750" indent="-285750">
                <a:spcBef>
                  <a:spcPct val="20000"/>
                </a:spcBef>
                <a:buClr>
                  <a:srgbClr val="FF9900"/>
                </a:buClr>
                <a:buFont typeface="Arial" pitchFamily="34" charset="0"/>
                <a:buChar char="•"/>
              </a:pPr>
              <a:endParaRPr lang="en-US" sz="1600">
                <a:latin typeface="Calibri" pitchFamily="34" charset="0"/>
                <a:cs typeface="Calibri" pitchFamily="34" charset="0"/>
              </a:endParaRPr>
            </a:p>
          </p:txBody>
        </p:sp>
        <p:sp>
          <p:nvSpPr>
            <p:cNvPr id="28" name="Rectangle 41"/>
            <p:cNvSpPr>
              <a:spLocks noChangeArrowheads="1"/>
            </p:cNvSpPr>
            <p:nvPr>
              <p:custDataLst>
                <p:tags r:id="rId12"/>
              </p:custDataLst>
            </p:nvPr>
          </p:nvSpPr>
          <p:spPr bwMode="gray">
            <a:xfrm>
              <a:off x="375" y="1495"/>
              <a:ext cx="2947" cy="594"/>
            </a:xfrm>
            <a:prstGeom prst="rect">
              <a:avLst/>
            </a:prstGeom>
            <a:noFill/>
            <a:ln w="9525">
              <a:noFill/>
              <a:miter lim="800000"/>
              <a:headEnd/>
              <a:tailEnd/>
            </a:ln>
          </p:spPr>
          <p:txBody>
            <a:bodyPr lIns="0" tIns="0" rIns="0" bIns="0" anchor="ctr">
              <a:spAutoFit/>
            </a:bodyPr>
            <a:lstStyle/>
            <a:p>
              <a:pPr marL="285750" indent="-285750">
                <a:spcBef>
                  <a:spcPct val="20000"/>
                </a:spcBef>
                <a:buClr>
                  <a:srgbClr val="FF9900"/>
                </a:buClr>
                <a:buFont typeface="Arial" pitchFamily="34" charset="0"/>
                <a:buChar char="•"/>
              </a:pPr>
              <a:r>
                <a:rPr lang="en-US" sz="1600" dirty="0">
                  <a:latin typeface="Calibri" pitchFamily="34" charset="0"/>
                  <a:cs typeface="Calibri" pitchFamily="34" charset="0"/>
                </a:rPr>
                <a:t>All manuscripts and supplementary material must be treated confidentially by editors and reviewers</a:t>
              </a:r>
            </a:p>
            <a:p>
              <a:pPr marL="515937" lvl="1" indent="-285750">
                <a:spcBef>
                  <a:spcPct val="10000"/>
                </a:spcBef>
                <a:buClr>
                  <a:srgbClr val="FF9900"/>
                </a:buClr>
                <a:buFont typeface="Arial" pitchFamily="34" charset="0"/>
                <a:buChar char="•"/>
              </a:pPr>
              <a:r>
                <a:rPr lang="en-US" sz="1600" dirty="0">
                  <a:latin typeface="Calibri" pitchFamily="34" charset="0"/>
                  <a:cs typeface="Calibri" pitchFamily="34" charset="0"/>
                </a:rPr>
                <a:t>The manuscript cannot be distributed outside this small group</a:t>
              </a:r>
            </a:p>
          </p:txBody>
        </p:sp>
      </p:grpSp>
      <p:grpSp>
        <p:nvGrpSpPr>
          <p:cNvPr id="10" name="Group 39"/>
          <p:cNvGrpSpPr>
            <a:grpSpLocks/>
          </p:cNvGrpSpPr>
          <p:nvPr/>
        </p:nvGrpSpPr>
        <p:grpSpPr bwMode="auto">
          <a:xfrm>
            <a:off x="457200" y="3441700"/>
            <a:ext cx="5770984" cy="873125"/>
            <a:chOff x="288" y="2145"/>
            <a:chExt cx="3176" cy="513"/>
          </a:xfrm>
        </p:grpSpPr>
        <p:sp>
          <p:nvSpPr>
            <p:cNvPr id="30" name="Rectangle 41"/>
            <p:cNvSpPr>
              <a:spLocks noChangeArrowheads="1"/>
            </p:cNvSpPr>
            <p:nvPr>
              <p:custDataLst>
                <p:tags r:id="rId7"/>
              </p:custDataLst>
            </p:nvPr>
          </p:nvSpPr>
          <p:spPr bwMode="gray">
            <a:xfrm>
              <a:off x="288" y="2145"/>
              <a:ext cx="31" cy="513"/>
            </a:xfrm>
            <a:prstGeom prst="rect">
              <a:avLst/>
            </a:prstGeom>
            <a:solidFill>
              <a:srgbClr val="FF9900"/>
            </a:solidFill>
            <a:ln w="9525">
              <a:noFill/>
              <a:miter lim="800000"/>
              <a:headEnd/>
              <a:tailEnd/>
            </a:ln>
          </p:spPr>
          <p:txBody>
            <a:bodyPr lIns="72009" tIns="72009" rIns="72009" bIns="72009" anchor="ctr"/>
            <a:lstStyle/>
            <a:p>
              <a:pPr marL="285750" indent="-285750">
                <a:spcBef>
                  <a:spcPct val="20000"/>
                </a:spcBef>
                <a:buClr>
                  <a:srgbClr val="FF9900"/>
                </a:buClr>
                <a:buFont typeface="Arial" pitchFamily="34" charset="0"/>
                <a:buChar char="•"/>
              </a:pPr>
              <a:endParaRPr lang="en-US" sz="1600">
                <a:latin typeface="Calibri" pitchFamily="34" charset="0"/>
                <a:cs typeface="Calibri" pitchFamily="34" charset="0"/>
              </a:endParaRPr>
            </a:p>
          </p:txBody>
        </p:sp>
        <p:sp>
          <p:nvSpPr>
            <p:cNvPr id="31" name="Rectangle 41"/>
            <p:cNvSpPr>
              <a:spLocks noChangeArrowheads="1"/>
            </p:cNvSpPr>
            <p:nvPr>
              <p:custDataLst>
                <p:tags r:id="rId8"/>
              </p:custDataLst>
            </p:nvPr>
          </p:nvSpPr>
          <p:spPr bwMode="gray">
            <a:xfrm>
              <a:off x="333" y="2145"/>
              <a:ext cx="3131" cy="513"/>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marL="285750" indent="-285750">
                <a:spcBef>
                  <a:spcPct val="20000"/>
                </a:spcBef>
                <a:buClr>
                  <a:srgbClr val="FF9900"/>
                </a:buClr>
                <a:buFont typeface="Arial" pitchFamily="34" charset="0"/>
                <a:buChar char="•"/>
              </a:pPr>
              <a:endParaRPr lang="en-US" sz="1600">
                <a:latin typeface="Calibri" pitchFamily="34" charset="0"/>
                <a:cs typeface="Calibri" pitchFamily="34" charset="0"/>
              </a:endParaRPr>
            </a:p>
          </p:txBody>
        </p:sp>
        <p:sp>
          <p:nvSpPr>
            <p:cNvPr id="32" name="Rectangle 41"/>
            <p:cNvSpPr>
              <a:spLocks noChangeArrowheads="1"/>
            </p:cNvSpPr>
            <p:nvPr>
              <p:custDataLst>
                <p:tags r:id="rId9"/>
              </p:custDataLst>
            </p:nvPr>
          </p:nvSpPr>
          <p:spPr bwMode="gray">
            <a:xfrm>
              <a:off x="375" y="2256"/>
              <a:ext cx="2947" cy="289"/>
            </a:xfrm>
            <a:prstGeom prst="rect">
              <a:avLst/>
            </a:prstGeom>
            <a:noFill/>
            <a:ln w="9525">
              <a:noFill/>
              <a:miter lim="800000"/>
              <a:headEnd/>
              <a:tailEnd/>
            </a:ln>
          </p:spPr>
          <p:txBody>
            <a:bodyPr lIns="0" tIns="0" rIns="0" bIns="0" anchor="ctr">
              <a:spAutoFit/>
            </a:bodyPr>
            <a:lstStyle/>
            <a:p>
              <a:pPr marL="285750" indent="-285750">
                <a:spcBef>
                  <a:spcPct val="20000"/>
                </a:spcBef>
                <a:buClr>
                  <a:srgbClr val="FF9900"/>
                </a:buClr>
                <a:buFont typeface="Arial" pitchFamily="34" charset="0"/>
                <a:buChar char="•"/>
              </a:pPr>
              <a:r>
                <a:rPr lang="en-US" sz="1600" dirty="0">
                  <a:latin typeface="Calibri" pitchFamily="34" charset="0"/>
                  <a:cs typeface="Calibri" pitchFamily="34" charset="0"/>
                </a:rPr>
                <a:t>The aim is to have a “first decision” to the authors </a:t>
              </a:r>
              <a:r>
                <a:rPr lang="en-US" sz="1600" dirty="0" smtClean="0">
                  <a:latin typeface="Calibri" pitchFamily="34" charset="0"/>
                  <a:cs typeface="Calibri" pitchFamily="34" charset="0"/>
                </a:rPr>
                <a:t>as fast as possible after </a:t>
              </a:r>
              <a:r>
                <a:rPr lang="en-US" sz="1600" dirty="0">
                  <a:latin typeface="Calibri" pitchFamily="34" charset="0"/>
                  <a:cs typeface="Calibri" pitchFamily="34" charset="0"/>
                </a:rPr>
                <a:t>submission of the manuscript</a:t>
              </a:r>
            </a:p>
          </p:txBody>
        </p:sp>
      </p:grpSp>
      <p:grpSp>
        <p:nvGrpSpPr>
          <p:cNvPr id="11" name="Group 38"/>
          <p:cNvGrpSpPr>
            <a:grpSpLocks/>
          </p:cNvGrpSpPr>
          <p:nvPr/>
        </p:nvGrpSpPr>
        <p:grpSpPr bwMode="auto">
          <a:xfrm>
            <a:off x="457200" y="4360863"/>
            <a:ext cx="5915000" cy="903287"/>
            <a:chOff x="288" y="2679"/>
            <a:chExt cx="3176" cy="531"/>
          </a:xfrm>
        </p:grpSpPr>
        <p:sp>
          <p:nvSpPr>
            <p:cNvPr id="34" name="Rectangle 41"/>
            <p:cNvSpPr>
              <a:spLocks noChangeArrowheads="1"/>
            </p:cNvSpPr>
            <p:nvPr>
              <p:custDataLst>
                <p:tags r:id="rId4"/>
              </p:custDataLst>
            </p:nvPr>
          </p:nvSpPr>
          <p:spPr bwMode="gray">
            <a:xfrm>
              <a:off x="288" y="2679"/>
              <a:ext cx="31" cy="531"/>
            </a:xfrm>
            <a:prstGeom prst="rect">
              <a:avLst/>
            </a:prstGeom>
            <a:solidFill>
              <a:srgbClr val="FF9900"/>
            </a:solidFill>
            <a:ln w="9525">
              <a:noFill/>
              <a:miter lim="800000"/>
              <a:headEnd/>
              <a:tailEnd/>
            </a:ln>
          </p:spPr>
          <p:txBody>
            <a:bodyPr lIns="72009" tIns="72009" rIns="72009" bIns="72009" anchor="ctr"/>
            <a:lstStyle/>
            <a:p>
              <a:pPr marL="285750" indent="-285750">
                <a:spcBef>
                  <a:spcPct val="20000"/>
                </a:spcBef>
                <a:buClr>
                  <a:srgbClr val="FF9900"/>
                </a:buClr>
                <a:buFont typeface="Arial" pitchFamily="34" charset="0"/>
                <a:buChar char="•"/>
              </a:pPr>
              <a:endParaRPr lang="en-US" sz="1600">
                <a:latin typeface="Calibri" pitchFamily="34" charset="0"/>
                <a:cs typeface="Calibri" pitchFamily="34" charset="0"/>
              </a:endParaRPr>
            </a:p>
          </p:txBody>
        </p:sp>
        <p:sp>
          <p:nvSpPr>
            <p:cNvPr id="35" name="Rectangle 41"/>
            <p:cNvSpPr>
              <a:spLocks noChangeArrowheads="1"/>
            </p:cNvSpPr>
            <p:nvPr>
              <p:custDataLst>
                <p:tags r:id="rId5"/>
              </p:custDataLst>
            </p:nvPr>
          </p:nvSpPr>
          <p:spPr bwMode="gray">
            <a:xfrm>
              <a:off x="333" y="2679"/>
              <a:ext cx="3131" cy="531"/>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marL="285750" indent="-285750">
                <a:spcBef>
                  <a:spcPct val="20000"/>
                </a:spcBef>
                <a:buClr>
                  <a:srgbClr val="FF9900"/>
                </a:buClr>
                <a:buFont typeface="Arial" pitchFamily="34" charset="0"/>
                <a:buChar char="•"/>
              </a:pPr>
              <a:endParaRPr lang="en-US" sz="1600" b="0" dirty="0">
                <a:latin typeface="Calibri" pitchFamily="34" charset="0"/>
                <a:cs typeface="Calibri" pitchFamily="34" charset="0"/>
              </a:endParaRPr>
            </a:p>
          </p:txBody>
        </p:sp>
        <p:sp>
          <p:nvSpPr>
            <p:cNvPr id="36" name="Rectangle 41"/>
            <p:cNvSpPr>
              <a:spLocks noChangeArrowheads="1"/>
            </p:cNvSpPr>
            <p:nvPr>
              <p:custDataLst>
                <p:tags r:id="rId6"/>
              </p:custDataLst>
            </p:nvPr>
          </p:nvSpPr>
          <p:spPr bwMode="gray">
            <a:xfrm>
              <a:off x="375" y="2729"/>
              <a:ext cx="2947" cy="434"/>
            </a:xfrm>
            <a:prstGeom prst="rect">
              <a:avLst/>
            </a:prstGeom>
            <a:noFill/>
            <a:ln w="9525">
              <a:noFill/>
              <a:miter lim="800000"/>
              <a:headEnd/>
              <a:tailEnd/>
            </a:ln>
          </p:spPr>
          <p:txBody>
            <a:bodyPr lIns="0" tIns="0" rIns="0" bIns="0" anchor="ctr">
              <a:spAutoFit/>
            </a:bodyPr>
            <a:lstStyle/>
            <a:p>
              <a:pPr marL="285750" indent="-285750">
                <a:spcBef>
                  <a:spcPct val="20000"/>
                </a:spcBef>
                <a:buClr>
                  <a:srgbClr val="FF9900"/>
                </a:buClr>
                <a:buFont typeface="Arial" pitchFamily="34" charset="0"/>
                <a:buChar char="•"/>
              </a:pPr>
              <a:r>
                <a:rPr lang="en-US" sz="1600" dirty="0">
                  <a:latin typeface="Calibri" pitchFamily="34" charset="0"/>
                  <a:cs typeface="Calibri" pitchFamily="34" charset="0"/>
                </a:rPr>
                <a:t>Meeting these schedule objectives requires a</a:t>
              </a:r>
              <a:br>
                <a:rPr lang="en-US" sz="1600" dirty="0">
                  <a:latin typeface="Calibri" pitchFamily="34" charset="0"/>
                  <a:cs typeface="Calibri" pitchFamily="34" charset="0"/>
                </a:rPr>
              </a:br>
              <a:r>
                <a:rPr lang="en-US" sz="1600" dirty="0">
                  <a:latin typeface="Calibri" pitchFamily="34" charset="0"/>
                  <a:cs typeface="Calibri" pitchFamily="34" charset="0"/>
                </a:rPr>
                <a:t>significant effort on the part of the Editorial staff,</a:t>
              </a:r>
              <a:br>
                <a:rPr lang="en-US" sz="1600" dirty="0">
                  <a:latin typeface="Calibri" pitchFamily="34" charset="0"/>
                  <a:cs typeface="Calibri" pitchFamily="34" charset="0"/>
                </a:rPr>
              </a:br>
              <a:r>
                <a:rPr lang="en-US" sz="1600" dirty="0">
                  <a:latin typeface="Calibri" pitchFamily="34" charset="0"/>
                  <a:cs typeface="Calibri" pitchFamily="34" charset="0"/>
                </a:rPr>
                <a:t>Editor and Reviewers</a:t>
              </a:r>
            </a:p>
          </p:txBody>
        </p:sp>
      </p:grpSp>
      <p:grpSp>
        <p:nvGrpSpPr>
          <p:cNvPr id="16" name="Group 37"/>
          <p:cNvGrpSpPr>
            <a:grpSpLocks/>
          </p:cNvGrpSpPr>
          <p:nvPr/>
        </p:nvGrpSpPr>
        <p:grpSpPr bwMode="auto">
          <a:xfrm>
            <a:off x="457200" y="5310188"/>
            <a:ext cx="5041900" cy="1001712"/>
            <a:chOff x="288" y="3232"/>
            <a:chExt cx="3176" cy="466"/>
          </a:xfrm>
        </p:grpSpPr>
        <p:sp>
          <p:nvSpPr>
            <p:cNvPr id="38" name="Rectangle 41"/>
            <p:cNvSpPr>
              <a:spLocks noChangeArrowheads="1"/>
            </p:cNvSpPr>
            <p:nvPr>
              <p:custDataLst>
                <p:tags r:id="rId1"/>
              </p:custDataLst>
            </p:nvPr>
          </p:nvSpPr>
          <p:spPr bwMode="gray">
            <a:xfrm>
              <a:off x="288" y="3232"/>
              <a:ext cx="31" cy="466"/>
            </a:xfrm>
            <a:prstGeom prst="rect">
              <a:avLst/>
            </a:prstGeom>
            <a:solidFill>
              <a:srgbClr val="FF9900"/>
            </a:solidFill>
            <a:ln w="9525">
              <a:noFill/>
              <a:miter lim="800000"/>
              <a:headEnd/>
              <a:tailEnd/>
            </a:ln>
          </p:spPr>
          <p:txBody>
            <a:bodyPr lIns="72009" tIns="72009" rIns="72009" bIns="72009" anchor="ctr"/>
            <a:lstStyle/>
            <a:p>
              <a:pPr marL="285750" indent="-285750">
                <a:spcBef>
                  <a:spcPct val="20000"/>
                </a:spcBef>
                <a:buClr>
                  <a:srgbClr val="FF9900"/>
                </a:buClr>
                <a:buFont typeface="Arial" pitchFamily="34" charset="0"/>
                <a:buChar char="•"/>
              </a:pPr>
              <a:endParaRPr lang="en-US" sz="1600">
                <a:latin typeface="Calibri" pitchFamily="34" charset="0"/>
                <a:cs typeface="Calibri" pitchFamily="34" charset="0"/>
              </a:endParaRPr>
            </a:p>
          </p:txBody>
        </p:sp>
        <p:sp>
          <p:nvSpPr>
            <p:cNvPr id="39" name="Rectangle 41"/>
            <p:cNvSpPr>
              <a:spLocks noChangeArrowheads="1"/>
            </p:cNvSpPr>
            <p:nvPr>
              <p:custDataLst>
                <p:tags r:id="rId2"/>
              </p:custDataLst>
            </p:nvPr>
          </p:nvSpPr>
          <p:spPr bwMode="gray">
            <a:xfrm>
              <a:off x="333" y="3232"/>
              <a:ext cx="3131" cy="466"/>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marL="285750" indent="-285750">
                <a:spcBef>
                  <a:spcPct val="20000"/>
                </a:spcBef>
                <a:buClr>
                  <a:srgbClr val="FF9900"/>
                </a:buClr>
                <a:buFont typeface="Arial" pitchFamily="34" charset="0"/>
                <a:buChar char="•"/>
              </a:pPr>
              <a:endParaRPr lang="en-US" sz="1600">
                <a:latin typeface="Calibri" pitchFamily="34" charset="0"/>
                <a:cs typeface="Calibri" pitchFamily="34" charset="0"/>
              </a:endParaRPr>
            </a:p>
          </p:txBody>
        </p:sp>
        <p:sp>
          <p:nvSpPr>
            <p:cNvPr id="40" name="Rectangle 41"/>
            <p:cNvSpPr>
              <a:spLocks noChangeArrowheads="1"/>
            </p:cNvSpPr>
            <p:nvPr>
              <p:custDataLst>
                <p:tags r:id="rId3"/>
              </p:custDataLst>
            </p:nvPr>
          </p:nvSpPr>
          <p:spPr bwMode="gray">
            <a:xfrm>
              <a:off x="375" y="3293"/>
              <a:ext cx="2947" cy="344"/>
            </a:xfrm>
            <a:prstGeom prst="rect">
              <a:avLst/>
            </a:prstGeom>
            <a:noFill/>
            <a:ln w="9525">
              <a:noFill/>
              <a:miter lim="800000"/>
              <a:headEnd/>
              <a:tailEnd/>
            </a:ln>
          </p:spPr>
          <p:txBody>
            <a:bodyPr lIns="0" tIns="0" rIns="0" bIns="0" anchor="ctr">
              <a:spAutoFit/>
            </a:bodyPr>
            <a:lstStyle/>
            <a:p>
              <a:pPr marL="285750" indent="-285750">
                <a:spcBef>
                  <a:spcPct val="20000"/>
                </a:spcBef>
                <a:buClr>
                  <a:srgbClr val="FF9900"/>
                </a:buClr>
                <a:buFont typeface="Arial" pitchFamily="34" charset="0"/>
                <a:buChar char="•"/>
              </a:pPr>
              <a:r>
                <a:rPr lang="en-US" sz="1600" dirty="0">
                  <a:latin typeface="Calibri" pitchFamily="34" charset="0"/>
                  <a:cs typeface="Calibri" pitchFamily="34" charset="0"/>
                </a:rPr>
                <a:t>If reviewers treat authors as they themselves would like to be treated as authors, then these objectives can be met</a:t>
              </a:r>
            </a:p>
          </p:txBody>
        </p:sp>
      </p:grpSp>
    </p:spTree>
    <p:extLst>
      <p:ext uri="{BB962C8B-B14F-4D97-AF65-F5344CB8AC3E}">
        <p14:creationId xmlns:p14="http://schemas.microsoft.com/office/powerpoint/2010/main" val="2099722657"/>
      </p:ext>
    </p:extLst>
  </p:cSld>
  <p:clrMapOvr>
    <a:masterClrMapping/>
  </p:clrMapOvr>
  <p:transition>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3"/>
          <p:cNvSpPr>
            <a:spLocks noGrp="1" noChangeArrowheads="1"/>
          </p:cNvSpPr>
          <p:nvPr>
            <p:ph type="body" idx="4294967295"/>
          </p:nvPr>
        </p:nvSpPr>
        <p:spPr>
          <a:xfrm>
            <a:off x="563563" y="2825750"/>
            <a:ext cx="6181725" cy="3302000"/>
          </a:xfrm>
        </p:spPr>
        <p:txBody>
          <a:bodyPr/>
          <a:lstStyle/>
          <a:p>
            <a:pPr eaLnBrk="1" hangingPunct="1">
              <a:lnSpc>
                <a:spcPct val="90000"/>
              </a:lnSpc>
              <a:buFont typeface="Wingdings" pitchFamily="2" charset="2"/>
              <a:buNone/>
            </a:pPr>
            <a:r>
              <a:rPr lang="en-US" altLang="zh-CN" sz="2400" dirty="0" smtClean="0">
                <a:ea typeface="宋体" pitchFamily="2" charset="-122"/>
              </a:rPr>
              <a:t>Why? </a:t>
            </a:r>
          </a:p>
          <a:p>
            <a:pPr eaLnBrk="1" hangingPunct="1">
              <a:lnSpc>
                <a:spcPct val="90000"/>
              </a:lnSpc>
            </a:pPr>
            <a:r>
              <a:rPr lang="en-US" altLang="zh-CN" sz="2400" b="0" dirty="0" smtClean="0">
                <a:ea typeface="宋体" pitchFamily="2" charset="-122"/>
              </a:rPr>
              <a:t>The peer-review system is </a:t>
            </a:r>
            <a:r>
              <a:rPr lang="en-US" altLang="zh-CN" sz="2400" dirty="0" smtClean="0">
                <a:solidFill>
                  <a:schemeClr val="tx1"/>
                </a:solidFill>
                <a:ea typeface="宋体" pitchFamily="2" charset="-122"/>
              </a:rPr>
              <a:t>grossly overloaded </a:t>
            </a:r>
            <a:r>
              <a:rPr lang="en-US" altLang="zh-CN" sz="2400" b="0" dirty="0" smtClean="0">
                <a:ea typeface="宋体" pitchFamily="2" charset="-122"/>
              </a:rPr>
              <a:t>and editors wish to use reviewers only for those papers with a good probability of acceptance.</a:t>
            </a:r>
          </a:p>
          <a:p>
            <a:pPr eaLnBrk="1" hangingPunct="1">
              <a:lnSpc>
                <a:spcPct val="90000"/>
              </a:lnSpc>
            </a:pPr>
            <a:endParaRPr lang="en-US" altLang="zh-CN" sz="2400" b="0" dirty="0" smtClean="0">
              <a:ea typeface="宋体" pitchFamily="2" charset="-122"/>
            </a:endParaRPr>
          </a:p>
          <a:p>
            <a:pPr eaLnBrk="1" hangingPunct="1">
              <a:lnSpc>
                <a:spcPct val="90000"/>
              </a:lnSpc>
            </a:pPr>
            <a:r>
              <a:rPr lang="en-US" altLang="zh-CN" sz="2400" b="0" dirty="0" smtClean="0">
                <a:ea typeface="宋体" pitchFamily="2" charset="-122"/>
              </a:rPr>
              <a:t>It is a</a:t>
            </a:r>
            <a:r>
              <a:rPr lang="en-US" altLang="zh-CN" sz="2400" b="0" dirty="0" smtClean="0">
                <a:solidFill>
                  <a:srgbClr val="FF3300"/>
                </a:solidFill>
                <a:ea typeface="宋体" pitchFamily="2" charset="-122"/>
              </a:rPr>
              <a:t> </a:t>
            </a:r>
            <a:r>
              <a:rPr lang="en-US" altLang="zh-CN" sz="2400" dirty="0" smtClean="0">
                <a:solidFill>
                  <a:schemeClr val="tx1"/>
                </a:solidFill>
                <a:ea typeface="宋体" pitchFamily="2" charset="-122"/>
              </a:rPr>
              <a:t>disservice</a:t>
            </a:r>
            <a:r>
              <a:rPr lang="en-US" altLang="zh-CN" sz="2400" b="0" dirty="0" smtClean="0">
                <a:solidFill>
                  <a:schemeClr val="tx1"/>
                </a:solidFill>
                <a:ea typeface="宋体" pitchFamily="2" charset="-122"/>
              </a:rPr>
              <a:t> </a:t>
            </a:r>
            <a:r>
              <a:rPr lang="en-US" altLang="zh-CN" sz="2400" b="0" dirty="0" smtClean="0">
                <a:ea typeface="宋体" pitchFamily="2" charset="-122"/>
              </a:rPr>
              <a:t>to ask reviewers to spend time on work that has clear and evident deficiencies.</a:t>
            </a:r>
            <a:r>
              <a:rPr lang="en-US" altLang="zh-CN" sz="2400" dirty="0" smtClean="0">
                <a:ea typeface="宋体" pitchFamily="2" charset="-122"/>
              </a:rPr>
              <a:t> </a:t>
            </a:r>
          </a:p>
        </p:txBody>
      </p:sp>
      <p:sp>
        <p:nvSpPr>
          <p:cNvPr id="74755" name="Title 3"/>
          <p:cNvSpPr>
            <a:spLocks noGrp="1"/>
          </p:cNvSpPr>
          <p:nvPr>
            <p:ph type="title" idx="4294967295"/>
          </p:nvPr>
        </p:nvSpPr>
        <p:spPr/>
        <p:txBody>
          <a:bodyPr/>
          <a:lstStyle/>
          <a:p>
            <a:r>
              <a:rPr lang="en-GB" dirty="0" smtClean="0">
                <a:effectLst>
                  <a:outerShdw blurRad="38100" dist="38100" dir="2700000" algn="tl">
                    <a:srgbClr val="000000">
                      <a:alpha val="43137"/>
                    </a:srgbClr>
                  </a:outerShdw>
                </a:effectLst>
              </a:rPr>
              <a:t>Initial Editorial Review</a:t>
            </a:r>
          </a:p>
        </p:txBody>
      </p:sp>
      <p:sp>
        <p:nvSpPr>
          <p:cNvPr id="74756" name="TextBox 4"/>
          <p:cNvSpPr txBox="1">
            <a:spLocks noChangeArrowheads="1"/>
          </p:cNvSpPr>
          <p:nvPr/>
        </p:nvSpPr>
        <p:spPr bwMode="auto">
          <a:xfrm>
            <a:off x="546100" y="1579563"/>
            <a:ext cx="8086725" cy="830262"/>
          </a:xfrm>
          <a:prstGeom prst="rect">
            <a:avLst/>
          </a:prstGeom>
          <a:noFill/>
          <a:ln w="9525">
            <a:noFill/>
            <a:miter lim="800000"/>
            <a:headEnd/>
            <a:tailEnd/>
          </a:ln>
        </p:spPr>
        <p:txBody>
          <a:bodyPr>
            <a:spAutoFit/>
          </a:bodyPr>
          <a:lstStyle/>
          <a:p>
            <a:r>
              <a:rPr lang="en-US" sz="2400">
                <a:latin typeface="Calibri" pitchFamily="34" charset="0"/>
                <a:ea typeface="宋体" pitchFamily="2" charset="-122"/>
              </a:rPr>
              <a:t>Many journals use a system of initial editorial review. Editors may reject a manuscript without sending it for review</a:t>
            </a:r>
            <a:endParaRPr lang="en-GB" sz="2400">
              <a:latin typeface="Calibri" pitchFamily="34" charset="0"/>
            </a:endParaRPr>
          </a:p>
        </p:txBody>
      </p:sp>
      <p:pic>
        <p:nvPicPr>
          <p:cNvPr id="63493" name="Picture 5" descr="http://www.avert.org/media/photos/1438.jpg"/>
          <p:cNvPicPr>
            <a:picLocks noChangeAspect="1" noChangeArrowheads="1"/>
          </p:cNvPicPr>
          <p:nvPr/>
        </p:nvPicPr>
        <p:blipFill>
          <a:blip r:embed="rId2" cstate="print"/>
          <a:srcRect/>
          <a:stretch>
            <a:fillRect/>
          </a:stretch>
        </p:blipFill>
        <p:spPr bwMode="auto">
          <a:xfrm>
            <a:off x="6831013" y="2695575"/>
            <a:ext cx="1976437" cy="26352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3241028"/>
      </p:ext>
    </p:extLst>
  </p:cSld>
  <p:clrMapOvr>
    <a:masterClrMapping/>
  </p:clrMapOvr>
  <p:transition>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86556" y="242948"/>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Rejection without External Review</a:t>
            </a:r>
            <a:endParaRPr lang="en-GB" dirty="0">
              <a:effectLst>
                <a:outerShdw blurRad="38100" dist="38100" dir="2700000" algn="tl">
                  <a:srgbClr val="000000">
                    <a:alpha val="43137"/>
                  </a:srgbClr>
                </a:outerShdw>
              </a:effectLst>
              <a:ea typeface="宋体" pitchFamily="2" charset="-122"/>
            </a:endParaRPr>
          </a:p>
        </p:txBody>
      </p:sp>
      <p:sp>
        <p:nvSpPr>
          <p:cNvPr id="11" name="Rectangle 41"/>
          <p:cNvSpPr>
            <a:spLocks noChangeArrowheads="1"/>
          </p:cNvSpPr>
          <p:nvPr>
            <p:custDataLst>
              <p:tags r:id="rId1"/>
            </p:custDataLst>
          </p:nvPr>
        </p:nvSpPr>
        <p:spPr bwMode="gray">
          <a:xfrm flipH="1">
            <a:off x="395536" y="1772816"/>
            <a:ext cx="45719" cy="980198"/>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sz="1400" dirty="0">
              <a:solidFill>
                <a:schemeClr val="bg1"/>
              </a:solidFill>
              <a:latin typeface="Arial Narrow" pitchFamily="34" charset="0"/>
            </a:endParaRPr>
          </a:p>
        </p:txBody>
      </p:sp>
      <p:sp>
        <p:nvSpPr>
          <p:cNvPr id="12" name="Rectangle 41"/>
          <p:cNvSpPr>
            <a:spLocks noChangeArrowheads="1"/>
          </p:cNvSpPr>
          <p:nvPr>
            <p:custDataLst>
              <p:tags r:id="rId2"/>
            </p:custDataLst>
          </p:nvPr>
        </p:nvSpPr>
        <p:spPr bwMode="gray">
          <a:xfrm>
            <a:off x="536575" y="1844824"/>
            <a:ext cx="8161338" cy="908190"/>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a:spcBef>
                <a:spcPct val="20000"/>
              </a:spcBef>
              <a:buClr>
                <a:srgbClr val="FF9900"/>
              </a:buClr>
            </a:pPr>
            <a:endParaRPr lang="en-US" sz="1600" dirty="0">
              <a:latin typeface="Calibri" pitchFamily="34" charset="0"/>
              <a:cs typeface="Calibri" pitchFamily="34" charset="0"/>
            </a:endParaRPr>
          </a:p>
        </p:txBody>
      </p:sp>
      <p:sp>
        <p:nvSpPr>
          <p:cNvPr id="13" name="Rectangle 41"/>
          <p:cNvSpPr>
            <a:spLocks noChangeArrowheads="1"/>
          </p:cNvSpPr>
          <p:nvPr>
            <p:custDataLst>
              <p:tags r:id="rId3"/>
            </p:custDataLst>
          </p:nvPr>
        </p:nvSpPr>
        <p:spPr bwMode="gray">
          <a:xfrm>
            <a:off x="592138" y="1925311"/>
            <a:ext cx="7818437" cy="738664"/>
          </a:xfrm>
          <a:prstGeom prst="rect">
            <a:avLst/>
          </a:prstGeom>
          <a:noFill/>
          <a:ln w="9525">
            <a:noFill/>
            <a:miter lim="800000"/>
            <a:headEnd/>
            <a:tailEnd/>
          </a:ln>
        </p:spPr>
        <p:txBody>
          <a:bodyPr wrap="square" lIns="0" tIns="0" rIns="0" bIns="0" anchor="ctr">
            <a:spAutoFit/>
          </a:bodyPr>
          <a:lstStyle/>
          <a:p>
            <a:pPr>
              <a:spcBef>
                <a:spcPct val="20000"/>
              </a:spcBef>
              <a:buClr>
                <a:srgbClr val="FF9900"/>
              </a:buClr>
            </a:pPr>
            <a:r>
              <a:rPr lang="en-US" sz="1600" b="0" dirty="0">
                <a:latin typeface="Calibri" pitchFamily="34" charset="0"/>
                <a:cs typeface="Calibri" pitchFamily="34" charset="0"/>
              </a:rPr>
              <a:t>The Editor-in-chief evaluates all submissions, and determines whether they go into the review process</a:t>
            </a:r>
            <a:br>
              <a:rPr lang="en-US" sz="1600" b="0" dirty="0">
                <a:latin typeface="Calibri" pitchFamily="34" charset="0"/>
                <a:cs typeface="Calibri" pitchFamily="34" charset="0"/>
              </a:rPr>
            </a:br>
            <a:r>
              <a:rPr lang="en-US" sz="1600" b="0" dirty="0">
                <a:latin typeface="Calibri" pitchFamily="34" charset="0"/>
                <a:cs typeface="Calibri" pitchFamily="34" charset="0"/>
              </a:rPr>
              <a:t>or are rejected by the editor</a:t>
            </a:r>
          </a:p>
        </p:txBody>
      </p:sp>
      <p:sp>
        <p:nvSpPr>
          <p:cNvPr id="14" name="Rectangle 41"/>
          <p:cNvSpPr>
            <a:spLocks noChangeArrowheads="1"/>
          </p:cNvSpPr>
          <p:nvPr>
            <p:custDataLst>
              <p:tags r:id="rId4"/>
            </p:custDataLst>
          </p:nvPr>
        </p:nvSpPr>
        <p:spPr bwMode="gray">
          <a:xfrm>
            <a:off x="395536" y="2996952"/>
            <a:ext cx="45719" cy="3097932"/>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sz="1400" dirty="0">
              <a:solidFill>
                <a:schemeClr val="bg1"/>
              </a:solidFill>
              <a:latin typeface="Arial Narrow" pitchFamily="34" charset="0"/>
            </a:endParaRPr>
          </a:p>
        </p:txBody>
      </p:sp>
      <p:sp>
        <p:nvSpPr>
          <p:cNvPr id="15" name="Rectangle 41"/>
          <p:cNvSpPr>
            <a:spLocks noChangeArrowheads="1"/>
          </p:cNvSpPr>
          <p:nvPr>
            <p:custDataLst>
              <p:tags r:id="rId5"/>
            </p:custDataLst>
          </p:nvPr>
        </p:nvSpPr>
        <p:spPr bwMode="gray">
          <a:xfrm>
            <a:off x="536575" y="2996952"/>
            <a:ext cx="8161338" cy="3096344"/>
          </a:xfrm>
          <a:prstGeom prst="rect">
            <a:avLst/>
          </a:prstGeom>
          <a:gradFill rotWithShape="1">
            <a:gsLst>
              <a:gs pos="0">
                <a:srgbClr val="EAEAEA"/>
              </a:gs>
              <a:gs pos="100000">
                <a:srgbClr val="FFFFFF">
                  <a:alpha val="0"/>
                </a:srgbClr>
              </a:gs>
            </a:gsLst>
            <a:lin ang="0" scaled="1"/>
          </a:gradFill>
          <a:ln w="9525" algn="ctr">
            <a:noFill/>
            <a:miter lim="800000"/>
            <a:headEnd/>
            <a:tailEnd/>
          </a:ln>
        </p:spPr>
        <p:txBody>
          <a:bodyPr lIns="72009" tIns="72009" rIns="72009" bIns="72009" anchor="ctr"/>
          <a:lstStyle/>
          <a:p>
            <a:pPr>
              <a:spcBef>
                <a:spcPct val="20000"/>
              </a:spcBef>
              <a:buClr>
                <a:srgbClr val="FF9900"/>
              </a:buClr>
            </a:pPr>
            <a:endParaRPr lang="en-US" dirty="0">
              <a:solidFill>
                <a:schemeClr val="bg1"/>
              </a:solidFill>
              <a:latin typeface="Arial Narrow" pitchFamily="34" charset="0"/>
            </a:endParaRPr>
          </a:p>
        </p:txBody>
      </p:sp>
      <p:sp>
        <p:nvSpPr>
          <p:cNvPr id="17" name="Rectangle 41"/>
          <p:cNvSpPr>
            <a:spLocks noChangeArrowheads="1"/>
          </p:cNvSpPr>
          <p:nvPr>
            <p:custDataLst>
              <p:tags r:id="rId6"/>
            </p:custDataLst>
          </p:nvPr>
        </p:nvSpPr>
        <p:spPr bwMode="gray">
          <a:xfrm>
            <a:off x="592138" y="3275921"/>
            <a:ext cx="8053387" cy="2622256"/>
          </a:xfrm>
          <a:prstGeom prst="rect">
            <a:avLst/>
          </a:prstGeom>
          <a:noFill/>
          <a:ln w="9525">
            <a:noFill/>
            <a:miter lim="800000"/>
            <a:headEnd/>
            <a:tailEnd/>
          </a:ln>
        </p:spPr>
        <p:txBody>
          <a:bodyPr wrap="square" lIns="0" tIns="0" rIns="0" bIns="0" anchor="ctr">
            <a:spAutoFit/>
          </a:bodyPr>
          <a:lstStyle/>
          <a:p>
            <a:pPr marL="171450" indent="-171450">
              <a:spcBef>
                <a:spcPct val="20000"/>
              </a:spcBef>
              <a:buClr>
                <a:srgbClr val="5D9A3C"/>
              </a:buClr>
            </a:pPr>
            <a:r>
              <a:rPr lang="en-US" sz="1600" b="0" dirty="0">
                <a:latin typeface="Calibri" pitchFamily="34" charset="0"/>
                <a:cs typeface="Calibri" pitchFamily="34" charset="0"/>
              </a:rPr>
              <a:t>Criteria</a:t>
            </a:r>
          </a:p>
          <a:p>
            <a:pPr marL="171450" indent="-171450">
              <a:spcBef>
                <a:spcPct val="25000"/>
              </a:spcBef>
              <a:buClr>
                <a:srgbClr val="5D9A3C"/>
              </a:buClr>
              <a:buFontTx/>
              <a:buChar char="•"/>
            </a:pPr>
            <a:r>
              <a:rPr lang="en-US" sz="1600" b="0" dirty="0">
                <a:latin typeface="Calibri" pitchFamily="34" charset="0"/>
                <a:cs typeface="Calibri" pitchFamily="34" charset="0"/>
              </a:rPr>
              <a:t>Example – “Rules-of-Three” in </a:t>
            </a:r>
            <a:r>
              <a:rPr lang="en-US" sz="1600" b="0" dirty="0" smtClean="0">
                <a:latin typeface="Calibri" pitchFamily="34" charset="0"/>
                <a:cs typeface="Calibri" pitchFamily="34" charset="0"/>
              </a:rPr>
              <a:t>the European </a:t>
            </a:r>
            <a:r>
              <a:rPr lang="en-US" sz="1600" b="0" dirty="0">
                <a:latin typeface="Calibri" pitchFamily="34" charset="0"/>
                <a:cs typeface="Calibri" pitchFamily="34" charset="0"/>
              </a:rPr>
              <a:t>Journal of Pharmaceutics and </a:t>
            </a:r>
            <a:r>
              <a:rPr lang="en-US" sz="1600" b="0" dirty="0" err="1">
                <a:latin typeface="Calibri" pitchFamily="34" charset="0"/>
                <a:cs typeface="Calibri" pitchFamily="34" charset="0"/>
              </a:rPr>
              <a:t>Biopharmaceutics</a:t>
            </a:r>
            <a:endParaRPr lang="en-US" sz="1600" b="0" dirty="0">
              <a:latin typeface="Calibri" pitchFamily="34" charset="0"/>
              <a:cs typeface="Calibri" pitchFamily="34" charset="0"/>
            </a:endParaRPr>
          </a:p>
          <a:p>
            <a:pPr lvl="1" indent="-227013">
              <a:spcBef>
                <a:spcPct val="20000"/>
              </a:spcBef>
              <a:buClr>
                <a:srgbClr val="5D9A3C"/>
              </a:buClr>
              <a:buFontTx/>
              <a:buChar char="–"/>
            </a:pPr>
            <a:r>
              <a:rPr lang="en-US" sz="1600" b="0" dirty="0">
                <a:latin typeface="Calibri" pitchFamily="34" charset="0"/>
                <a:cs typeface="Calibri" pitchFamily="34" charset="0"/>
              </a:rPr>
              <a:t>Out of scope</a:t>
            </a:r>
          </a:p>
          <a:p>
            <a:pPr lvl="1" indent="-227013">
              <a:spcBef>
                <a:spcPct val="20000"/>
              </a:spcBef>
              <a:buClr>
                <a:srgbClr val="5D9A3C"/>
              </a:buClr>
              <a:buFontTx/>
              <a:buChar char="–"/>
            </a:pPr>
            <a:r>
              <a:rPr lang="en-US" sz="1600" b="0" dirty="0">
                <a:latin typeface="Calibri" pitchFamily="34" charset="0"/>
                <a:cs typeface="Calibri" pitchFamily="34" charset="0"/>
              </a:rPr>
              <a:t>Too preliminary</a:t>
            </a:r>
          </a:p>
          <a:p>
            <a:pPr lvl="1" indent="-227013">
              <a:spcBef>
                <a:spcPct val="20000"/>
              </a:spcBef>
              <a:buClr>
                <a:srgbClr val="5D9A3C"/>
              </a:buClr>
              <a:buFontTx/>
              <a:buChar char="–"/>
            </a:pPr>
            <a:r>
              <a:rPr lang="en-US" sz="1600" b="0" dirty="0">
                <a:latin typeface="Calibri" pitchFamily="34" charset="0"/>
                <a:cs typeface="Calibri" pitchFamily="34" charset="0"/>
              </a:rPr>
              <a:t>Lack of Novelty</a:t>
            </a:r>
          </a:p>
          <a:p>
            <a:pPr marL="171450" indent="-171450">
              <a:spcBef>
                <a:spcPct val="20000"/>
              </a:spcBef>
              <a:buClr>
                <a:srgbClr val="5D9A3C"/>
              </a:buClr>
              <a:buFontTx/>
              <a:buChar char="•"/>
            </a:pPr>
            <a:r>
              <a:rPr lang="en-US" sz="1600" b="0" dirty="0">
                <a:latin typeface="Calibri" pitchFamily="34" charset="0"/>
                <a:cs typeface="Calibri" pitchFamily="34" charset="0"/>
              </a:rPr>
              <a:t>English language is inadequate</a:t>
            </a:r>
          </a:p>
          <a:p>
            <a:pPr marL="171450" indent="-171450">
              <a:spcBef>
                <a:spcPct val="20000"/>
              </a:spcBef>
              <a:buClr>
                <a:srgbClr val="5D9A3C"/>
              </a:buClr>
              <a:buFontTx/>
              <a:buChar char="•"/>
            </a:pPr>
            <a:r>
              <a:rPr lang="en-US" sz="1600" b="0" dirty="0">
                <a:latin typeface="Calibri" pitchFamily="34" charset="0"/>
                <a:cs typeface="Calibri" pitchFamily="34" charset="0"/>
              </a:rPr>
              <a:t>Prior publication of (part of) the data</a:t>
            </a:r>
          </a:p>
          <a:p>
            <a:pPr marL="171450" indent="-171450">
              <a:spcBef>
                <a:spcPct val="20000"/>
              </a:spcBef>
              <a:buClr>
                <a:srgbClr val="5D9A3C"/>
              </a:buClr>
              <a:buFontTx/>
              <a:buChar char="•"/>
            </a:pPr>
            <a:r>
              <a:rPr lang="en-US" sz="1600" b="0" dirty="0">
                <a:latin typeface="Calibri" pitchFamily="34" charset="0"/>
                <a:cs typeface="Calibri" pitchFamily="34" charset="0"/>
              </a:rPr>
              <a:t>Multiple simultaneous submissions of same data</a:t>
            </a:r>
          </a:p>
          <a:p>
            <a:pPr marL="171450" indent="-171450">
              <a:spcBef>
                <a:spcPct val="20000"/>
              </a:spcBef>
              <a:buClr>
                <a:srgbClr val="5D9A3C"/>
              </a:buClr>
              <a:buFontTx/>
              <a:buChar char="•"/>
            </a:pPr>
            <a:r>
              <a:rPr lang="en-US" sz="1600" b="0" dirty="0">
                <a:latin typeface="Calibri" pitchFamily="34" charset="0"/>
                <a:cs typeface="Calibri" pitchFamily="34" charset="0"/>
              </a:rPr>
              <a:t>Etc.,</a:t>
            </a:r>
          </a:p>
        </p:txBody>
      </p:sp>
      <p:sp>
        <p:nvSpPr>
          <p:cNvPr id="18" name="AutoShape 4"/>
          <p:cNvSpPr>
            <a:spLocks/>
          </p:cNvSpPr>
          <p:nvPr/>
        </p:nvSpPr>
        <p:spPr bwMode="gray">
          <a:xfrm>
            <a:off x="2682900" y="3873681"/>
            <a:ext cx="88900" cy="865188"/>
          </a:xfrm>
          <a:prstGeom prst="rightBrace">
            <a:avLst>
              <a:gd name="adj1" fmla="val 103855"/>
              <a:gd name="adj2" fmla="val 50000"/>
            </a:avLst>
          </a:prstGeom>
          <a:noFill/>
          <a:ln w="19050">
            <a:solidFill>
              <a:srgbClr val="FF9900"/>
            </a:solidFill>
            <a:round/>
            <a:headEnd/>
            <a:tailEnd/>
          </a:ln>
        </p:spPr>
        <p:txBody>
          <a:bodyPr wrap="none" anchor="ctr"/>
          <a:lstStyle/>
          <a:p>
            <a:endParaRPr lang="en-US" dirty="0">
              <a:latin typeface="Arial Narrow" pitchFamily="34" charset="0"/>
            </a:endParaRPr>
          </a:p>
        </p:txBody>
      </p:sp>
      <p:sp>
        <p:nvSpPr>
          <p:cNvPr id="19" name="Rectangle 41"/>
          <p:cNvSpPr>
            <a:spLocks noChangeArrowheads="1"/>
          </p:cNvSpPr>
          <p:nvPr/>
        </p:nvSpPr>
        <p:spPr bwMode="gray">
          <a:xfrm>
            <a:off x="2943473" y="4221088"/>
            <a:ext cx="2304733" cy="246221"/>
          </a:xfrm>
          <a:prstGeom prst="rect">
            <a:avLst/>
          </a:prstGeom>
          <a:noFill/>
          <a:ln w="9525">
            <a:noFill/>
            <a:miter lim="800000"/>
            <a:headEnd/>
            <a:tailEnd/>
          </a:ln>
        </p:spPr>
        <p:txBody>
          <a:bodyPr wrap="none" lIns="0" tIns="0" rIns="0" bIns="0">
            <a:spAutoFit/>
          </a:bodyPr>
          <a:lstStyle/>
          <a:p>
            <a:pPr marL="342900" indent="-342900">
              <a:spcBef>
                <a:spcPct val="20000"/>
              </a:spcBef>
              <a:buClr>
                <a:srgbClr val="FF9900"/>
              </a:buClr>
            </a:pPr>
            <a:r>
              <a:rPr lang="en-US" sz="1600" b="0" dirty="0">
                <a:latin typeface="Calibri" pitchFamily="34" charset="0"/>
                <a:cs typeface="Calibri" pitchFamily="34" charset="0"/>
              </a:rPr>
              <a:t>each with specific examples</a:t>
            </a:r>
          </a:p>
        </p:txBody>
      </p:sp>
    </p:spTree>
    <p:extLst>
      <p:ext uri="{BB962C8B-B14F-4D97-AF65-F5344CB8AC3E}">
        <p14:creationId xmlns:p14="http://schemas.microsoft.com/office/powerpoint/2010/main" val="4023273825"/>
      </p:ext>
    </p:extLst>
  </p:cSld>
  <p:clrMapOvr>
    <a:masterClrMapping/>
  </p:clrMapOvr>
  <p:transition>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GB" altLang="zh-CN" sz="3200" dirty="0" smtClean="0">
                <a:effectLst>
                  <a:outerShdw blurRad="38100" dist="38100" dir="2700000" algn="tl">
                    <a:srgbClr val="000000">
                      <a:alpha val="43137"/>
                    </a:srgbClr>
                  </a:outerShdw>
                </a:effectLst>
                <a:ea typeface="宋体" pitchFamily="2" charset="-122"/>
              </a:rPr>
              <a:t>First Decision: “Accepted” or “Rejected”</a:t>
            </a:r>
            <a:endParaRPr lang="en-US" altLang="zh-CN" sz="3200" dirty="0" smtClean="0">
              <a:effectLst>
                <a:outerShdw blurRad="38100" dist="38100" dir="2700000" algn="tl">
                  <a:srgbClr val="000000">
                    <a:alpha val="43137"/>
                  </a:srgbClr>
                </a:outerShdw>
              </a:effectLst>
              <a:ea typeface="宋体" pitchFamily="2" charset="-122"/>
            </a:endParaRPr>
          </a:p>
        </p:txBody>
      </p:sp>
      <p:sp>
        <p:nvSpPr>
          <p:cNvPr id="59395" name="Content Placeholder 5"/>
          <p:cNvSpPr>
            <a:spLocks noGrp="1"/>
          </p:cNvSpPr>
          <p:nvPr>
            <p:ph sz="half" idx="1"/>
          </p:nvPr>
        </p:nvSpPr>
        <p:spPr>
          <a:xfrm>
            <a:off x="389621" y="1181319"/>
            <a:ext cx="3733800" cy="5247615"/>
          </a:xfrm>
          <a:noFill/>
          <a:ln>
            <a:noFill/>
          </a:ln>
        </p:spPr>
        <p:txBody>
          <a:bodyPr/>
          <a:lstStyle/>
          <a:p>
            <a:pPr indent="-196850">
              <a:buFont typeface="Wingdings" pitchFamily="2" charset="2"/>
              <a:buNone/>
            </a:pPr>
            <a:r>
              <a:rPr lang="en-GB" dirty="0" smtClean="0"/>
              <a:t>Accepted</a:t>
            </a:r>
          </a:p>
          <a:p>
            <a:pPr indent="-196850"/>
            <a:r>
              <a:rPr lang="en-GB" sz="2000" dirty="0" smtClean="0"/>
              <a:t>Very rare, but it happens</a:t>
            </a:r>
          </a:p>
          <a:p>
            <a:pPr indent="-196850">
              <a:buFont typeface="Wingdings" pitchFamily="2" charset="2"/>
              <a:buNone/>
            </a:pPr>
            <a:endParaRPr lang="en-GB" sz="2000" dirty="0" smtClean="0"/>
          </a:p>
          <a:p>
            <a:pPr indent="-196850">
              <a:buFont typeface="Wingdings" pitchFamily="2" charset="2"/>
              <a:buNone/>
            </a:pPr>
            <a:endParaRPr lang="en-GB" sz="2000" dirty="0" smtClean="0"/>
          </a:p>
          <a:p>
            <a:pPr indent="-196850">
              <a:buFont typeface="Wingdings" pitchFamily="2" charset="2"/>
              <a:buNone/>
            </a:pPr>
            <a:endParaRPr lang="en-GB" sz="2000" dirty="0" smtClean="0"/>
          </a:p>
          <a:p>
            <a:pPr indent="-196850"/>
            <a:endParaRPr lang="en-GB" sz="2000" dirty="0" smtClean="0"/>
          </a:p>
          <a:p>
            <a:pPr indent="-196850"/>
            <a:endParaRPr lang="en-GB" sz="2000" dirty="0" smtClean="0"/>
          </a:p>
          <a:p>
            <a:pPr indent="-196850"/>
            <a:endParaRPr lang="en-GB" sz="2000" dirty="0" smtClean="0"/>
          </a:p>
          <a:p>
            <a:pPr indent="-196850"/>
            <a:endParaRPr lang="en-GB" sz="2000" dirty="0" smtClean="0"/>
          </a:p>
          <a:p>
            <a:pPr indent="-196850"/>
            <a:r>
              <a:rPr lang="en-GB" sz="2000" dirty="0" smtClean="0"/>
              <a:t>Congratulations!</a:t>
            </a:r>
          </a:p>
          <a:p>
            <a:pPr lvl="1"/>
            <a:r>
              <a:rPr lang="en-GB" sz="1600" dirty="0" smtClean="0"/>
              <a:t>Cake for the department</a:t>
            </a:r>
          </a:p>
          <a:p>
            <a:pPr lvl="1"/>
            <a:r>
              <a:rPr lang="en-GB" sz="1600" dirty="0" smtClean="0"/>
              <a:t>Now wait for page proofs and then for your article to be online (and in print)</a:t>
            </a:r>
          </a:p>
          <a:p>
            <a:pPr>
              <a:buFont typeface="Wingdings" pitchFamily="2" charset="2"/>
              <a:buNone/>
            </a:pPr>
            <a:endParaRPr lang="en-US" dirty="0" smtClean="0"/>
          </a:p>
        </p:txBody>
      </p:sp>
      <p:sp>
        <p:nvSpPr>
          <p:cNvPr id="59396" name="Content Placeholder 6"/>
          <p:cNvSpPr>
            <a:spLocks noGrp="1"/>
          </p:cNvSpPr>
          <p:nvPr>
            <p:ph sz="half" idx="2"/>
          </p:nvPr>
        </p:nvSpPr>
        <p:spPr>
          <a:xfrm>
            <a:off x="4402431" y="1195387"/>
            <a:ext cx="3883440" cy="5247615"/>
          </a:xfrm>
          <a:noFill/>
          <a:ln>
            <a:noFill/>
          </a:ln>
        </p:spPr>
        <p:txBody>
          <a:bodyPr/>
          <a:lstStyle/>
          <a:p>
            <a:pPr indent="-196850">
              <a:buFont typeface="Wingdings" pitchFamily="2" charset="2"/>
              <a:buNone/>
            </a:pPr>
            <a:r>
              <a:rPr lang="en-GB" dirty="0" smtClean="0">
                <a:cs typeface="Calibri" pitchFamily="34" charset="0"/>
              </a:rPr>
              <a:t>Rejected</a:t>
            </a:r>
          </a:p>
          <a:p>
            <a:pPr indent="-196850"/>
            <a:r>
              <a:rPr lang="en-GB" sz="2000" dirty="0" smtClean="0">
                <a:cs typeface="Calibri" pitchFamily="34" charset="0"/>
              </a:rPr>
              <a:t>Probability 40-90% ...</a:t>
            </a:r>
          </a:p>
          <a:p>
            <a:pPr indent="-196850"/>
            <a:r>
              <a:rPr lang="en-GB" altLang="zh-CN" sz="2000" dirty="0" smtClean="0">
                <a:cs typeface="Calibri" pitchFamily="34" charset="0"/>
              </a:rPr>
              <a:t>Do not despair</a:t>
            </a:r>
          </a:p>
          <a:p>
            <a:pPr lvl="1" indent="-196850"/>
            <a:r>
              <a:rPr lang="en-GB" altLang="zh-CN" sz="1600" dirty="0" smtClean="0">
                <a:cs typeface="Calibri" pitchFamily="34" charset="0"/>
              </a:rPr>
              <a:t>It happens to everybody</a:t>
            </a:r>
          </a:p>
          <a:p>
            <a:pPr indent="-196850"/>
            <a:r>
              <a:rPr lang="en-GB" altLang="zh-CN" sz="2000" dirty="0" smtClean="0">
                <a:cs typeface="Calibri" pitchFamily="34" charset="0"/>
              </a:rPr>
              <a:t>Try to understand WHY</a:t>
            </a:r>
          </a:p>
          <a:p>
            <a:pPr lvl="1" indent="-196850"/>
            <a:r>
              <a:rPr lang="en-GB" altLang="zh-CN" sz="1600" dirty="0" smtClean="0">
                <a:cs typeface="Calibri" pitchFamily="34" charset="0"/>
              </a:rPr>
              <a:t>Consider reviewers’ advice</a:t>
            </a:r>
          </a:p>
          <a:p>
            <a:pPr lvl="1" indent="-196850"/>
            <a:r>
              <a:rPr lang="en-GB" altLang="zh-CN" sz="1600" dirty="0" smtClean="0">
                <a:ea typeface="+mn-ea"/>
                <a:cs typeface="Calibri" pitchFamily="34" charset="0"/>
              </a:rPr>
              <a:t>Be self-critical</a:t>
            </a:r>
            <a:endParaRPr lang="en-US" altLang="zh-CN" sz="1600" dirty="0" smtClean="0">
              <a:ea typeface="+mn-ea"/>
              <a:cs typeface="Calibri" pitchFamily="34" charset="0"/>
            </a:endParaRPr>
          </a:p>
          <a:p>
            <a:pPr indent="-196850"/>
            <a:r>
              <a:rPr lang="en-US" altLang="zh-CN" sz="2000" dirty="0" smtClean="0">
                <a:cs typeface="Calibri" pitchFamily="34" charset="0"/>
              </a:rPr>
              <a:t>If you submit to another journal, begin as if it were a new manuscript</a:t>
            </a:r>
          </a:p>
          <a:p>
            <a:pPr lvl="1" indent="-196850"/>
            <a:r>
              <a:rPr lang="en-GB" altLang="zh-CN" sz="1600" dirty="0" smtClean="0">
                <a:cs typeface="Calibri" pitchFamily="34" charset="0"/>
              </a:rPr>
              <a:t>Take advantage of the reviewers’ comments</a:t>
            </a:r>
          </a:p>
          <a:p>
            <a:pPr lvl="1" indent="-196850"/>
            <a:r>
              <a:rPr lang="en-GB" altLang="zh-CN" sz="1600" dirty="0" smtClean="0">
                <a:cs typeface="Calibri" pitchFamily="34" charset="0"/>
              </a:rPr>
              <a:t>They may review your manuscript for the other journal too</a:t>
            </a:r>
            <a:endParaRPr lang="en-GB" altLang="zh-CN" dirty="0" smtClean="0">
              <a:ea typeface="+mn-ea"/>
              <a:cs typeface="Calibri" pitchFamily="34" charset="0"/>
            </a:endParaRPr>
          </a:p>
          <a:p>
            <a:pPr lvl="1" indent="-196850"/>
            <a:r>
              <a:rPr lang="en-US" altLang="zh-CN" sz="1600" dirty="0" smtClean="0">
                <a:ea typeface="+mn-ea"/>
                <a:cs typeface="Calibri" pitchFamily="34" charset="0"/>
              </a:rPr>
              <a:t>Read the Guide for Authors of the new journal, again and again.</a:t>
            </a:r>
          </a:p>
          <a:p>
            <a:endParaRPr lang="en-US" sz="1400" dirty="0" smtClean="0">
              <a:cs typeface="Calibri" pitchFamily="34" charset="0"/>
            </a:endParaRPr>
          </a:p>
        </p:txBody>
      </p:sp>
      <p:pic>
        <p:nvPicPr>
          <p:cNvPr id="59397" name="Picture 2" descr="http://donesteban.net/weblog/champagne.jpg"/>
          <p:cNvPicPr>
            <a:picLocks noChangeAspect="1" noChangeArrowheads="1"/>
          </p:cNvPicPr>
          <p:nvPr/>
        </p:nvPicPr>
        <p:blipFill>
          <a:blip r:embed="rId3" cstate="print"/>
          <a:srcRect/>
          <a:stretch>
            <a:fillRect/>
          </a:stretch>
        </p:blipFill>
        <p:spPr bwMode="auto">
          <a:xfrm>
            <a:off x="1143000" y="2214563"/>
            <a:ext cx="1878013" cy="1333500"/>
          </a:xfrm>
          <a:prstGeom prst="rect">
            <a:avLst/>
          </a:prstGeom>
          <a:noFill/>
          <a:ln w="9525">
            <a:noFill/>
            <a:miter lim="800000"/>
            <a:headEnd/>
            <a:tailEnd/>
          </a:ln>
        </p:spPr>
      </p:pic>
      <p:pic>
        <p:nvPicPr>
          <p:cNvPr id="59398" name="Picture 6" descr="thatsimportant:&#10;Important Cake: “Congratulations, Math!” [Via Cake Wrecks]"/>
          <p:cNvPicPr>
            <a:picLocks noChangeAspect="1" noChangeArrowheads="1"/>
          </p:cNvPicPr>
          <p:nvPr/>
        </p:nvPicPr>
        <p:blipFill>
          <a:blip r:embed="rId4" cstate="print"/>
          <a:srcRect/>
          <a:stretch>
            <a:fillRect/>
          </a:stretch>
        </p:blipFill>
        <p:spPr bwMode="auto">
          <a:xfrm>
            <a:off x="2627313" y="2420938"/>
            <a:ext cx="1443037" cy="1924050"/>
          </a:xfrm>
          <a:prstGeom prst="rect">
            <a:avLst/>
          </a:prstGeom>
          <a:noFill/>
          <a:ln w="9525">
            <a:noFill/>
            <a:miter lim="800000"/>
            <a:headEnd/>
            <a:tailEnd/>
          </a:ln>
        </p:spPr>
      </p:pic>
      <p:pic>
        <p:nvPicPr>
          <p:cNvPr id="7" name="Picture 4" descr="j0078739[1]"/>
          <p:cNvPicPr>
            <a:picLocks noChangeAspect="1" noChangeArrowheads="1"/>
          </p:cNvPicPr>
          <p:nvPr/>
        </p:nvPicPr>
        <p:blipFill>
          <a:blip r:embed="rId5" cstate="print"/>
          <a:srcRect/>
          <a:stretch>
            <a:fillRect/>
          </a:stretch>
        </p:blipFill>
        <p:spPr bwMode="auto">
          <a:xfrm rot="1795107">
            <a:off x="7941760" y="1287471"/>
            <a:ext cx="687387" cy="1436688"/>
          </a:xfrm>
          <a:prstGeom prst="rect">
            <a:avLst/>
          </a:prstGeom>
          <a:noFill/>
          <a:ln w="9525">
            <a:noFill/>
            <a:miter lim="800000"/>
            <a:headEnd/>
            <a:tailEnd/>
          </a:ln>
        </p:spPr>
      </p:pic>
    </p:spTree>
    <p:extLst>
      <p:ext uri="{BB962C8B-B14F-4D97-AF65-F5344CB8AC3E}">
        <p14:creationId xmlns:p14="http://schemas.microsoft.com/office/powerpoint/2010/main" val="2897627972"/>
      </p:ext>
    </p:extLst>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74072" y="254821"/>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Reviewers look at:</a:t>
            </a:r>
            <a:endParaRPr lang="en-GB" dirty="0">
              <a:effectLst>
                <a:outerShdw blurRad="38100" dist="38100" dir="2700000" algn="tl">
                  <a:srgbClr val="000000">
                    <a:alpha val="43137"/>
                  </a:srgbClr>
                </a:outerShdw>
              </a:effectLst>
              <a:ea typeface="宋体" pitchFamily="2" charset="-122"/>
            </a:endParaRPr>
          </a:p>
        </p:txBody>
      </p:sp>
      <p:sp>
        <p:nvSpPr>
          <p:cNvPr id="16" name="Content Placeholder 9"/>
          <p:cNvSpPr>
            <a:spLocks noGrp="1"/>
          </p:cNvSpPr>
          <p:nvPr>
            <p:ph idx="1"/>
          </p:nvPr>
        </p:nvSpPr>
        <p:spPr>
          <a:xfrm>
            <a:off x="457200" y="1855365"/>
            <a:ext cx="4762872" cy="4525963"/>
          </a:xfrm>
        </p:spPr>
        <p:txBody>
          <a:bodyPr>
            <a:normAutofit fontScale="92500" lnSpcReduction="20000"/>
          </a:bodyPr>
          <a:lstStyle/>
          <a:p>
            <a:pPr>
              <a:buClr>
                <a:srgbClr val="FF9900"/>
              </a:buClr>
              <a:buFont typeface="Arial" pitchFamily="34" charset="0"/>
              <a:buChar char="•"/>
            </a:pPr>
            <a:r>
              <a:rPr lang="en-GB" altLang="zh-CN" sz="2800" b="0" dirty="0" smtClean="0">
                <a:solidFill>
                  <a:schemeClr val="tx1"/>
                </a:solidFill>
                <a:ea typeface="宋体" pitchFamily="2" charset="-122"/>
                <a:cs typeface="Calibri" pitchFamily="34" charset="0"/>
              </a:rPr>
              <a:t>Importance and clarity of research hypothesis</a:t>
            </a:r>
          </a:p>
          <a:p>
            <a:pPr>
              <a:buClr>
                <a:srgbClr val="FF9900"/>
              </a:buClr>
              <a:buFont typeface="Arial" pitchFamily="34" charset="0"/>
              <a:buChar char="•"/>
            </a:pPr>
            <a:r>
              <a:rPr lang="en-GB" altLang="zh-CN" sz="2800" b="0" dirty="0" smtClean="0">
                <a:solidFill>
                  <a:schemeClr val="tx1"/>
                </a:solidFill>
                <a:ea typeface="宋体" pitchFamily="2" charset="-122"/>
                <a:cs typeface="Calibri" pitchFamily="34" charset="0"/>
              </a:rPr>
              <a:t>Originality of work</a:t>
            </a:r>
          </a:p>
          <a:p>
            <a:pPr>
              <a:buClr>
                <a:srgbClr val="FF9900"/>
              </a:buClr>
              <a:buFont typeface="Arial" pitchFamily="34" charset="0"/>
              <a:buChar char="•"/>
            </a:pPr>
            <a:r>
              <a:rPr lang="en-GB" altLang="zh-CN" sz="2800" b="0" dirty="0" smtClean="0">
                <a:solidFill>
                  <a:schemeClr val="tx1"/>
                </a:solidFill>
                <a:ea typeface="宋体" pitchFamily="2" charset="-122"/>
                <a:cs typeface="Calibri" pitchFamily="34" charset="0"/>
              </a:rPr>
              <a:t>Delineation of strengths and weaknesses of methodology, experimental / statistical approach, interpretation of results</a:t>
            </a:r>
          </a:p>
          <a:p>
            <a:pPr>
              <a:buClr>
                <a:srgbClr val="FF9900"/>
              </a:buClr>
              <a:buFont typeface="Arial" pitchFamily="34" charset="0"/>
              <a:buChar char="•"/>
            </a:pPr>
            <a:r>
              <a:rPr lang="en-GB" altLang="zh-CN" sz="2800" b="0" dirty="0" smtClean="0">
                <a:solidFill>
                  <a:schemeClr val="tx1"/>
                </a:solidFill>
                <a:ea typeface="宋体" pitchFamily="2" charset="-122"/>
                <a:cs typeface="Calibri" pitchFamily="34" charset="0"/>
              </a:rPr>
              <a:t>Writing style and figure / table presentation</a:t>
            </a:r>
          </a:p>
          <a:p>
            <a:pPr>
              <a:buClr>
                <a:srgbClr val="FF9900"/>
              </a:buClr>
              <a:buFont typeface="Arial" pitchFamily="34" charset="0"/>
              <a:buChar char="•"/>
            </a:pPr>
            <a:r>
              <a:rPr lang="en-GB" altLang="zh-CN" sz="2800" b="0" dirty="0" smtClean="0">
                <a:solidFill>
                  <a:schemeClr val="tx1"/>
                </a:solidFill>
                <a:ea typeface="宋体" pitchFamily="2" charset="-122"/>
                <a:cs typeface="Calibri" pitchFamily="34" charset="0"/>
              </a:rPr>
              <a:t>Ethics concerns (animal / human)</a:t>
            </a:r>
          </a:p>
          <a:p>
            <a:pPr>
              <a:buClr>
                <a:srgbClr val="FF9900"/>
              </a:buClr>
              <a:buFont typeface="Arial" pitchFamily="34" charset="0"/>
              <a:buChar char="•"/>
            </a:pPr>
            <a:endParaRPr lang="en-GB" altLang="zh-CN" sz="2800" b="0" dirty="0" smtClean="0">
              <a:solidFill>
                <a:schemeClr val="tx1"/>
              </a:solidFill>
              <a:ea typeface="宋体" pitchFamily="2" charset="-122"/>
              <a:cs typeface="Calibri" pitchFamily="34" charset="0"/>
            </a:endParaRPr>
          </a:p>
        </p:txBody>
      </p:sp>
      <p:grpSp>
        <p:nvGrpSpPr>
          <p:cNvPr id="2" name="Group 57"/>
          <p:cNvGrpSpPr>
            <a:grpSpLocks/>
          </p:cNvGrpSpPr>
          <p:nvPr/>
        </p:nvGrpSpPr>
        <p:grpSpPr bwMode="auto">
          <a:xfrm>
            <a:off x="5268912" y="2168525"/>
            <a:ext cx="3429000" cy="2576514"/>
            <a:chOff x="3319" y="1326"/>
            <a:chExt cx="2160" cy="1623"/>
          </a:xfrm>
        </p:grpSpPr>
        <p:sp>
          <p:nvSpPr>
            <p:cNvPr id="8" name="TextBox 8"/>
            <p:cNvSpPr txBox="1">
              <a:spLocks noChangeArrowheads="1"/>
            </p:cNvSpPr>
            <p:nvPr>
              <p:custDataLst>
                <p:tags r:id="rId1"/>
              </p:custDataLst>
            </p:nvPr>
          </p:nvSpPr>
          <p:spPr bwMode="gray">
            <a:xfrm>
              <a:off x="3994" y="2794"/>
              <a:ext cx="1023" cy="155"/>
            </a:xfrm>
            <a:prstGeom prst="rect">
              <a:avLst/>
            </a:prstGeom>
            <a:noFill/>
            <a:ln w="9525">
              <a:noFill/>
              <a:miter lim="800000"/>
              <a:headEnd/>
              <a:tailEnd/>
            </a:ln>
          </p:spPr>
          <p:txBody>
            <a:bodyPr wrap="none" lIns="0" tIns="0" rIns="0" bIns="0">
              <a:spAutoFit/>
            </a:bodyPr>
            <a:lstStyle/>
            <a:p>
              <a:r>
                <a:rPr lang="en-GB" sz="1600" b="0" dirty="0">
                  <a:latin typeface="Calibri" pitchFamily="34" charset="0"/>
                  <a:cs typeface="Calibri" pitchFamily="34" charset="0"/>
                </a:rPr>
                <a:t>“ Technical” Quality</a:t>
              </a:r>
              <a:endParaRPr lang="en-US" sz="1600" b="0" dirty="0">
                <a:latin typeface="Calibri" pitchFamily="34" charset="0"/>
                <a:cs typeface="Calibri" pitchFamily="34" charset="0"/>
              </a:endParaRPr>
            </a:p>
          </p:txBody>
        </p:sp>
        <p:sp>
          <p:nvSpPr>
            <p:cNvPr id="10" name="TextBox 9"/>
            <p:cNvSpPr txBox="1">
              <a:spLocks noChangeArrowheads="1"/>
            </p:cNvSpPr>
            <p:nvPr>
              <p:custDataLst>
                <p:tags r:id="rId2"/>
              </p:custDataLst>
            </p:nvPr>
          </p:nvSpPr>
          <p:spPr bwMode="gray">
            <a:xfrm rot="16200000">
              <a:off x="3123" y="1962"/>
              <a:ext cx="547" cy="155"/>
            </a:xfrm>
            <a:prstGeom prst="rect">
              <a:avLst/>
            </a:prstGeom>
            <a:noFill/>
            <a:ln w="9525">
              <a:noFill/>
              <a:miter lim="800000"/>
              <a:headEnd/>
              <a:tailEnd/>
            </a:ln>
          </p:spPr>
          <p:txBody>
            <a:bodyPr wrap="none" lIns="0" tIns="0" rIns="0" bIns="0">
              <a:spAutoFit/>
            </a:bodyPr>
            <a:lstStyle/>
            <a:p>
              <a:r>
                <a:rPr lang="en-GB" sz="1600" b="0" dirty="0">
                  <a:latin typeface="Calibri" pitchFamily="34" charset="0"/>
                  <a:cs typeface="Calibri" pitchFamily="34" charset="0"/>
                </a:rPr>
                <a:t>“ Novelty”</a:t>
              </a:r>
              <a:endParaRPr lang="en-US" sz="1600" b="0" dirty="0">
                <a:latin typeface="Calibri" pitchFamily="34" charset="0"/>
                <a:cs typeface="Calibri" pitchFamily="34" charset="0"/>
              </a:endParaRPr>
            </a:p>
          </p:txBody>
        </p:sp>
        <p:pic>
          <p:nvPicPr>
            <p:cNvPr id="11" name="Picture 2" descr="Red X Cross Wrong Not Clip Art"/>
            <p:cNvPicPr>
              <a:picLocks noChangeAspect="1" noChangeArrowheads="1"/>
            </p:cNvPicPr>
            <p:nvPr>
              <p:custDataLst>
                <p:tags r:id="rId3"/>
              </p:custDataLst>
            </p:nvPr>
          </p:nvPicPr>
          <p:blipFill>
            <a:blip r:embed="rId11" cstate="print"/>
            <a:srcRect/>
            <a:stretch>
              <a:fillRect/>
            </a:stretch>
          </p:blipFill>
          <p:spPr bwMode="gray">
            <a:xfrm>
              <a:off x="3666" y="2267"/>
              <a:ext cx="369" cy="368"/>
            </a:xfrm>
            <a:prstGeom prst="rect">
              <a:avLst/>
            </a:prstGeom>
            <a:noFill/>
            <a:ln w="9525">
              <a:noFill/>
              <a:miter lim="800000"/>
              <a:headEnd/>
              <a:tailEnd/>
            </a:ln>
          </p:spPr>
        </p:pic>
        <p:grpSp>
          <p:nvGrpSpPr>
            <p:cNvPr id="3" name="Group 17"/>
            <p:cNvGrpSpPr>
              <a:grpSpLocks/>
            </p:cNvGrpSpPr>
            <p:nvPr>
              <p:custDataLst>
                <p:tags r:id="rId4"/>
              </p:custDataLst>
            </p:nvPr>
          </p:nvGrpSpPr>
          <p:grpSpPr bwMode="auto">
            <a:xfrm>
              <a:off x="4610" y="1521"/>
              <a:ext cx="584" cy="405"/>
              <a:chOff x="7956376" y="4437112"/>
              <a:chExt cx="648072" cy="450050"/>
            </a:xfrm>
          </p:grpSpPr>
          <p:pic>
            <p:nvPicPr>
              <p:cNvPr id="18" name="Picture 6" descr="Tick Clip Art"/>
              <p:cNvPicPr>
                <a:picLocks noChangeAspect="1" noChangeArrowheads="1"/>
              </p:cNvPicPr>
              <p:nvPr/>
            </p:nvPicPr>
            <p:blipFill>
              <a:blip r:embed="rId12" cstate="print"/>
              <a:srcRect/>
              <a:stretch>
                <a:fillRect/>
              </a:stretch>
            </p:blipFill>
            <p:spPr bwMode="gray">
              <a:xfrm>
                <a:off x="7956376" y="4437112"/>
                <a:ext cx="504056" cy="378042"/>
              </a:xfrm>
              <a:prstGeom prst="rect">
                <a:avLst/>
              </a:prstGeom>
              <a:noFill/>
              <a:ln w="9525">
                <a:noFill/>
                <a:miter lim="800000"/>
                <a:headEnd/>
                <a:tailEnd/>
              </a:ln>
            </p:spPr>
          </p:pic>
          <p:pic>
            <p:nvPicPr>
              <p:cNvPr id="19" name="Picture 6" descr="Tick Clip Art"/>
              <p:cNvPicPr>
                <a:picLocks noChangeAspect="1" noChangeArrowheads="1"/>
              </p:cNvPicPr>
              <p:nvPr/>
            </p:nvPicPr>
            <p:blipFill>
              <a:blip r:embed="rId12" cstate="print"/>
              <a:srcRect/>
              <a:stretch>
                <a:fillRect/>
              </a:stretch>
            </p:blipFill>
            <p:spPr bwMode="gray">
              <a:xfrm>
                <a:off x="8100392" y="4509120"/>
                <a:ext cx="504056" cy="378042"/>
              </a:xfrm>
              <a:prstGeom prst="rect">
                <a:avLst/>
              </a:prstGeom>
              <a:noFill/>
              <a:ln w="9525">
                <a:noFill/>
                <a:miter lim="800000"/>
                <a:headEnd/>
                <a:tailEnd/>
              </a:ln>
            </p:spPr>
          </p:pic>
        </p:grpSp>
        <p:pic>
          <p:nvPicPr>
            <p:cNvPr id="13" name="Picture 8" descr="Question Mark Clip Art"/>
            <p:cNvPicPr>
              <a:picLocks noChangeAspect="1" noChangeArrowheads="1"/>
            </p:cNvPicPr>
            <p:nvPr>
              <p:custDataLst>
                <p:tags r:id="rId5"/>
              </p:custDataLst>
            </p:nvPr>
          </p:nvPicPr>
          <p:blipFill>
            <a:blip r:embed="rId13" cstate="print"/>
            <a:srcRect/>
            <a:stretch>
              <a:fillRect/>
            </a:stretch>
          </p:blipFill>
          <p:spPr bwMode="gray">
            <a:xfrm>
              <a:off x="3656" y="1530"/>
              <a:ext cx="389" cy="388"/>
            </a:xfrm>
            <a:prstGeom prst="rect">
              <a:avLst/>
            </a:prstGeom>
            <a:noFill/>
            <a:ln w="9525">
              <a:noFill/>
              <a:miter lim="800000"/>
              <a:headEnd/>
              <a:tailEnd/>
            </a:ln>
          </p:spPr>
        </p:pic>
        <p:pic>
          <p:nvPicPr>
            <p:cNvPr id="14" name="Picture 8" descr="Question Mark Clip Art"/>
            <p:cNvPicPr>
              <a:picLocks noChangeAspect="1" noChangeArrowheads="1"/>
            </p:cNvPicPr>
            <p:nvPr>
              <p:custDataLst>
                <p:tags r:id="rId6"/>
              </p:custDataLst>
            </p:nvPr>
          </p:nvPicPr>
          <p:blipFill>
            <a:blip r:embed="rId13" cstate="print"/>
            <a:srcRect/>
            <a:stretch>
              <a:fillRect/>
            </a:stretch>
          </p:blipFill>
          <p:spPr bwMode="gray">
            <a:xfrm>
              <a:off x="4708" y="2256"/>
              <a:ext cx="389" cy="389"/>
            </a:xfrm>
            <a:prstGeom prst="rect">
              <a:avLst/>
            </a:prstGeom>
            <a:noFill/>
            <a:ln w="9525">
              <a:noFill/>
              <a:miter lim="800000"/>
              <a:headEnd/>
              <a:tailEnd/>
            </a:ln>
          </p:spPr>
        </p:pic>
        <p:sp>
          <p:nvSpPr>
            <p:cNvPr id="15" name="Line 26"/>
            <p:cNvSpPr>
              <a:spLocks noChangeShapeType="1"/>
            </p:cNvSpPr>
            <p:nvPr>
              <p:custDataLst>
                <p:tags r:id="rId7"/>
              </p:custDataLst>
            </p:nvPr>
          </p:nvSpPr>
          <p:spPr bwMode="gray">
            <a:xfrm>
              <a:off x="3528" y="2753"/>
              <a:ext cx="1951" cy="0"/>
            </a:xfrm>
            <a:prstGeom prst="line">
              <a:avLst/>
            </a:prstGeom>
            <a:noFill/>
            <a:ln w="28575">
              <a:solidFill>
                <a:srgbClr val="5D9A3C"/>
              </a:solidFill>
              <a:round/>
              <a:headEnd/>
              <a:tailEnd type="triangle" w="med" len="med"/>
            </a:ln>
          </p:spPr>
          <p:txBody>
            <a:bodyPr>
              <a:spAutoFit/>
            </a:bodyPr>
            <a:lstStyle/>
            <a:p>
              <a:endParaRPr lang="en-US" sz="1600">
                <a:latin typeface="Calibri" pitchFamily="34" charset="0"/>
                <a:cs typeface="Calibri" pitchFamily="34" charset="0"/>
              </a:endParaRPr>
            </a:p>
          </p:txBody>
        </p:sp>
        <p:sp>
          <p:nvSpPr>
            <p:cNvPr id="17" name="Line 27"/>
            <p:cNvSpPr>
              <a:spLocks noChangeShapeType="1"/>
            </p:cNvSpPr>
            <p:nvPr>
              <p:custDataLst>
                <p:tags r:id="rId8"/>
              </p:custDataLst>
            </p:nvPr>
          </p:nvSpPr>
          <p:spPr bwMode="gray">
            <a:xfrm rot="-5400000">
              <a:off x="2817" y="2041"/>
              <a:ext cx="1429" cy="0"/>
            </a:xfrm>
            <a:prstGeom prst="line">
              <a:avLst/>
            </a:prstGeom>
            <a:noFill/>
            <a:ln w="28575">
              <a:solidFill>
                <a:srgbClr val="5D9A3C"/>
              </a:solidFill>
              <a:round/>
              <a:headEnd/>
              <a:tailEnd type="triangle" w="med" len="med"/>
            </a:ln>
          </p:spPr>
          <p:txBody>
            <a:bodyPr>
              <a:spAutoFit/>
            </a:bodyPr>
            <a:lstStyle/>
            <a:p>
              <a:endParaRPr lang="en-US" sz="1600">
                <a:latin typeface="Calibri" pitchFamily="34" charset="0"/>
                <a:cs typeface="Calibri" pitchFamily="34" charset="0"/>
              </a:endParaRPr>
            </a:p>
          </p:txBody>
        </p:sp>
      </p:grpSp>
    </p:spTree>
    <p:extLst>
      <p:ext uri="{BB962C8B-B14F-4D97-AF65-F5344CB8AC3E}">
        <p14:creationId xmlns:p14="http://schemas.microsoft.com/office/powerpoint/2010/main" val="727305557"/>
      </p:ext>
    </p:extLst>
  </p:cSld>
  <p:clrMapOvr>
    <a:masterClrMapping/>
  </p:clrMapOvr>
  <p:transition>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16719" y="278571"/>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Quality of the </a:t>
            </a:r>
            <a:r>
              <a:rPr lang="en-GB" altLang="zh-CN" dirty="0" smtClean="0">
                <a:effectLst>
                  <a:outerShdw blurRad="38100" dist="38100" dir="2700000" algn="tl">
                    <a:srgbClr val="000000">
                      <a:alpha val="43137"/>
                    </a:srgbClr>
                  </a:outerShdw>
                </a:effectLst>
                <a:ea typeface="宋体" pitchFamily="2" charset="-122"/>
              </a:rPr>
              <a:t>work</a:t>
            </a:r>
            <a:endParaRPr lang="en-GB" dirty="0">
              <a:effectLst>
                <a:outerShdw blurRad="38100" dist="38100" dir="2700000" algn="tl">
                  <a:srgbClr val="000000">
                    <a:alpha val="43137"/>
                  </a:srgbClr>
                </a:outerShdw>
              </a:effectLst>
              <a:ea typeface="宋体" pitchFamily="2" charset="-122"/>
            </a:endParaRPr>
          </a:p>
        </p:txBody>
      </p:sp>
      <p:sp>
        <p:nvSpPr>
          <p:cNvPr id="11" name="Rectangle 41"/>
          <p:cNvSpPr>
            <a:spLocks noChangeArrowheads="1"/>
          </p:cNvSpPr>
          <p:nvPr>
            <p:custDataLst>
              <p:tags r:id="rId1"/>
            </p:custDataLst>
          </p:nvPr>
        </p:nvSpPr>
        <p:spPr bwMode="gray">
          <a:xfrm>
            <a:off x="465456" y="1772816"/>
            <a:ext cx="45719" cy="944984"/>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sz="1400">
              <a:solidFill>
                <a:srgbClr val="006699"/>
              </a:solidFill>
              <a:latin typeface="Arial" pitchFamily="34" charset="0"/>
              <a:cs typeface="Arial" pitchFamily="34" charset="0"/>
            </a:endParaRPr>
          </a:p>
        </p:txBody>
      </p:sp>
      <p:sp>
        <p:nvSpPr>
          <p:cNvPr id="12" name="Rectangle 41"/>
          <p:cNvSpPr>
            <a:spLocks noChangeArrowheads="1"/>
          </p:cNvSpPr>
          <p:nvPr>
            <p:custDataLst>
              <p:tags r:id="rId2"/>
            </p:custDataLst>
          </p:nvPr>
        </p:nvSpPr>
        <p:spPr bwMode="gray">
          <a:xfrm>
            <a:off x="536575" y="1772816"/>
            <a:ext cx="8161338" cy="944984"/>
          </a:xfrm>
          <a:prstGeom prst="rect">
            <a:avLst/>
          </a:prstGeom>
          <a:gradFill rotWithShape="1">
            <a:gsLst>
              <a:gs pos="0">
                <a:srgbClr val="EAEAEA"/>
              </a:gs>
              <a:gs pos="100000">
                <a:srgbClr val="FFFFFF">
                  <a:alpha val="0"/>
                </a:srgbClr>
              </a:gs>
            </a:gsLst>
            <a:lin ang="0" scaled="1"/>
          </a:gradFill>
          <a:ln w="9525">
            <a:noFill/>
            <a:miter lim="800000"/>
            <a:headEnd/>
            <a:tailEnd/>
          </a:ln>
        </p:spPr>
        <p:txBody>
          <a:bodyPr lIns="72009" tIns="72009" rIns="72009" bIns="72009" anchor="ctr"/>
          <a:lstStyle/>
          <a:p>
            <a:pPr>
              <a:spcBef>
                <a:spcPct val="20000"/>
              </a:spcBef>
              <a:buClr>
                <a:srgbClr val="FF9900"/>
              </a:buClr>
            </a:pPr>
            <a:endParaRPr lang="en-US" sz="1600">
              <a:solidFill>
                <a:srgbClr val="006699"/>
              </a:solidFill>
              <a:latin typeface="Arial" pitchFamily="34" charset="0"/>
              <a:cs typeface="Arial" pitchFamily="34" charset="0"/>
            </a:endParaRPr>
          </a:p>
        </p:txBody>
      </p:sp>
      <p:sp>
        <p:nvSpPr>
          <p:cNvPr id="13" name="Rectangle 41"/>
          <p:cNvSpPr>
            <a:spLocks noChangeArrowheads="1"/>
          </p:cNvSpPr>
          <p:nvPr>
            <p:custDataLst>
              <p:tags r:id="rId3"/>
            </p:custDataLst>
          </p:nvPr>
        </p:nvSpPr>
        <p:spPr bwMode="gray">
          <a:xfrm>
            <a:off x="622300" y="1982390"/>
            <a:ext cx="7818438" cy="492443"/>
          </a:xfrm>
          <a:prstGeom prst="rect">
            <a:avLst/>
          </a:prstGeom>
          <a:noFill/>
          <a:ln w="9525">
            <a:noFill/>
            <a:miter lim="800000"/>
            <a:headEnd/>
            <a:tailEnd/>
          </a:ln>
        </p:spPr>
        <p:txBody>
          <a:bodyPr wrap="square" lIns="0" tIns="0" rIns="0" bIns="0" anchor="ctr">
            <a:spAutoFit/>
          </a:bodyPr>
          <a:lstStyle/>
          <a:p>
            <a:pPr>
              <a:spcBef>
                <a:spcPct val="20000"/>
              </a:spcBef>
              <a:buClr>
                <a:srgbClr val="FF9900"/>
              </a:buClr>
            </a:pPr>
            <a:r>
              <a:rPr lang="en-US" sz="1600" b="0" dirty="0">
                <a:latin typeface="Calibri" pitchFamily="34" charset="0"/>
                <a:cs typeface="Calibri" pitchFamily="34" charset="0"/>
              </a:rPr>
              <a:t>Are the methods appropriate and presented in sufficient detail to allow the results</a:t>
            </a:r>
            <a:br>
              <a:rPr lang="en-US" sz="1600" b="0" dirty="0">
                <a:latin typeface="Calibri" pitchFamily="34" charset="0"/>
                <a:cs typeface="Calibri" pitchFamily="34" charset="0"/>
              </a:rPr>
            </a:br>
            <a:r>
              <a:rPr lang="en-US" sz="1600" b="0" dirty="0">
                <a:latin typeface="Calibri" pitchFamily="34" charset="0"/>
                <a:cs typeface="Calibri" pitchFamily="34" charset="0"/>
              </a:rPr>
              <a:t>to be repeated? </a:t>
            </a:r>
          </a:p>
        </p:txBody>
      </p:sp>
      <p:sp>
        <p:nvSpPr>
          <p:cNvPr id="14" name="Rectangle 41"/>
          <p:cNvSpPr>
            <a:spLocks noChangeArrowheads="1"/>
          </p:cNvSpPr>
          <p:nvPr>
            <p:custDataLst>
              <p:tags r:id="rId4"/>
            </p:custDataLst>
          </p:nvPr>
        </p:nvSpPr>
        <p:spPr bwMode="gray">
          <a:xfrm>
            <a:off x="457200" y="2773363"/>
            <a:ext cx="53975" cy="736600"/>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sz="1400">
              <a:solidFill>
                <a:srgbClr val="006699"/>
              </a:solidFill>
              <a:latin typeface="Arial" pitchFamily="34" charset="0"/>
              <a:cs typeface="Arial" pitchFamily="34" charset="0"/>
            </a:endParaRPr>
          </a:p>
        </p:txBody>
      </p:sp>
      <p:sp>
        <p:nvSpPr>
          <p:cNvPr id="15" name="Rectangle 41"/>
          <p:cNvSpPr>
            <a:spLocks noChangeArrowheads="1"/>
          </p:cNvSpPr>
          <p:nvPr>
            <p:custDataLst>
              <p:tags r:id="rId5"/>
            </p:custDataLst>
          </p:nvPr>
        </p:nvSpPr>
        <p:spPr bwMode="gray">
          <a:xfrm>
            <a:off x="536575" y="2773363"/>
            <a:ext cx="8161338" cy="736600"/>
          </a:xfrm>
          <a:prstGeom prst="rect">
            <a:avLst/>
          </a:prstGeom>
          <a:gradFill rotWithShape="1">
            <a:gsLst>
              <a:gs pos="0">
                <a:srgbClr val="EAEAEA"/>
              </a:gs>
              <a:gs pos="100000">
                <a:srgbClr val="FFFFFF">
                  <a:alpha val="0"/>
                </a:srgbClr>
              </a:gs>
            </a:gsLst>
            <a:lin ang="0" scaled="1"/>
          </a:gradFill>
          <a:ln w="9525">
            <a:noFill/>
            <a:miter lim="800000"/>
            <a:headEnd/>
            <a:tailEnd/>
          </a:ln>
        </p:spPr>
        <p:txBody>
          <a:bodyPr lIns="72009" tIns="72009" rIns="72009" bIns="72009" anchor="ctr"/>
          <a:lstStyle/>
          <a:p>
            <a:pPr>
              <a:spcBef>
                <a:spcPct val="20000"/>
              </a:spcBef>
              <a:buClr>
                <a:srgbClr val="FF9900"/>
              </a:buClr>
            </a:pPr>
            <a:endParaRPr lang="en-US" sz="1600">
              <a:latin typeface="Calibri" pitchFamily="34" charset="0"/>
              <a:cs typeface="Calibri" pitchFamily="34" charset="0"/>
            </a:endParaRPr>
          </a:p>
        </p:txBody>
      </p:sp>
      <p:sp>
        <p:nvSpPr>
          <p:cNvPr id="17" name="Rectangle 41"/>
          <p:cNvSpPr>
            <a:spLocks noChangeArrowheads="1"/>
          </p:cNvSpPr>
          <p:nvPr>
            <p:custDataLst>
              <p:tags r:id="rId6"/>
            </p:custDataLst>
          </p:nvPr>
        </p:nvSpPr>
        <p:spPr bwMode="gray">
          <a:xfrm>
            <a:off x="622300" y="3017759"/>
            <a:ext cx="7818438" cy="246221"/>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US" sz="1600" b="0" dirty="0">
                <a:latin typeface="Calibri" pitchFamily="34" charset="0"/>
                <a:cs typeface="Calibri" pitchFamily="34" charset="0"/>
              </a:rPr>
              <a:t>Are the data adequate to support the conclusions?</a:t>
            </a:r>
          </a:p>
        </p:txBody>
      </p:sp>
      <p:sp>
        <p:nvSpPr>
          <p:cNvPr id="18" name="Rectangle 41"/>
          <p:cNvSpPr>
            <a:spLocks noChangeArrowheads="1"/>
          </p:cNvSpPr>
          <p:nvPr>
            <p:custDataLst>
              <p:tags r:id="rId7"/>
            </p:custDataLst>
          </p:nvPr>
        </p:nvSpPr>
        <p:spPr bwMode="gray">
          <a:xfrm>
            <a:off x="539552" y="3930571"/>
            <a:ext cx="749116" cy="246221"/>
          </a:xfrm>
          <a:prstGeom prst="rect">
            <a:avLst/>
          </a:prstGeom>
          <a:noFill/>
          <a:ln w="9525">
            <a:noFill/>
            <a:miter lim="800000"/>
            <a:headEnd/>
            <a:tailEnd/>
          </a:ln>
        </p:spPr>
        <p:txBody>
          <a:bodyPr wrap="none" lIns="0" tIns="0" rIns="0" bIns="0" anchor="ctr">
            <a:spAutoFit/>
          </a:bodyPr>
          <a:lstStyle/>
          <a:p>
            <a:pPr marL="171450" indent="-171450">
              <a:spcBef>
                <a:spcPct val="20000"/>
              </a:spcBef>
              <a:buClr>
                <a:srgbClr val="FF9900"/>
              </a:buClr>
            </a:pPr>
            <a:r>
              <a:rPr lang="en-US" sz="1600" b="0" dirty="0">
                <a:latin typeface="Calibri" pitchFamily="34" charset="0"/>
                <a:cs typeface="Calibri" pitchFamily="34" charset="0"/>
              </a:rPr>
              <a:t>Methods</a:t>
            </a:r>
          </a:p>
        </p:txBody>
      </p:sp>
      <p:sp>
        <p:nvSpPr>
          <p:cNvPr id="19" name="Rectangle 41"/>
          <p:cNvSpPr>
            <a:spLocks noChangeArrowheads="1"/>
          </p:cNvSpPr>
          <p:nvPr>
            <p:custDataLst>
              <p:tags r:id="rId8"/>
            </p:custDataLst>
          </p:nvPr>
        </p:nvSpPr>
        <p:spPr bwMode="gray">
          <a:xfrm>
            <a:off x="3923928" y="3930571"/>
            <a:ext cx="594330" cy="246221"/>
          </a:xfrm>
          <a:prstGeom prst="rect">
            <a:avLst/>
          </a:prstGeom>
          <a:noFill/>
          <a:ln w="9525">
            <a:noFill/>
            <a:miter lim="800000"/>
            <a:headEnd/>
            <a:tailEnd/>
          </a:ln>
        </p:spPr>
        <p:txBody>
          <a:bodyPr wrap="none" lIns="0" tIns="0" rIns="0" bIns="0" anchor="ctr">
            <a:spAutoFit/>
          </a:bodyPr>
          <a:lstStyle/>
          <a:p>
            <a:pPr marL="171450" indent="-171450">
              <a:spcBef>
                <a:spcPct val="20000"/>
              </a:spcBef>
              <a:buClr>
                <a:srgbClr val="FF9900"/>
              </a:buClr>
            </a:pPr>
            <a:r>
              <a:rPr lang="en-US" sz="1600" b="0" dirty="0">
                <a:latin typeface="Calibri" pitchFamily="34" charset="0"/>
                <a:cs typeface="Calibri" pitchFamily="34" charset="0"/>
              </a:rPr>
              <a:t>Results</a:t>
            </a:r>
          </a:p>
        </p:txBody>
      </p:sp>
      <p:sp>
        <p:nvSpPr>
          <p:cNvPr id="20" name="Rectangle 41"/>
          <p:cNvSpPr>
            <a:spLocks noChangeArrowheads="1"/>
          </p:cNvSpPr>
          <p:nvPr>
            <p:custDataLst>
              <p:tags r:id="rId9"/>
            </p:custDataLst>
          </p:nvPr>
        </p:nvSpPr>
        <p:spPr bwMode="gray">
          <a:xfrm>
            <a:off x="7138988" y="3930571"/>
            <a:ext cx="989053" cy="246221"/>
          </a:xfrm>
          <a:prstGeom prst="rect">
            <a:avLst/>
          </a:prstGeom>
          <a:noFill/>
          <a:ln w="9525">
            <a:noFill/>
            <a:miter lim="800000"/>
            <a:headEnd/>
            <a:tailEnd/>
          </a:ln>
        </p:spPr>
        <p:txBody>
          <a:bodyPr wrap="none" lIns="0" tIns="0" rIns="0" bIns="0" anchor="ctr">
            <a:spAutoFit/>
          </a:bodyPr>
          <a:lstStyle/>
          <a:p>
            <a:pPr marL="171450" indent="-171450">
              <a:spcBef>
                <a:spcPct val="20000"/>
              </a:spcBef>
              <a:buClr>
                <a:srgbClr val="FF9900"/>
              </a:buClr>
            </a:pPr>
            <a:r>
              <a:rPr lang="en-US" sz="1600" b="0">
                <a:latin typeface="Calibri" pitchFamily="34" charset="0"/>
                <a:cs typeface="Calibri" pitchFamily="34" charset="0"/>
              </a:rPr>
              <a:t>Conclusions</a:t>
            </a:r>
          </a:p>
        </p:txBody>
      </p:sp>
      <p:sp>
        <p:nvSpPr>
          <p:cNvPr id="21" name="Line 13"/>
          <p:cNvSpPr>
            <a:spLocks noChangeShapeType="1"/>
          </p:cNvSpPr>
          <p:nvPr/>
        </p:nvSpPr>
        <p:spPr bwMode="gray">
          <a:xfrm>
            <a:off x="1587376" y="4065588"/>
            <a:ext cx="2251075" cy="0"/>
          </a:xfrm>
          <a:prstGeom prst="line">
            <a:avLst/>
          </a:prstGeom>
          <a:noFill/>
          <a:ln w="28575">
            <a:solidFill>
              <a:srgbClr val="FF9900"/>
            </a:solidFill>
            <a:round/>
            <a:headEnd type="triangle" w="med" len="med"/>
            <a:tailEnd type="triangle" w="med" len="med"/>
          </a:ln>
        </p:spPr>
        <p:txBody>
          <a:bodyPr>
            <a:spAutoFit/>
          </a:bodyPr>
          <a:lstStyle/>
          <a:p>
            <a:endParaRPr lang="en-US">
              <a:solidFill>
                <a:srgbClr val="006699"/>
              </a:solidFill>
              <a:latin typeface="Arial" pitchFamily="34" charset="0"/>
              <a:cs typeface="Arial" pitchFamily="34" charset="0"/>
            </a:endParaRPr>
          </a:p>
        </p:txBody>
      </p:sp>
      <p:sp>
        <p:nvSpPr>
          <p:cNvPr id="22" name="Line 14"/>
          <p:cNvSpPr>
            <a:spLocks noChangeShapeType="1"/>
          </p:cNvSpPr>
          <p:nvPr/>
        </p:nvSpPr>
        <p:spPr bwMode="gray">
          <a:xfrm>
            <a:off x="4818063" y="4065588"/>
            <a:ext cx="2251075" cy="0"/>
          </a:xfrm>
          <a:prstGeom prst="line">
            <a:avLst/>
          </a:prstGeom>
          <a:noFill/>
          <a:ln w="28575">
            <a:solidFill>
              <a:srgbClr val="FF9900"/>
            </a:solidFill>
            <a:round/>
            <a:headEnd type="triangle" w="med" len="med"/>
            <a:tailEnd type="triangle" w="med" len="med"/>
          </a:ln>
        </p:spPr>
        <p:txBody>
          <a:bodyPr>
            <a:spAutoFit/>
          </a:bodyPr>
          <a:lstStyle/>
          <a:p>
            <a:endParaRPr lang="en-US">
              <a:solidFill>
                <a:srgbClr val="006699"/>
              </a:solidFill>
              <a:latin typeface="Arial" pitchFamily="34" charset="0"/>
              <a:cs typeface="Arial" pitchFamily="34" charset="0"/>
            </a:endParaRPr>
          </a:p>
        </p:txBody>
      </p:sp>
      <p:sp>
        <p:nvSpPr>
          <p:cNvPr id="23" name="Rectangle 41"/>
          <p:cNvSpPr>
            <a:spLocks noChangeArrowheads="1"/>
          </p:cNvSpPr>
          <p:nvPr>
            <p:custDataLst>
              <p:tags r:id="rId10"/>
            </p:custDataLst>
          </p:nvPr>
        </p:nvSpPr>
        <p:spPr bwMode="gray">
          <a:xfrm>
            <a:off x="1042864" y="4918809"/>
            <a:ext cx="3222625" cy="1181862"/>
          </a:xfrm>
          <a:prstGeom prst="rect">
            <a:avLst/>
          </a:prstGeom>
          <a:solidFill>
            <a:srgbClr val="EAEAEA"/>
          </a:solidFill>
          <a:ln w="9525">
            <a:solidFill>
              <a:srgbClr val="FF9900"/>
            </a:solidFill>
            <a:miter lim="800000"/>
            <a:headEnd/>
            <a:tailEnd/>
          </a:ln>
        </p:spPr>
        <p:txBody>
          <a:bodyPr lIns="73152" tIns="73152" rIns="73152" bIns="73152" anchor="ctr">
            <a:spAutoFit/>
          </a:bodyPr>
          <a:lstStyle/>
          <a:p>
            <a:pPr marL="228600" indent="-228600">
              <a:spcBef>
                <a:spcPct val="20000"/>
              </a:spcBef>
              <a:buClr>
                <a:srgbClr val="FF9900"/>
              </a:buClr>
              <a:buFontTx/>
              <a:buAutoNum type="arabicPeriod"/>
            </a:pPr>
            <a:r>
              <a:rPr lang="en-US" sz="1600" b="0" dirty="0">
                <a:latin typeface="Calibri" pitchFamily="34" charset="0"/>
                <a:cs typeface="Calibri" pitchFamily="34" charset="0"/>
              </a:rPr>
              <a:t>Do all “methods” have a “results”?</a:t>
            </a:r>
          </a:p>
          <a:p>
            <a:pPr marL="228600" indent="-228600">
              <a:spcBef>
                <a:spcPct val="20000"/>
              </a:spcBef>
              <a:buClr>
                <a:srgbClr val="FF9900"/>
              </a:buClr>
              <a:buFontTx/>
              <a:buAutoNum type="arabicPeriod"/>
            </a:pPr>
            <a:r>
              <a:rPr lang="en-US" sz="1600" b="0" dirty="0">
                <a:latin typeface="Calibri" pitchFamily="34" charset="0"/>
                <a:cs typeface="Calibri" pitchFamily="34" charset="0"/>
              </a:rPr>
              <a:t>Have all “results” been described in the “Methods”?</a:t>
            </a:r>
          </a:p>
        </p:txBody>
      </p:sp>
      <p:sp>
        <p:nvSpPr>
          <p:cNvPr id="24" name="Line 17"/>
          <p:cNvSpPr>
            <a:spLocks noChangeShapeType="1"/>
          </p:cNvSpPr>
          <p:nvPr/>
        </p:nvSpPr>
        <p:spPr bwMode="gray">
          <a:xfrm rot="-5400000">
            <a:off x="2281113" y="4446588"/>
            <a:ext cx="746125" cy="0"/>
          </a:xfrm>
          <a:prstGeom prst="line">
            <a:avLst/>
          </a:prstGeom>
          <a:noFill/>
          <a:ln w="28575">
            <a:solidFill>
              <a:srgbClr val="FF9900"/>
            </a:solidFill>
            <a:round/>
            <a:headEnd/>
            <a:tailEnd type="triangle" w="med" len="med"/>
          </a:ln>
        </p:spPr>
        <p:txBody>
          <a:bodyPr>
            <a:spAutoFit/>
          </a:bodyPr>
          <a:lstStyle/>
          <a:p>
            <a:endParaRPr lang="en-US">
              <a:solidFill>
                <a:srgbClr val="006699"/>
              </a:solidFill>
              <a:latin typeface="Arial" pitchFamily="34" charset="0"/>
              <a:cs typeface="Arial" pitchFamily="34" charset="0"/>
            </a:endParaRPr>
          </a:p>
        </p:txBody>
      </p:sp>
      <p:sp>
        <p:nvSpPr>
          <p:cNvPr id="25" name="Rectangle 41"/>
          <p:cNvSpPr>
            <a:spLocks noChangeArrowheads="1"/>
          </p:cNvSpPr>
          <p:nvPr>
            <p:custDataLst>
              <p:tags r:id="rId11"/>
            </p:custDataLst>
          </p:nvPr>
        </p:nvSpPr>
        <p:spPr bwMode="gray">
          <a:xfrm>
            <a:off x="4560888" y="4869160"/>
            <a:ext cx="3222625" cy="1296144"/>
          </a:xfrm>
          <a:prstGeom prst="rect">
            <a:avLst/>
          </a:prstGeom>
          <a:solidFill>
            <a:srgbClr val="EAEAEA"/>
          </a:solidFill>
          <a:ln w="9525">
            <a:solidFill>
              <a:srgbClr val="FF9900"/>
            </a:solidFill>
            <a:miter lim="800000"/>
            <a:headEnd/>
            <a:tailEnd/>
          </a:ln>
        </p:spPr>
        <p:txBody>
          <a:bodyPr lIns="73152" tIns="73152" rIns="73152" bIns="73152"/>
          <a:lstStyle/>
          <a:p>
            <a:pPr marL="228600" indent="-228600">
              <a:spcBef>
                <a:spcPct val="20000"/>
              </a:spcBef>
              <a:buClr>
                <a:srgbClr val="FF9900"/>
              </a:buClr>
              <a:buFontTx/>
              <a:buAutoNum type="arabicPeriod"/>
            </a:pPr>
            <a:r>
              <a:rPr lang="en-US" sz="1600" b="0" dirty="0">
                <a:latin typeface="Calibri" pitchFamily="34" charset="0"/>
                <a:cs typeface="Calibri" pitchFamily="34" charset="0"/>
              </a:rPr>
              <a:t>Are all “conclusions” based on “results”?</a:t>
            </a:r>
          </a:p>
        </p:txBody>
      </p:sp>
      <p:sp>
        <p:nvSpPr>
          <p:cNvPr id="26" name="Line 18"/>
          <p:cNvSpPr>
            <a:spLocks noChangeShapeType="1"/>
          </p:cNvSpPr>
          <p:nvPr/>
        </p:nvSpPr>
        <p:spPr bwMode="gray">
          <a:xfrm rot="-5400000">
            <a:off x="5799137" y="4446588"/>
            <a:ext cx="746125" cy="0"/>
          </a:xfrm>
          <a:prstGeom prst="line">
            <a:avLst/>
          </a:prstGeom>
          <a:noFill/>
          <a:ln w="28575">
            <a:solidFill>
              <a:srgbClr val="FF9900"/>
            </a:solidFill>
            <a:round/>
            <a:headEnd/>
            <a:tailEnd type="triangle" w="med" len="med"/>
          </a:ln>
        </p:spPr>
        <p:txBody>
          <a:bodyPr>
            <a:spAutoFit/>
          </a:bodyPr>
          <a:lstStyle/>
          <a:p>
            <a:endParaRPr lang="en-US">
              <a:solidFill>
                <a:srgbClr val="006699"/>
              </a:solidFill>
              <a:latin typeface="Arial" pitchFamily="34" charset="0"/>
              <a:cs typeface="Arial" pitchFamily="34" charset="0"/>
            </a:endParaRPr>
          </a:p>
        </p:txBody>
      </p:sp>
    </p:spTree>
    <p:extLst>
      <p:ext uri="{BB962C8B-B14F-4D97-AF65-F5344CB8AC3E}">
        <p14:creationId xmlns:p14="http://schemas.microsoft.com/office/powerpoint/2010/main" val="3374765421"/>
      </p:ext>
    </p:extLst>
  </p:cSld>
  <p:clrMapOvr>
    <a:masterClrMapping/>
  </p:clrMapOvr>
  <p:transition>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07932" y="277060"/>
            <a:ext cx="8715436"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Reviewer comments to the Editors</a:t>
            </a:r>
            <a:endParaRPr lang="en-GB" dirty="0">
              <a:effectLst>
                <a:outerShdw blurRad="38100" dist="38100" dir="2700000" algn="tl">
                  <a:srgbClr val="000000">
                    <a:alpha val="43137"/>
                  </a:srgbClr>
                </a:outerShdw>
              </a:effectLst>
              <a:ea typeface="宋体" pitchFamily="2" charset="-122"/>
            </a:endParaRPr>
          </a:p>
        </p:txBody>
      </p:sp>
      <p:sp>
        <p:nvSpPr>
          <p:cNvPr id="32" name="Rectangle 41"/>
          <p:cNvSpPr>
            <a:spLocks noChangeArrowheads="1"/>
          </p:cNvSpPr>
          <p:nvPr>
            <p:custDataLst>
              <p:tags r:id="rId1"/>
            </p:custDataLst>
          </p:nvPr>
        </p:nvSpPr>
        <p:spPr bwMode="gray">
          <a:xfrm>
            <a:off x="530225" y="1647825"/>
            <a:ext cx="8167688" cy="460375"/>
          </a:xfrm>
          <a:prstGeom prst="rect">
            <a:avLst/>
          </a:prstGeom>
          <a:gradFill rotWithShape="1">
            <a:gsLst>
              <a:gs pos="0">
                <a:srgbClr val="EAEAEA"/>
              </a:gs>
              <a:gs pos="100000">
                <a:srgbClr val="FFFFFF">
                  <a:alpha val="0"/>
                </a:srgbClr>
              </a:gs>
            </a:gsLst>
            <a:lin ang="0" scaled="1"/>
          </a:gradFill>
          <a:ln w="9525">
            <a:noFill/>
            <a:miter lim="800000"/>
            <a:headEnd/>
            <a:tailEnd/>
          </a:ln>
        </p:spPr>
        <p:txBody>
          <a:bodyPr lIns="72009" tIns="72009" rIns="72009" bIns="72009" anchor="ctr"/>
          <a:lstStyle/>
          <a:p>
            <a:pPr>
              <a:spcBef>
                <a:spcPct val="20000"/>
              </a:spcBef>
              <a:buClr>
                <a:srgbClr val="FF9900"/>
              </a:buClr>
            </a:pPr>
            <a:endParaRPr lang="en-US" sz="1600">
              <a:latin typeface="Calibri" pitchFamily="34" charset="0"/>
              <a:cs typeface="Calibri" pitchFamily="34" charset="0"/>
            </a:endParaRPr>
          </a:p>
        </p:txBody>
      </p:sp>
      <p:sp>
        <p:nvSpPr>
          <p:cNvPr id="33" name="Rectangle 41"/>
          <p:cNvSpPr>
            <a:spLocks noChangeArrowheads="1"/>
          </p:cNvSpPr>
          <p:nvPr>
            <p:custDataLst>
              <p:tags r:id="rId2"/>
            </p:custDataLst>
          </p:nvPr>
        </p:nvSpPr>
        <p:spPr bwMode="gray">
          <a:xfrm>
            <a:off x="450850" y="1647825"/>
            <a:ext cx="53975" cy="460375"/>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34" name="Rectangle 41"/>
          <p:cNvSpPr>
            <a:spLocks noChangeArrowheads="1"/>
          </p:cNvSpPr>
          <p:nvPr>
            <p:custDataLst>
              <p:tags r:id="rId3"/>
            </p:custDataLst>
          </p:nvPr>
        </p:nvSpPr>
        <p:spPr bwMode="gray">
          <a:xfrm>
            <a:off x="615950" y="1754109"/>
            <a:ext cx="7899400" cy="246221"/>
          </a:xfrm>
          <a:prstGeom prst="rect">
            <a:avLst/>
          </a:prstGeom>
          <a:noFill/>
          <a:ln w="9525">
            <a:noFill/>
            <a:miter lim="800000"/>
            <a:headEnd/>
            <a:tailEnd/>
          </a:ln>
        </p:spPr>
        <p:txBody>
          <a:bodyPr lIns="0" tIns="0" rIns="0" bIns="0" anchor="ctr">
            <a:spAutoFit/>
          </a:bodyPr>
          <a:lstStyle/>
          <a:p>
            <a:pPr marL="285750" indent="-285750">
              <a:spcBef>
                <a:spcPct val="20000"/>
              </a:spcBef>
              <a:buClr>
                <a:srgbClr val="FF9900"/>
              </a:buClr>
              <a:buFont typeface="Arial" pitchFamily="34" charset="0"/>
              <a:buChar char="•"/>
            </a:pPr>
            <a:r>
              <a:rPr lang="en-US" sz="1600" b="0" dirty="0">
                <a:latin typeface="Calibri" pitchFamily="34" charset="0"/>
                <a:cs typeface="Calibri" pitchFamily="34" charset="0"/>
              </a:rPr>
              <a:t>Comment on novelty and significance</a:t>
            </a:r>
          </a:p>
        </p:txBody>
      </p:sp>
      <p:sp>
        <p:nvSpPr>
          <p:cNvPr id="35" name="Rectangle 41"/>
          <p:cNvSpPr>
            <a:spLocks noChangeArrowheads="1"/>
          </p:cNvSpPr>
          <p:nvPr>
            <p:custDataLst>
              <p:tags r:id="rId4"/>
            </p:custDataLst>
          </p:nvPr>
        </p:nvSpPr>
        <p:spPr bwMode="gray">
          <a:xfrm>
            <a:off x="530225" y="5662613"/>
            <a:ext cx="8167688" cy="460375"/>
          </a:xfrm>
          <a:prstGeom prst="rect">
            <a:avLst/>
          </a:prstGeom>
          <a:gradFill rotWithShape="1">
            <a:gsLst>
              <a:gs pos="0">
                <a:srgbClr val="EAEAEA"/>
              </a:gs>
              <a:gs pos="100000">
                <a:srgbClr val="FFFFFF">
                  <a:alpha val="0"/>
                </a:srgbClr>
              </a:gs>
            </a:gsLst>
            <a:lin ang="0" scaled="1"/>
          </a:gradFill>
          <a:ln w="9525">
            <a:noFill/>
            <a:miter lim="800000"/>
            <a:headEnd/>
            <a:tailEnd/>
          </a:ln>
        </p:spPr>
        <p:txBody>
          <a:bodyPr lIns="72009" tIns="72009" rIns="72009" bIns="72009" anchor="ctr"/>
          <a:lstStyle/>
          <a:p>
            <a:pPr marL="171450" indent="-171450">
              <a:spcBef>
                <a:spcPct val="20000"/>
              </a:spcBef>
              <a:buClr>
                <a:srgbClr val="FF9900"/>
              </a:buClr>
              <a:buFont typeface="Arial" pitchFamily="34" charset="0"/>
              <a:buChar char="•"/>
            </a:pPr>
            <a:endParaRPr lang="en-US">
              <a:solidFill>
                <a:schemeClr val="bg1"/>
              </a:solidFill>
              <a:latin typeface="Arial Narrow" pitchFamily="34" charset="0"/>
            </a:endParaRPr>
          </a:p>
        </p:txBody>
      </p:sp>
      <p:sp>
        <p:nvSpPr>
          <p:cNvPr id="36" name="Rectangle 41"/>
          <p:cNvSpPr>
            <a:spLocks noChangeArrowheads="1"/>
          </p:cNvSpPr>
          <p:nvPr>
            <p:custDataLst>
              <p:tags r:id="rId5"/>
            </p:custDataLst>
          </p:nvPr>
        </p:nvSpPr>
        <p:spPr bwMode="gray">
          <a:xfrm>
            <a:off x="450850" y="5662613"/>
            <a:ext cx="53975" cy="460375"/>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37" name="Rectangle 41"/>
          <p:cNvSpPr>
            <a:spLocks noChangeArrowheads="1"/>
          </p:cNvSpPr>
          <p:nvPr>
            <p:custDataLst>
              <p:tags r:id="rId6"/>
            </p:custDataLst>
          </p:nvPr>
        </p:nvSpPr>
        <p:spPr bwMode="gray">
          <a:xfrm>
            <a:off x="615950" y="5768896"/>
            <a:ext cx="7899400" cy="246221"/>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buFontTx/>
              <a:buChar char="•"/>
            </a:pPr>
            <a:r>
              <a:rPr lang="en-US" sz="1600" b="0" dirty="0">
                <a:latin typeface="Calibri" pitchFamily="34" charset="0"/>
                <a:cs typeface="Calibri" pitchFamily="34" charset="0"/>
              </a:rPr>
              <a:t>Confidential comments will not be disclosed to author(s)!</a:t>
            </a:r>
          </a:p>
        </p:txBody>
      </p:sp>
      <p:sp>
        <p:nvSpPr>
          <p:cNvPr id="38" name="Rectangle 41"/>
          <p:cNvSpPr>
            <a:spLocks noChangeArrowheads="1"/>
          </p:cNvSpPr>
          <p:nvPr>
            <p:custDataLst>
              <p:tags r:id="rId7"/>
            </p:custDataLst>
          </p:nvPr>
        </p:nvSpPr>
        <p:spPr bwMode="gray">
          <a:xfrm>
            <a:off x="530225" y="2157413"/>
            <a:ext cx="8167688" cy="3454400"/>
          </a:xfrm>
          <a:prstGeom prst="rect">
            <a:avLst/>
          </a:prstGeom>
          <a:gradFill rotWithShape="1">
            <a:gsLst>
              <a:gs pos="0">
                <a:srgbClr val="EAEAEA"/>
              </a:gs>
              <a:gs pos="100000">
                <a:srgbClr val="FFFFFF">
                  <a:alpha val="0"/>
                </a:srgbClr>
              </a:gs>
            </a:gsLst>
            <a:lin ang="0" scaled="1"/>
          </a:gra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39" name="Rectangle 41"/>
          <p:cNvSpPr>
            <a:spLocks noChangeArrowheads="1"/>
          </p:cNvSpPr>
          <p:nvPr>
            <p:custDataLst>
              <p:tags r:id="rId8"/>
            </p:custDataLst>
          </p:nvPr>
        </p:nvSpPr>
        <p:spPr bwMode="gray">
          <a:xfrm>
            <a:off x="450850" y="2157413"/>
            <a:ext cx="53975" cy="3454400"/>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grpSp>
        <p:nvGrpSpPr>
          <p:cNvPr id="2" name="Group 14"/>
          <p:cNvGrpSpPr>
            <a:grpSpLocks/>
          </p:cNvGrpSpPr>
          <p:nvPr/>
        </p:nvGrpSpPr>
        <p:grpSpPr bwMode="auto">
          <a:xfrm>
            <a:off x="615950" y="2409826"/>
            <a:ext cx="7899400" cy="3076576"/>
            <a:chOff x="388" y="1506"/>
            <a:chExt cx="4976" cy="1938"/>
          </a:xfrm>
        </p:grpSpPr>
        <p:sp>
          <p:nvSpPr>
            <p:cNvPr id="41" name="Rectangle 41"/>
            <p:cNvSpPr>
              <a:spLocks noChangeArrowheads="1"/>
            </p:cNvSpPr>
            <p:nvPr>
              <p:custDataLst>
                <p:tags r:id="rId9"/>
              </p:custDataLst>
            </p:nvPr>
          </p:nvSpPr>
          <p:spPr bwMode="gray">
            <a:xfrm>
              <a:off x="388" y="1506"/>
              <a:ext cx="4976" cy="341"/>
            </a:xfrm>
            <a:prstGeom prst="rect">
              <a:avLst/>
            </a:prstGeom>
            <a:noFill/>
            <a:ln w="9525">
              <a:noFill/>
              <a:miter lim="800000"/>
              <a:headEnd/>
              <a:tailEnd/>
            </a:ln>
          </p:spPr>
          <p:txBody>
            <a:bodyPr lIns="0" tIns="0" rIns="0" bIns="0" anchor="ctr">
              <a:spAutoFit/>
            </a:bodyPr>
            <a:lstStyle/>
            <a:p>
              <a:pPr marL="285750" indent="-285750">
                <a:spcBef>
                  <a:spcPct val="20000"/>
                </a:spcBef>
                <a:buClr>
                  <a:srgbClr val="FF9900"/>
                </a:buClr>
                <a:buFont typeface="Arial" pitchFamily="34" charset="0"/>
                <a:buChar char="•"/>
              </a:pPr>
              <a:r>
                <a:rPr lang="en-US" sz="1600" b="0" dirty="0">
                  <a:latin typeface="Calibri" pitchFamily="34" charset="0"/>
                  <a:cs typeface="Calibri" pitchFamily="34" charset="0"/>
                </a:rPr>
                <a:t>Recommend  whether the manuscript is suitable for publication or not, usually</a:t>
              </a:r>
            </a:p>
            <a:p>
              <a:pPr marL="515937" lvl="1" indent="-285750">
                <a:spcBef>
                  <a:spcPct val="20000"/>
                </a:spcBef>
                <a:buClr>
                  <a:srgbClr val="FF9900"/>
                </a:buClr>
                <a:buFont typeface="Arial" pitchFamily="34" charset="0"/>
                <a:buChar char="•"/>
              </a:pPr>
              <a:r>
                <a:rPr lang="en-US" sz="1600" b="0" dirty="0">
                  <a:latin typeface="Calibri" pitchFamily="34" charset="0"/>
                  <a:cs typeface="Calibri" pitchFamily="34" charset="0"/>
                </a:rPr>
                <a:t>Accept / Minor revision / Major Revision / Reject</a:t>
              </a:r>
            </a:p>
          </p:txBody>
        </p:sp>
        <p:grpSp>
          <p:nvGrpSpPr>
            <p:cNvPr id="3" name="Group 16"/>
            <p:cNvGrpSpPr>
              <a:grpSpLocks/>
            </p:cNvGrpSpPr>
            <p:nvPr/>
          </p:nvGrpSpPr>
          <p:grpSpPr bwMode="auto">
            <a:xfrm>
              <a:off x="880" y="2013"/>
              <a:ext cx="3992" cy="1067"/>
              <a:chOff x="388" y="2044"/>
              <a:chExt cx="3992" cy="1067"/>
            </a:xfrm>
          </p:grpSpPr>
          <p:pic>
            <p:nvPicPr>
              <p:cNvPr id="46" name="Picture 8" descr="images2.jpg"/>
              <p:cNvPicPr>
                <a:picLocks/>
              </p:cNvPicPr>
              <p:nvPr/>
            </p:nvPicPr>
            <p:blipFill>
              <a:blip r:embed="rId14" cstate="print">
                <a:clrChange>
                  <a:clrFrom>
                    <a:srgbClr val="FFFFFF"/>
                  </a:clrFrom>
                  <a:clrTo>
                    <a:srgbClr val="FFFFFF">
                      <a:alpha val="0"/>
                    </a:srgbClr>
                  </a:clrTo>
                </a:clrChange>
              </a:blip>
              <a:srcRect/>
              <a:stretch>
                <a:fillRect/>
              </a:stretch>
            </p:blipFill>
            <p:spPr bwMode="gray">
              <a:xfrm>
                <a:off x="388" y="2044"/>
                <a:ext cx="945" cy="1067"/>
              </a:xfrm>
              <a:prstGeom prst="rect">
                <a:avLst/>
              </a:prstGeom>
              <a:noFill/>
              <a:ln w="9525">
                <a:noFill/>
                <a:miter lim="800000"/>
                <a:headEnd/>
                <a:tailEnd/>
              </a:ln>
            </p:spPr>
          </p:pic>
          <p:pic>
            <p:nvPicPr>
              <p:cNvPr id="47" name="Picture 9" descr="images.jpg"/>
              <p:cNvPicPr>
                <a:picLocks/>
              </p:cNvPicPr>
              <p:nvPr/>
            </p:nvPicPr>
            <p:blipFill>
              <a:blip r:embed="rId15" cstate="print"/>
              <a:srcRect/>
              <a:stretch>
                <a:fillRect/>
              </a:stretch>
            </p:blipFill>
            <p:spPr bwMode="gray">
              <a:xfrm>
                <a:off x="3286" y="2044"/>
                <a:ext cx="1094" cy="1067"/>
              </a:xfrm>
              <a:prstGeom prst="rect">
                <a:avLst/>
              </a:prstGeom>
              <a:noFill/>
              <a:ln w="9525">
                <a:noFill/>
                <a:miter lim="800000"/>
                <a:headEnd/>
                <a:tailEnd/>
              </a:ln>
            </p:spPr>
          </p:pic>
          <p:pic>
            <p:nvPicPr>
              <p:cNvPr id="48" name="Picture 12" descr="http://t2.gstatic.com/images?q=tbn:ANd9GcSVaKTwxPSqUzIW181HVHcLq8nK_w58N0iV3P_1Ajgwz68Of-ED_w"/>
              <p:cNvPicPr>
                <a:picLocks noChangeArrowheads="1"/>
              </p:cNvPicPr>
              <p:nvPr/>
            </p:nvPicPr>
            <p:blipFill>
              <a:blip r:embed="rId16" cstate="print"/>
              <a:srcRect/>
              <a:stretch>
                <a:fillRect/>
              </a:stretch>
            </p:blipFill>
            <p:spPr bwMode="gray">
              <a:xfrm>
                <a:off x="1493" y="2044"/>
                <a:ext cx="1632" cy="1055"/>
              </a:xfrm>
              <a:prstGeom prst="rect">
                <a:avLst/>
              </a:prstGeom>
              <a:noFill/>
              <a:ln w="9525">
                <a:noFill/>
                <a:miter lim="800000"/>
                <a:headEnd/>
                <a:tailEnd/>
              </a:ln>
            </p:spPr>
          </p:pic>
        </p:grpSp>
        <p:grpSp>
          <p:nvGrpSpPr>
            <p:cNvPr id="4" name="Group 20"/>
            <p:cNvGrpSpPr>
              <a:grpSpLocks/>
            </p:cNvGrpSpPr>
            <p:nvPr/>
          </p:nvGrpSpPr>
          <p:grpSpPr bwMode="auto">
            <a:xfrm>
              <a:off x="880" y="3165"/>
              <a:ext cx="3581" cy="279"/>
              <a:chOff x="388" y="3165"/>
              <a:chExt cx="3581" cy="279"/>
            </a:xfrm>
          </p:grpSpPr>
          <p:sp>
            <p:nvSpPr>
              <p:cNvPr id="44" name="Rectangle 41"/>
              <p:cNvSpPr>
                <a:spLocks noChangeArrowheads="1"/>
              </p:cNvSpPr>
              <p:nvPr>
                <p:custDataLst>
                  <p:tags r:id="rId10"/>
                </p:custDataLst>
              </p:nvPr>
            </p:nvSpPr>
            <p:spPr bwMode="gray">
              <a:xfrm>
                <a:off x="388" y="3165"/>
                <a:ext cx="940" cy="279"/>
              </a:xfrm>
              <a:prstGeom prst="rect">
                <a:avLst/>
              </a:prstGeom>
              <a:noFill/>
              <a:ln w="9525">
                <a:noFill/>
                <a:miter lim="800000"/>
                <a:headEnd/>
                <a:tailEnd/>
              </a:ln>
            </p:spPr>
            <p:txBody>
              <a:bodyPr wrap="none" lIns="0" tIns="0" rIns="0" bIns="0" anchor="ctr">
                <a:spAutoFit/>
              </a:bodyPr>
              <a:lstStyle/>
              <a:p>
                <a:pPr>
                  <a:lnSpc>
                    <a:spcPct val="90000"/>
                  </a:lnSpc>
                  <a:buClr>
                    <a:srgbClr val="FF9900"/>
                  </a:buClr>
                </a:pPr>
                <a:r>
                  <a:rPr lang="en-US" sz="1600" b="0" dirty="0">
                    <a:latin typeface="Calibri" pitchFamily="34" charset="0"/>
                    <a:cs typeface="Calibri" pitchFamily="34" charset="0"/>
                  </a:rPr>
                  <a:t>Reviewer makes a</a:t>
                </a:r>
              </a:p>
              <a:p>
                <a:pPr>
                  <a:lnSpc>
                    <a:spcPct val="90000"/>
                  </a:lnSpc>
                  <a:buClr>
                    <a:srgbClr val="FF9900"/>
                  </a:buClr>
                </a:pPr>
                <a:r>
                  <a:rPr lang="en-US" sz="1600" b="0" dirty="0">
                    <a:latin typeface="Calibri" pitchFamily="34" charset="0"/>
                    <a:cs typeface="Calibri" pitchFamily="34" charset="0"/>
                  </a:rPr>
                  <a:t>recommendation</a:t>
                </a:r>
              </a:p>
            </p:txBody>
          </p:sp>
          <p:sp>
            <p:nvSpPr>
              <p:cNvPr id="45" name="Rectangle 41"/>
              <p:cNvSpPr>
                <a:spLocks noChangeArrowheads="1"/>
              </p:cNvSpPr>
              <p:nvPr>
                <p:custDataLst>
                  <p:tags r:id="rId11"/>
                </p:custDataLst>
              </p:nvPr>
            </p:nvSpPr>
            <p:spPr bwMode="gray">
              <a:xfrm>
                <a:off x="3286" y="3165"/>
                <a:ext cx="683" cy="279"/>
              </a:xfrm>
              <a:prstGeom prst="rect">
                <a:avLst/>
              </a:prstGeom>
              <a:noFill/>
              <a:ln w="9525">
                <a:noFill/>
                <a:miter lim="800000"/>
                <a:headEnd/>
                <a:tailEnd/>
              </a:ln>
            </p:spPr>
            <p:txBody>
              <a:bodyPr wrap="none" lIns="0" tIns="0" rIns="0" bIns="0" anchor="ctr">
                <a:spAutoFit/>
              </a:bodyPr>
              <a:lstStyle/>
              <a:p>
                <a:pPr>
                  <a:lnSpc>
                    <a:spcPct val="90000"/>
                  </a:lnSpc>
                  <a:buClr>
                    <a:srgbClr val="FF9900"/>
                  </a:buClr>
                </a:pPr>
                <a:r>
                  <a:rPr lang="en-US" sz="1600" b="0" dirty="0">
                    <a:latin typeface="Calibri" pitchFamily="34" charset="0"/>
                    <a:cs typeface="Calibri" pitchFamily="34" charset="0"/>
                  </a:rPr>
                  <a:t>Editor makes</a:t>
                </a:r>
              </a:p>
              <a:p>
                <a:pPr>
                  <a:lnSpc>
                    <a:spcPct val="90000"/>
                  </a:lnSpc>
                  <a:buClr>
                    <a:srgbClr val="FF9900"/>
                  </a:buClr>
                </a:pPr>
                <a:r>
                  <a:rPr lang="en-US" sz="1600" b="0" dirty="0">
                    <a:latin typeface="Calibri" pitchFamily="34" charset="0"/>
                    <a:cs typeface="Calibri" pitchFamily="34" charset="0"/>
                  </a:rPr>
                  <a:t>the decision</a:t>
                </a:r>
              </a:p>
            </p:txBody>
          </p:sp>
        </p:grpSp>
      </p:grpSp>
    </p:spTree>
    <p:extLst>
      <p:ext uri="{BB962C8B-B14F-4D97-AF65-F5344CB8AC3E}">
        <p14:creationId xmlns:p14="http://schemas.microsoft.com/office/powerpoint/2010/main" val="2866551124"/>
      </p:ext>
    </p:extLst>
  </p:cSld>
  <p:clrMapOvr>
    <a:masterClrMapping/>
  </p:clrMapOvr>
  <p:transition>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49263" y="266697"/>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Reviewer Checklist</a:t>
            </a:r>
            <a:endParaRPr lang="en-GB" dirty="0">
              <a:effectLst>
                <a:outerShdw blurRad="38100" dist="38100" dir="2700000" algn="tl">
                  <a:srgbClr val="000000">
                    <a:alpha val="43137"/>
                  </a:srgbClr>
                </a:outerShdw>
              </a:effectLst>
              <a:ea typeface="宋体" pitchFamily="2" charset="-122"/>
            </a:endParaRPr>
          </a:p>
        </p:txBody>
      </p:sp>
      <p:sp>
        <p:nvSpPr>
          <p:cNvPr id="11" name="Rectangle 41"/>
          <p:cNvSpPr>
            <a:spLocks noChangeArrowheads="1"/>
          </p:cNvSpPr>
          <p:nvPr/>
        </p:nvSpPr>
        <p:spPr bwMode="auto">
          <a:xfrm>
            <a:off x="460375" y="1930226"/>
            <a:ext cx="8229600" cy="274638"/>
          </a:xfrm>
          <a:prstGeom prst="rect">
            <a:avLst/>
          </a:prstGeom>
          <a:noFill/>
          <a:ln w="9525">
            <a:noFill/>
            <a:miter lim="800000"/>
            <a:headEnd/>
            <a:tailEnd/>
          </a:ln>
        </p:spPr>
        <p:txBody>
          <a:bodyPr lIns="0" tIns="0" rIns="0" bIns="0">
            <a:spAutoFit/>
          </a:bodyPr>
          <a:lstStyle/>
          <a:p>
            <a:pPr marL="342900" indent="-342900">
              <a:spcBef>
                <a:spcPct val="20000"/>
              </a:spcBef>
              <a:buClr>
                <a:srgbClr val="FF9900"/>
              </a:buClr>
            </a:pPr>
            <a:r>
              <a:rPr lang="en-US" b="1" dirty="0">
                <a:solidFill>
                  <a:srgbClr val="FF9933"/>
                </a:solidFill>
                <a:latin typeface="Arial" pitchFamily="34" charset="0"/>
                <a:cs typeface="Arial" pitchFamily="34" charset="0"/>
              </a:rPr>
              <a:t>Confidential checklist meant for editor’s eyes only</a:t>
            </a:r>
          </a:p>
        </p:txBody>
      </p:sp>
      <p:grpSp>
        <p:nvGrpSpPr>
          <p:cNvPr id="2" name="Group 19"/>
          <p:cNvGrpSpPr>
            <a:grpSpLocks/>
          </p:cNvGrpSpPr>
          <p:nvPr/>
        </p:nvGrpSpPr>
        <p:grpSpPr bwMode="auto">
          <a:xfrm>
            <a:off x="449263" y="2332038"/>
            <a:ext cx="8247062" cy="3149600"/>
            <a:chOff x="283" y="1469"/>
            <a:chExt cx="5195" cy="1984"/>
          </a:xfrm>
        </p:grpSpPr>
        <p:grpSp>
          <p:nvGrpSpPr>
            <p:cNvPr id="3" name="Group 18"/>
            <p:cNvGrpSpPr>
              <a:grpSpLocks/>
            </p:cNvGrpSpPr>
            <p:nvPr/>
          </p:nvGrpSpPr>
          <p:grpSpPr bwMode="auto">
            <a:xfrm>
              <a:off x="283" y="1469"/>
              <a:ext cx="5195" cy="648"/>
              <a:chOff x="283" y="1469"/>
              <a:chExt cx="5195" cy="648"/>
            </a:xfrm>
          </p:grpSpPr>
          <p:sp>
            <p:nvSpPr>
              <p:cNvPr id="23" name="Rectangle 41"/>
              <p:cNvSpPr>
                <a:spLocks noChangeArrowheads="1"/>
              </p:cNvSpPr>
              <p:nvPr>
                <p:custDataLst>
                  <p:tags r:id="rId7"/>
                </p:custDataLst>
              </p:nvPr>
            </p:nvSpPr>
            <p:spPr bwMode="auto">
              <a:xfrm>
                <a:off x="283" y="1469"/>
                <a:ext cx="929" cy="648"/>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r>
                  <a:rPr lang="en-US" sz="1600" dirty="0">
                    <a:solidFill>
                      <a:schemeClr val="bg1"/>
                    </a:solidFill>
                    <a:latin typeface="Calibri" pitchFamily="34" charset="0"/>
                    <a:cs typeface="Calibri" pitchFamily="34" charset="0"/>
                  </a:rPr>
                  <a:t>Rating Scale</a:t>
                </a:r>
              </a:p>
            </p:txBody>
          </p:sp>
          <p:sp>
            <p:nvSpPr>
              <p:cNvPr id="24" name="Rectangle 41"/>
              <p:cNvSpPr>
                <a:spLocks noChangeArrowheads="1"/>
              </p:cNvSpPr>
              <p:nvPr>
                <p:custDataLst>
                  <p:tags r:id="rId8"/>
                </p:custDataLst>
              </p:nvPr>
            </p:nvSpPr>
            <p:spPr bwMode="auto">
              <a:xfrm>
                <a:off x="1243" y="1469"/>
                <a:ext cx="4235" cy="648"/>
              </a:xfrm>
              <a:prstGeom prst="rect">
                <a:avLst/>
              </a:prstGeom>
              <a:solidFill>
                <a:srgbClr val="EAEAEA"/>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25" name="Rectangle 41"/>
              <p:cNvSpPr>
                <a:spLocks noChangeArrowheads="1"/>
              </p:cNvSpPr>
              <p:nvPr>
                <p:custDataLst>
                  <p:tags r:id="rId9"/>
                </p:custDataLst>
              </p:nvPr>
            </p:nvSpPr>
            <p:spPr bwMode="auto">
              <a:xfrm>
                <a:off x="1311" y="1637"/>
                <a:ext cx="4064" cy="310"/>
              </a:xfrm>
              <a:prstGeom prst="rect">
                <a:avLst/>
              </a:prstGeom>
              <a:noFill/>
              <a:ln w="9525">
                <a:noFill/>
                <a:miter lim="800000"/>
                <a:headEnd/>
                <a:tailEnd/>
              </a:ln>
            </p:spPr>
            <p:txBody>
              <a:bodyPr wrap="square" lIns="0" tIns="0" rIns="0" bIns="0" anchor="ctr">
                <a:spAutoFit/>
              </a:bodyPr>
              <a:lstStyle/>
              <a:p>
                <a:pPr>
                  <a:spcBef>
                    <a:spcPct val="20000"/>
                  </a:spcBef>
                  <a:buClr>
                    <a:srgbClr val="FF9900"/>
                  </a:buClr>
                </a:pPr>
                <a:r>
                  <a:rPr lang="en-US" sz="1600" b="0" dirty="0">
                    <a:latin typeface="Calibri" pitchFamily="34" charset="0"/>
                    <a:cs typeface="Calibri" pitchFamily="34" charset="0"/>
                  </a:rPr>
                  <a:t>Top 10</a:t>
                </a:r>
                <a:r>
                  <a:rPr lang="en-US" sz="1600" b="0" dirty="0" smtClean="0">
                    <a:latin typeface="Calibri" pitchFamily="34" charset="0"/>
                    <a:cs typeface="Calibri" pitchFamily="34" charset="0"/>
                  </a:rPr>
                  <a:t>%____Top </a:t>
                </a:r>
                <a:r>
                  <a:rPr lang="en-US" sz="1600" b="0" dirty="0">
                    <a:latin typeface="Calibri" pitchFamily="34" charset="0"/>
                    <a:cs typeface="Calibri" pitchFamily="34" charset="0"/>
                  </a:rPr>
                  <a:t>25% </a:t>
                </a:r>
                <a:r>
                  <a:rPr lang="en-US" sz="1600" b="0" dirty="0" smtClean="0">
                    <a:latin typeface="Calibri" pitchFamily="34" charset="0"/>
                    <a:cs typeface="Calibri" pitchFamily="34" charset="0"/>
                  </a:rPr>
                  <a:t>____ </a:t>
                </a:r>
                <a:r>
                  <a:rPr lang="en-US" sz="1600" b="0" dirty="0">
                    <a:latin typeface="Calibri" pitchFamily="34" charset="0"/>
                    <a:cs typeface="Calibri" pitchFamily="34" charset="0"/>
                  </a:rPr>
                  <a:t>Top 50%_____  Lower </a:t>
                </a:r>
                <a:r>
                  <a:rPr lang="en-US" sz="1600" b="0" dirty="0" smtClean="0">
                    <a:latin typeface="Calibri" pitchFamily="34" charset="0"/>
                    <a:cs typeface="Calibri" pitchFamily="34" charset="0"/>
                  </a:rPr>
                  <a:t>50%____ </a:t>
                </a:r>
                <a:r>
                  <a:rPr lang="en-US" sz="1600" b="0" dirty="0">
                    <a:latin typeface="Calibri" pitchFamily="34" charset="0"/>
                    <a:cs typeface="Calibri" pitchFamily="34" charset="0"/>
                  </a:rPr>
                  <a:t>For each of Experimental Design, Data Quality, Originality, Overall priority</a:t>
                </a:r>
              </a:p>
            </p:txBody>
          </p:sp>
        </p:grpSp>
        <p:grpSp>
          <p:nvGrpSpPr>
            <p:cNvPr id="4" name="Group 17"/>
            <p:cNvGrpSpPr>
              <a:grpSpLocks/>
            </p:cNvGrpSpPr>
            <p:nvPr/>
          </p:nvGrpSpPr>
          <p:grpSpPr bwMode="auto">
            <a:xfrm>
              <a:off x="283" y="2179"/>
              <a:ext cx="5195" cy="606"/>
              <a:chOff x="283" y="2207"/>
              <a:chExt cx="5195" cy="606"/>
            </a:xfrm>
          </p:grpSpPr>
          <p:sp>
            <p:nvSpPr>
              <p:cNvPr id="20" name="Rectangle 41"/>
              <p:cNvSpPr>
                <a:spLocks noChangeArrowheads="1"/>
              </p:cNvSpPr>
              <p:nvPr>
                <p:custDataLst>
                  <p:tags r:id="rId4"/>
                </p:custDataLst>
              </p:nvPr>
            </p:nvSpPr>
            <p:spPr bwMode="auto">
              <a:xfrm>
                <a:off x="283" y="2207"/>
                <a:ext cx="929" cy="606"/>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r>
                  <a:rPr lang="en-US" sz="1600" dirty="0">
                    <a:solidFill>
                      <a:schemeClr val="bg1"/>
                    </a:solidFill>
                    <a:latin typeface="Calibri" pitchFamily="34" charset="0"/>
                    <a:cs typeface="Calibri" pitchFamily="34" charset="0"/>
                  </a:rPr>
                  <a:t>Manuscript Length</a:t>
                </a:r>
              </a:p>
            </p:txBody>
          </p:sp>
          <p:sp>
            <p:nvSpPr>
              <p:cNvPr id="21" name="Rectangle 41"/>
              <p:cNvSpPr>
                <a:spLocks noChangeArrowheads="1"/>
              </p:cNvSpPr>
              <p:nvPr>
                <p:custDataLst>
                  <p:tags r:id="rId5"/>
                </p:custDataLst>
              </p:nvPr>
            </p:nvSpPr>
            <p:spPr bwMode="auto">
              <a:xfrm>
                <a:off x="1243" y="2207"/>
                <a:ext cx="4235" cy="606"/>
              </a:xfrm>
              <a:prstGeom prst="rect">
                <a:avLst/>
              </a:prstGeom>
              <a:solidFill>
                <a:srgbClr val="EAEAEA"/>
              </a:solidFill>
              <a:ln w="9525">
                <a:noFill/>
                <a:miter lim="800000"/>
                <a:headEnd/>
                <a:tailEnd/>
              </a:ln>
            </p:spPr>
            <p:txBody>
              <a:bodyPr lIns="72009" tIns="72009" rIns="72009" bIns="72009" anchor="ctr"/>
              <a:lstStyle/>
              <a:p>
                <a:pPr>
                  <a:spcBef>
                    <a:spcPct val="20000"/>
                  </a:spcBef>
                  <a:buClr>
                    <a:srgbClr val="FF9900"/>
                  </a:buClr>
                </a:pPr>
                <a:endParaRPr lang="en-US">
                  <a:solidFill>
                    <a:schemeClr val="bg1"/>
                  </a:solidFill>
                  <a:latin typeface="Arial Narrow" pitchFamily="34" charset="0"/>
                </a:endParaRPr>
              </a:p>
            </p:txBody>
          </p:sp>
          <p:sp>
            <p:nvSpPr>
              <p:cNvPr id="22" name="Rectangle 41"/>
              <p:cNvSpPr>
                <a:spLocks noChangeArrowheads="1"/>
              </p:cNvSpPr>
              <p:nvPr>
                <p:custDataLst>
                  <p:tags r:id="rId6"/>
                </p:custDataLst>
              </p:nvPr>
            </p:nvSpPr>
            <p:spPr bwMode="auto">
              <a:xfrm>
                <a:off x="1311" y="2354"/>
                <a:ext cx="4075" cy="310"/>
              </a:xfrm>
              <a:prstGeom prst="rect">
                <a:avLst/>
              </a:prstGeom>
              <a:noFill/>
              <a:ln w="9525">
                <a:noFill/>
                <a:miter lim="800000"/>
                <a:headEnd/>
                <a:tailEnd/>
              </a:ln>
            </p:spPr>
            <p:txBody>
              <a:bodyPr lIns="0" tIns="0" rIns="0" bIns="0" anchor="ctr">
                <a:spAutoFit/>
              </a:bodyPr>
              <a:lstStyle/>
              <a:p>
                <a:pPr>
                  <a:spcBef>
                    <a:spcPct val="20000"/>
                  </a:spcBef>
                  <a:buClr>
                    <a:srgbClr val="FF9900"/>
                  </a:buClr>
                </a:pPr>
                <a:r>
                  <a:rPr lang="en-US" sz="1600" b="0" dirty="0">
                    <a:latin typeface="Calibri" pitchFamily="34" charset="0"/>
                    <a:cs typeface="Calibri" pitchFamily="34" charset="0"/>
                  </a:rPr>
                  <a:t>OK ______  E(</a:t>
                </a:r>
                <a:r>
                  <a:rPr lang="en-US" sz="1600" b="0" dirty="0" err="1">
                    <a:latin typeface="Calibri" pitchFamily="34" charset="0"/>
                    <a:cs typeface="Calibri" pitchFamily="34" charset="0"/>
                  </a:rPr>
                  <a:t>xpand</a:t>
                </a:r>
                <a:r>
                  <a:rPr lang="en-US" sz="1600" b="0" dirty="0">
                    <a:latin typeface="Calibri" pitchFamily="34" charset="0"/>
                    <a:cs typeface="Calibri" pitchFamily="34" charset="0"/>
                  </a:rPr>
                  <a:t>) ______  S(</a:t>
                </a:r>
                <a:r>
                  <a:rPr lang="en-US" sz="1600" b="0" dirty="0" err="1">
                    <a:latin typeface="Calibri" pitchFamily="34" charset="0"/>
                    <a:cs typeface="Calibri" pitchFamily="34" charset="0"/>
                  </a:rPr>
                  <a:t>horten</a:t>
                </a:r>
                <a:r>
                  <a:rPr lang="en-US" sz="1600" b="0" dirty="0">
                    <a:latin typeface="Calibri" pitchFamily="34" charset="0"/>
                    <a:cs typeface="Calibri" pitchFamily="34" charset="0"/>
                  </a:rPr>
                  <a:t>) ______ </a:t>
                </a:r>
                <a:br>
                  <a:rPr lang="en-US" sz="1600" b="0" dirty="0">
                    <a:latin typeface="Calibri" pitchFamily="34" charset="0"/>
                    <a:cs typeface="Calibri" pitchFamily="34" charset="0"/>
                  </a:rPr>
                </a:br>
                <a:r>
                  <a:rPr lang="en-US" sz="1600" b="0" dirty="0">
                    <a:latin typeface="Calibri" pitchFamily="34" charset="0"/>
                    <a:cs typeface="Calibri" pitchFamily="34" charset="0"/>
                  </a:rPr>
                  <a:t>For each of Abstract, Introduction, Methods, Results, Discussion, References</a:t>
                </a:r>
              </a:p>
            </p:txBody>
          </p:sp>
        </p:grpSp>
        <p:grpSp>
          <p:nvGrpSpPr>
            <p:cNvPr id="7" name="Group 16"/>
            <p:cNvGrpSpPr>
              <a:grpSpLocks/>
            </p:cNvGrpSpPr>
            <p:nvPr/>
          </p:nvGrpSpPr>
          <p:grpSpPr bwMode="auto">
            <a:xfrm>
              <a:off x="283" y="2847"/>
              <a:ext cx="5195" cy="606"/>
              <a:chOff x="283" y="2903"/>
              <a:chExt cx="5195" cy="606"/>
            </a:xfrm>
          </p:grpSpPr>
          <p:sp>
            <p:nvSpPr>
              <p:cNvPr id="17" name="Rectangle 41"/>
              <p:cNvSpPr>
                <a:spLocks noChangeArrowheads="1"/>
              </p:cNvSpPr>
              <p:nvPr>
                <p:custDataLst>
                  <p:tags r:id="rId1"/>
                </p:custDataLst>
              </p:nvPr>
            </p:nvSpPr>
            <p:spPr bwMode="auto">
              <a:xfrm>
                <a:off x="283" y="2903"/>
                <a:ext cx="929" cy="606"/>
              </a:xfrm>
              <a:prstGeom prst="rect">
                <a:avLst/>
              </a:prstGeom>
              <a:solidFill>
                <a:srgbClr val="FF9900"/>
              </a:solidFill>
              <a:ln w="9525">
                <a:noFill/>
                <a:miter lim="800000"/>
                <a:headEnd/>
                <a:tailEnd/>
              </a:ln>
            </p:spPr>
            <p:txBody>
              <a:bodyPr lIns="72009" tIns="72009" rIns="72009" bIns="72009" anchor="ctr"/>
              <a:lstStyle/>
              <a:p>
                <a:pPr>
                  <a:spcBef>
                    <a:spcPct val="20000"/>
                  </a:spcBef>
                  <a:buClr>
                    <a:srgbClr val="FF9900"/>
                  </a:buClr>
                </a:pPr>
                <a:r>
                  <a:rPr lang="en-US" sz="1600">
                    <a:solidFill>
                      <a:schemeClr val="bg1"/>
                    </a:solidFill>
                    <a:latin typeface="Calibri" pitchFamily="34" charset="0"/>
                    <a:cs typeface="Calibri" pitchFamily="34" charset="0"/>
                  </a:rPr>
                  <a:t>Recommen-dation to editor</a:t>
                </a:r>
              </a:p>
            </p:txBody>
          </p:sp>
          <p:sp>
            <p:nvSpPr>
              <p:cNvPr id="18" name="Rectangle 41"/>
              <p:cNvSpPr>
                <a:spLocks noChangeArrowheads="1"/>
              </p:cNvSpPr>
              <p:nvPr>
                <p:custDataLst>
                  <p:tags r:id="rId2"/>
                </p:custDataLst>
              </p:nvPr>
            </p:nvSpPr>
            <p:spPr bwMode="auto">
              <a:xfrm>
                <a:off x="1243" y="2903"/>
                <a:ext cx="4235" cy="606"/>
              </a:xfrm>
              <a:prstGeom prst="rect">
                <a:avLst/>
              </a:prstGeom>
              <a:solidFill>
                <a:srgbClr val="EAEAEA"/>
              </a:solidFill>
              <a:ln w="9525">
                <a:noFill/>
                <a:miter lim="800000"/>
                <a:headEnd/>
                <a:tailEnd/>
              </a:ln>
            </p:spPr>
            <p:txBody>
              <a:bodyPr lIns="72009" tIns="72009" rIns="72009" bIns="72009" anchor="ctr"/>
              <a:lstStyle/>
              <a:p>
                <a:pPr>
                  <a:spcBef>
                    <a:spcPct val="20000"/>
                  </a:spcBef>
                  <a:buClr>
                    <a:srgbClr val="FF9900"/>
                  </a:buClr>
                </a:pPr>
                <a:endParaRPr lang="en-US" sz="1600">
                  <a:latin typeface="Calibri" pitchFamily="34" charset="0"/>
                  <a:cs typeface="Calibri" pitchFamily="34" charset="0"/>
                </a:endParaRPr>
              </a:p>
            </p:txBody>
          </p:sp>
          <p:sp>
            <p:nvSpPr>
              <p:cNvPr id="19" name="Rectangle 41"/>
              <p:cNvSpPr>
                <a:spLocks noChangeArrowheads="1"/>
              </p:cNvSpPr>
              <p:nvPr>
                <p:custDataLst>
                  <p:tags r:id="rId3"/>
                </p:custDataLst>
              </p:nvPr>
            </p:nvSpPr>
            <p:spPr bwMode="auto">
              <a:xfrm>
                <a:off x="1311" y="3127"/>
                <a:ext cx="4075" cy="155"/>
              </a:xfrm>
              <a:prstGeom prst="rect">
                <a:avLst/>
              </a:prstGeom>
              <a:noFill/>
              <a:ln w="9525">
                <a:noFill/>
                <a:miter lim="800000"/>
                <a:headEnd/>
                <a:tailEnd/>
              </a:ln>
            </p:spPr>
            <p:txBody>
              <a:bodyPr lIns="0" tIns="0" rIns="0" bIns="0" anchor="ctr">
                <a:spAutoFit/>
              </a:bodyPr>
              <a:lstStyle/>
              <a:p>
                <a:pPr>
                  <a:spcBef>
                    <a:spcPct val="20000"/>
                  </a:spcBef>
                  <a:buClr>
                    <a:srgbClr val="FF9900"/>
                  </a:buClr>
                </a:pPr>
                <a:r>
                  <a:rPr lang="en-US" sz="1600" b="0" dirty="0">
                    <a:latin typeface="Calibri" pitchFamily="34" charset="0"/>
                    <a:cs typeface="Calibri" pitchFamily="34" charset="0"/>
                  </a:rPr>
                  <a:t>Accept / Minor revision / Major Revision / Reject</a:t>
                </a:r>
              </a:p>
            </p:txBody>
          </p:sp>
        </p:grpSp>
      </p:grpSp>
    </p:spTree>
    <p:extLst>
      <p:ext uri="{BB962C8B-B14F-4D97-AF65-F5344CB8AC3E}">
        <p14:creationId xmlns:p14="http://schemas.microsoft.com/office/powerpoint/2010/main" val="3042391355"/>
      </p:ext>
    </p:extLst>
  </p:cSld>
  <p:clrMapOvr>
    <a:masterClrMapping/>
  </p:clrMapOvr>
  <p:transition>
    <p:fad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21312" y="218478"/>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Reviewer Checklist</a:t>
            </a:r>
            <a:endParaRPr lang="en-GB" dirty="0">
              <a:effectLst>
                <a:outerShdw blurRad="38100" dist="38100" dir="2700000" algn="tl">
                  <a:srgbClr val="000000">
                    <a:alpha val="43137"/>
                  </a:srgbClr>
                </a:outerShdw>
              </a:effectLst>
              <a:ea typeface="宋体" pitchFamily="2" charset="-122"/>
            </a:endParaRPr>
          </a:p>
        </p:txBody>
      </p:sp>
      <p:sp>
        <p:nvSpPr>
          <p:cNvPr id="12" name="Rectangle 41"/>
          <p:cNvSpPr>
            <a:spLocks noChangeArrowheads="1"/>
          </p:cNvSpPr>
          <p:nvPr>
            <p:custDataLst>
              <p:tags r:id="rId1"/>
            </p:custDataLst>
          </p:nvPr>
        </p:nvSpPr>
        <p:spPr bwMode="gray">
          <a:xfrm>
            <a:off x="6797675" y="1940947"/>
            <a:ext cx="240515" cy="215444"/>
          </a:xfrm>
          <a:prstGeom prst="rect">
            <a:avLst/>
          </a:prstGeom>
          <a:noFill/>
          <a:ln w="9525">
            <a:noFill/>
            <a:miter lim="800000"/>
            <a:headEnd/>
            <a:tailEnd/>
          </a:ln>
        </p:spPr>
        <p:txBody>
          <a:bodyPr wrap="none" lIns="0" tIns="0" rIns="0" bIns="0" anchor="ctr">
            <a:spAutoFit/>
          </a:bodyPr>
          <a:lstStyle/>
          <a:p>
            <a:pPr marL="171450" indent="-171450">
              <a:spcBef>
                <a:spcPct val="20000"/>
              </a:spcBef>
              <a:buClr>
                <a:srgbClr val="FF9900"/>
              </a:buClr>
            </a:pPr>
            <a:r>
              <a:rPr lang="en-US" sz="1400">
                <a:latin typeface="Calibri" pitchFamily="34" charset="0"/>
                <a:cs typeface="Calibri" pitchFamily="34" charset="0"/>
              </a:rPr>
              <a:t>Yes</a:t>
            </a:r>
          </a:p>
        </p:txBody>
      </p:sp>
      <p:sp>
        <p:nvSpPr>
          <p:cNvPr id="13" name="Rectangle 41"/>
          <p:cNvSpPr>
            <a:spLocks noChangeArrowheads="1"/>
          </p:cNvSpPr>
          <p:nvPr>
            <p:custDataLst>
              <p:tags r:id="rId2"/>
            </p:custDataLst>
          </p:nvPr>
        </p:nvSpPr>
        <p:spPr bwMode="gray">
          <a:xfrm>
            <a:off x="7321550" y="1940947"/>
            <a:ext cx="214802" cy="215444"/>
          </a:xfrm>
          <a:prstGeom prst="rect">
            <a:avLst/>
          </a:prstGeom>
          <a:noFill/>
          <a:ln w="9525">
            <a:noFill/>
            <a:miter lim="800000"/>
            <a:headEnd/>
            <a:tailEnd/>
          </a:ln>
        </p:spPr>
        <p:txBody>
          <a:bodyPr wrap="none" lIns="0" tIns="0" rIns="0" bIns="0" anchor="ctr">
            <a:spAutoFit/>
          </a:bodyPr>
          <a:lstStyle/>
          <a:p>
            <a:pPr marL="171450" indent="-171450">
              <a:spcBef>
                <a:spcPct val="20000"/>
              </a:spcBef>
              <a:buClr>
                <a:srgbClr val="FF9900"/>
              </a:buClr>
            </a:pPr>
            <a:r>
              <a:rPr lang="en-US" sz="1400">
                <a:latin typeface="Calibri" pitchFamily="34" charset="0"/>
                <a:cs typeface="Calibri" pitchFamily="34" charset="0"/>
              </a:rPr>
              <a:t>No</a:t>
            </a:r>
          </a:p>
        </p:txBody>
      </p:sp>
      <p:sp>
        <p:nvSpPr>
          <p:cNvPr id="14" name="Rectangle 41"/>
          <p:cNvSpPr>
            <a:spLocks noChangeArrowheads="1"/>
          </p:cNvSpPr>
          <p:nvPr>
            <p:custDataLst>
              <p:tags r:id="rId3"/>
            </p:custDataLst>
          </p:nvPr>
        </p:nvSpPr>
        <p:spPr bwMode="gray">
          <a:xfrm>
            <a:off x="460375" y="4150196"/>
            <a:ext cx="4586288" cy="1400383"/>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US" sz="1400" b="0" dirty="0">
                <a:latin typeface="Calibri" pitchFamily="34" charset="0"/>
                <a:cs typeface="Calibri" pitchFamily="34" charset="0"/>
              </a:rPr>
              <a:t>On a scale from 1 (poor) to 5 (outstanding), how do you rate</a:t>
            </a:r>
          </a:p>
          <a:p>
            <a:pPr marL="171450" indent="-171450">
              <a:spcBef>
                <a:spcPct val="10000"/>
              </a:spcBef>
              <a:buClr>
                <a:srgbClr val="FF9900"/>
              </a:buClr>
              <a:buFontTx/>
              <a:buChar char="•"/>
            </a:pPr>
            <a:r>
              <a:rPr lang="en-US" sz="1400" b="0" dirty="0" smtClean="0">
                <a:latin typeface="Calibri" pitchFamily="34" charset="0"/>
                <a:cs typeface="Calibri" pitchFamily="34" charset="0"/>
              </a:rPr>
              <a:t>Novelty, New </a:t>
            </a:r>
            <a:r>
              <a:rPr lang="en-US" sz="1400" b="0" dirty="0">
                <a:latin typeface="Calibri" pitchFamily="34" charset="0"/>
                <a:cs typeface="Calibri" pitchFamily="34" charset="0"/>
              </a:rPr>
              <a:t>knowledge in </a:t>
            </a:r>
            <a:r>
              <a:rPr lang="en-US" sz="1400" dirty="0" smtClean="0">
                <a:latin typeface="Calibri" pitchFamily="34" charset="0"/>
                <a:cs typeface="Calibri" pitchFamily="34" charset="0"/>
              </a:rPr>
              <a:t>xyz</a:t>
            </a:r>
            <a:endParaRPr lang="en-US" sz="1400" b="0" dirty="0">
              <a:latin typeface="Calibri" pitchFamily="34" charset="0"/>
              <a:cs typeface="Calibri" pitchFamily="34" charset="0"/>
            </a:endParaRPr>
          </a:p>
          <a:p>
            <a:pPr marL="171450" indent="-171450">
              <a:spcBef>
                <a:spcPct val="10000"/>
              </a:spcBef>
              <a:buClr>
                <a:srgbClr val="FF9900"/>
              </a:buClr>
              <a:buFontTx/>
              <a:buChar char="•"/>
            </a:pPr>
            <a:r>
              <a:rPr lang="en-US" sz="1400" b="0" dirty="0">
                <a:latin typeface="Calibri" pitchFamily="34" charset="0"/>
                <a:cs typeface="Calibri" pitchFamily="34" charset="0"/>
              </a:rPr>
              <a:t>Experimental design</a:t>
            </a:r>
          </a:p>
          <a:p>
            <a:pPr marL="171450" indent="-171450">
              <a:spcBef>
                <a:spcPct val="10000"/>
              </a:spcBef>
              <a:buClr>
                <a:srgbClr val="FF9900"/>
              </a:buClr>
              <a:buFontTx/>
              <a:buChar char="•"/>
            </a:pPr>
            <a:r>
              <a:rPr lang="en-US" sz="1400" b="0" dirty="0">
                <a:latin typeface="Calibri" pitchFamily="34" charset="0"/>
                <a:cs typeface="Calibri" pitchFamily="34" charset="0"/>
              </a:rPr>
              <a:t>Evaluation of data</a:t>
            </a:r>
          </a:p>
          <a:p>
            <a:pPr marL="171450" indent="-171450">
              <a:spcBef>
                <a:spcPct val="10000"/>
              </a:spcBef>
              <a:buClr>
                <a:srgbClr val="FF9900"/>
              </a:buClr>
              <a:buFontTx/>
              <a:buChar char="•"/>
            </a:pPr>
            <a:r>
              <a:rPr lang="en-US" sz="1400" b="0" dirty="0">
                <a:latin typeface="Calibri" pitchFamily="34" charset="0"/>
                <a:cs typeface="Calibri" pitchFamily="34" charset="0"/>
              </a:rPr>
              <a:t>Discussion of results</a:t>
            </a:r>
          </a:p>
          <a:p>
            <a:pPr marL="171450" indent="-171450">
              <a:spcBef>
                <a:spcPct val="10000"/>
              </a:spcBef>
              <a:buClr>
                <a:srgbClr val="FF9900"/>
              </a:buClr>
              <a:buFontTx/>
              <a:buChar char="•"/>
            </a:pPr>
            <a:r>
              <a:rPr lang="en-US" sz="1400" b="0" dirty="0">
                <a:latin typeface="Calibri" pitchFamily="34" charset="0"/>
                <a:cs typeface="Calibri" pitchFamily="34" charset="0"/>
              </a:rPr>
              <a:t>Clarity of presentation</a:t>
            </a:r>
          </a:p>
        </p:txBody>
      </p:sp>
      <p:sp>
        <p:nvSpPr>
          <p:cNvPr id="15" name="Rectangle 41"/>
          <p:cNvSpPr>
            <a:spLocks noChangeArrowheads="1"/>
          </p:cNvSpPr>
          <p:nvPr>
            <p:custDataLst>
              <p:tags r:id="rId4"/>
            </p:custDataLst>
          </p:nvPr>
        </p:nvSpPr>
        <p:spPr bwMode="gray">
          <a:xfrm>
            <a:off x="460375" y="6325289"/>
            <a:ext cx="8237538" cy="215444"/>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US" sz="1400" b="0" dirty="0">
                <a:latin typeface="Calibri" pitchFamily="34" charset="0"/>
                <a:cs typeface="Calibri" pitchFamily="34" charset="0"/>
              </a:rPr>
              <a:t>Confidential comments to the editor: 	[free text]</a:t>
            </a:r>
          </a:p>
        </p:txBody>
      </p:sp>
      <p:sp>
        <p:nvSpPr>
          <p:cNvPr id="17" name="Rectangle 41"/>
          <p:cNvSpPr>
            <a:spLocks noChangeArrowheads="1"/>
          </p:cNvSpPr>
          <p:nvPr>
            <p:custDataLst>
              <p:tags r:id="rId5"/>
            </p:custDataLst>
          </p:nvPr>
        </p:nvSpPr>
        <p:spPr bwMode="gray">
          <a:xfrm>
            <a:off x="467544" y="5501843"/>
            <a:ext cx="8237538" cy="215444"/>
          </a:xfrm>
          <a:prstGeom prst="rect">
            <a:avLst/>
          </a:prstGeom>
          <a:noFill/>
          <a:ln w="9525">
            <a:noFill/>
            <a:miter lim="800000"/>
            <a:headEnd/>
            <a:tailEnd/>
          </a:ln>
        </p:spPr>
        <p:txBody>
          <a:bodyPr lIns="0" tIns="0" rIns="0" bIns="0" anchor="ctr">
            <a:spAutoFit/>
          </a:bodyPr>
          <a:lstStyle/>
          <a:p>
            <a:pPr>
              <a:spcBef>
                <a:spcPct val="20000"/>
              </a:spcBef>
              <a:buClr>
                <a:srgbClr val="FF9900"/>
              </a:buClr>
            </a:pPr>
            <a:r>
              <a:rPr lang="en-US" sz="1400" b="0" dirty="0">
                <a:latin typeface="Calibri" pitchFamily="34" charset="0"/>
                <a:cs typeface="Calibri" pitchFamily="34" charset="0"/>
              </a:rPr>
              <a:t>The article should be</a:t>
            </a:r>
          </a:p>
        </p:txBody>
      </p:sp>
      <p:sp>
        <p:nvSpPr>
          <p:cNvPr id="18" name="Rectangle 41"/>
          <p:cNvSpPr>
            <a:spLocks noChangeArrowheads="1"/>
          </p:cNvSpPr>
          <p:nvPr>
            <p:custDataLst>
              <p:tags r:id="rId6"/>
            </p:custDataLst>
          </p:nvPr>
        </p:nvSpPr>
        <p:spPr bwMode="gray">
          <a:xfrm>
            <a:off x="460375" y="2155260"/>
            <a:ext cx="4586288" cy="215444"/>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US" sz="1400" b="0" dirty="0">
                <a:latin typeface="Calibri" pitchFamily="34" charset="0"/>
                <a:cs typeface="Calibri" pitchFamily="34" charset="0"/>
              </a:rPr>
              <a:t>Is the article within the scope of the journal?	</a:t>
            </a:r>
          </a:p>
        </p:txBody>
      </p:sp>
      <p:sp>
        <p:nvSpPr>
          <p:cNvPr id="19" name="Rectangle 41"/>
          <p:cNvSpPr>
            <a:spLocks noChangeArrowheads="1"/>
          </p:cNvSpPr>
          <p:nvPr>
            <p:custDataLst>
              <p:tags r:id="rId7"/>
            </p:custDataLst>
          </p:nvPr>
        </p:nvSpPr>
        <p:spPr bwMode="gray">
          <a:xfrm>
            <a:off x="460375" y="2366626"/>
            <a:ext cx="4586288" cy="430887"/>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US" sz="1400" b="0" dirty="0">
                <a:latin typeface="Calibri" pitchFamily="34" charset="0"/>
                <a:cs typeface="Calibri" pitchFamily="34" charset="0"/>
              </a:rPr>
              <a:t>Would the article be more appropriately published in a specialist journal?	</a:t>
            </a:r>
          </a:p>
        </p:txBody>
      </p:sp>
      <p:sp>
        <p:nvSpPr>
          <p:cNvPr id="20" name="Rectangle 41"/>
          <p:cNvSpPr>
            <a:spLocks noChangeArrowheads="1"/>
          </p:cNvSpPr>
          <p:nvPr>
            <p:custDataLst>
              <p:tags r:id="rId8"/>
            </p:custDataLst>
          </p:nvPr>
        </p:nvSpPr>
        <p:spPr bwMode="gray">
          <a:xfrm>
            <a:off x="460374" y="2775747"/>
            <a:ext cx="5335761" cy="452432"/>
          </a:xfrm>
          <a:prstGeom prst="rect">
            <a:avLst/>
          </a:prstGeom>
          <a:noFill/>
          <a:ln w="9525">
            <a:noFill/>
            <a:miter lim="800000"/>
            <a:headEnd/>
            <a:tailEnd/>
          </a:ln>
        </p:spPr>
        <p:txBody>
          <a:bodyPr wrap="square" lIns="0" tIns="0" rIns="0" bIns="0" anchor="ctr">
            <a:spAutoFit/>
          </a:bodyPr>
          <a:lstStyle/>
          <a:p>
            <a:pPr marL="171450" indent="-171450">
              <a:spcBef>
                <a:spcPct val="20000"/>
              </a:spcBef>
              <a:buClr>
                <a:srgbClr val="FF9900"/>
              </a:buClr>
            </a:pPr>
            <a:r>
              <a:rPr lang="en-US" sz="1400" b="0" dirty="0">
                <a:latin typeface="Calibri" pitchFamily="34" charset="0"/>
                <a:cs typeface="Calibri" pitchFamily="34" charset="0"/>
              </a:rPr>
              <a:t>Can the article be condensed?	</a:t>
            </a:r>
          </a:p>
          <a:p>
            <a:pPr marL="171450" indent="-171450">
              <a:spcBef>
                <a:spcPct val="10000"/>
              </a:spcBef>
              <a:buClr>
                <a:srgbClr val="FF9900"/>
              </a:buClr>
              <a:buFontTx/>
              <a:buChar char="•"/>
            </a:pPr>
            <a:r>
              <a:rPr lang="en-US" sz="1400" b="0" dirty="0">
                <a:latin typeface="Calibri" pitchFamily="34" charset="0"/>
                <a:cs typeface="Calibri" pitchFamily="34" charset="0"/>
              </a:rPr>
              <a:t>If so, where: </a:t>
            </a:r>
            <a:r>
              <a:rPr lang="en-US" sz="1400" b="0" dirty="0" smtClean="0">
                <a:latin typeface="Calibri" pitchFamily="34" charset="0"/>
                <a:cs typeface="Calibri" pitchFamily="34" charset="0"/>
              </a:rPr>
              <a:t>       Figures          </a:t>
            </a:r>
            <a:r>
              <a:rPr lang="en-US" sz="1400" b="0" dirty="0">
                <a:latin typeface="Calibri" pitchFamily="34" charset="0"/>
                <a:cs typeface="Calibri" pitchFamily="34" charset="0"/>
              </a:rPr>
              <a:t>Figure legends          Tables          Text</a:t>
            </a:r>
          </a:p>
        </p:txBody>
      </p:sp>
      <p:sp>
        <p:nvSpPr>
          <p:cNvPr id="21" name="Rectangle 41"/>
          <p:cNvSpPr>
            <a:spLocks noChangeArrowheads="1"/>
          </p:cNvSpPr>
          <p:nvPr>
            <p:custDataLst>
              <p:tags r:id="rId9"/>
            </p:custDataLst>
          </p:nvPr>
        </p:nvSpPr>
        <p:spPr bwMode="gray">
          <a:xfrm>
            <a:off x="460375" y="3314135"/>
            <a:ext cx="4586288" cy="215444"/>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US" sz="1400" b="0">
                <a:latin typeface="Calibri" pitchFamily="34" charset="0"/>
                <a:cs typeface="Calibri" pitchFamily="34" charset="0"/>
              </a:rPr>
              <a:t>Is the language acceptable?</a:t>
            </a:r>
          </a:p>
        </p:txBody>
      </p:sp>
      <p:sp>
        <p:nvSpPr>
          <p:cNvPr id="22" name="Rectangle 41"/>
          <p:cNvSpPr>
            <a:spLocks noChangeArrowheads="1"/>
          </p:cNvSpPr>
          <p:nvPr>
            <p:custDataLst>
              <p:tags r:id="rId10"/>
            </p:custDataLst>
          </p:nvPr>
        </p:nvSpPr>
        <p:spPr bwMode="gray">
          <a:xfrm>
            <a:off x="460375" y="3509401"/>
            <a:ext cx="4586288" cy="667875"/>
          </a:xfrm>
          <a:prstGeom prst="rect">
            <a:avLst/>
          </a:prstGeom>
          <a:noFill/>
          <a:ln w="9525">
            <a:noFill/>
            <a:miter lim="800000"/>
            <a:headEnd/>
            <a:tailEnd/>
          </a:ln>
        </p:spPr>
        <p:txBody>
          <a:bodyPr lIns="0" tIns="0" rIns="0" bIns="0" anchor="ctr">
            <a:spAutoFit/>
          </a:bodyPr>
          <a:lstStyle/>
          <a:p>
            <a:pPr marL="171450" indent="-171450">
              <a:spcBef>
                <a:spcPct val="20000"/>
              </a:spcBef>
              <a:buClr>
                <a:srgbClr val="FF9900"/>
              </a:buClr>
            </a:pPr>
            <a:r>
              <a:rPr lang="en-US" sz="1400" b="0" dirty="0">
                <a:latin typeface="Calibri" pitchFamily="34" charset="0"/>
                <a:cs typeface="Calibri" pitchFamily="34" charset="0"/>
              </a:rPr>
              <a:t>Are there portions of the manuscripts which require further clarification?	</a:t>
            </a:r>
          </a:p>
          <a:p>
            <a:pPr marL="171450" indent="-171450">
              <a:spcBef>
                <a:spcPct val="10000"/>
              </a:spcBef>
              <a:buClr>
                <a:srgbClr val="FF9900"/>
              </a:buClr>
              <a:buFontTx/>
              <a:buChar char="•"/>
            </a:pPr>
            <a:r>
              <a:rPr lang="en-US" sz="1400" b="0" dirty="0">
                <a:latin typeface="Calibri" pitchFamily="34" charset="0"/>
                <a:cs typeface="Calibri" pitchFamily="34" charset="0"/>
              </a:rPr>
              <a:t>If so, where? ________________</a:t>
            </a:r>
          </a:p>
        </p:txBody>
      </p:sp>
      <p:sp>
        <p:nvSpPr>
          <p:cNvPr id="23" name="Rectangle 16"/>
          <p:cNvSpPr>
            <a:spLocks noChangeArrowheads="1"/>
          </p:cNvSpPr>
          <p:nvPr/>
        </p:nvSpPr>
        <p:spPr bwMode="auto">
          <a:xfrm>
            <a:off x="6829425" y="2190750"/>
            <a:ext cx="168275" cy="130175"/>
          </a:xfrm>
          <a:prstGeom prst="rect">
            <a:avLst/>
          </a:prstGeom>
          <a:solidFill>
            <a:schemeClr val="bg1"/>
          </a:solid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24" name="Rectangle 17"/>
          <p:cNvSpPr>
            <a:spLocks noChangeArrowheads="1"/>
          </p:cNvSpPr>
          <p:nvPr/>
        </p:nvSpPr>
        <p:spPr bwMode="auto">
          <a:xfrm>
            <a:off x="7321550" y="2190750"/>
            <a:ext cx="168275" cy="130175"/>
          </a:xfrm>
          <a:prstGeom prst="rect">
            <a:avLst/>
          </a:prstGeom>
          <a:solidFill>
            <a:schemeClr val="bg1"/>
          </a:solid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25" name="Rectangle 18"/>
          <p:cNvSpPr>
            <a:spLocks noChangeArrowheads="1"/>
          </p:cNvSpPr>
          <p:nvPr/>
        </p:nvSpPr>
        <p:spPr bwMode="auto">
          <a:xfrm>
            <a:off x="6829425" y="2536825"/>
            <a:ext cx="168275" cy="130175"/>
          </a:xfrm>
          <a:prstGeom prst="rect">
            <a:avLst/>
          </a:prstGeom>
          <a:solidFill>
            <a:schemeClr val="bg1"/>
          </a:solid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26" name="Rectangle 19"/>
          <p:cNvSpPr>
            <a:spLocks noChangeArrowheads="1"/>
          </p:cNvSpPr>
          <p:nvPr/>
        </p:nvSpPr>
        <p:spPr bwMode="auto">
          <a:xfrm>
            <a:off x="7321550" y="2536825"/>
            <a:ext cx="168275" cy="130175"/>
          </a:xfrm>
          <a:prstGeom prst="rect">
            <a:avLst/>
          </a:prstGeom>
          <a:solidFill>
            <a:schemeClr val="bg1"/>
          </a:solid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27" name="Rectangle 20"/>
          <p:cNvSpPr>
            <a:spLocks noChangeArrowheads="1"/>
          </p:cNvSpPr>
          <p:nvPr/>
        </p:nvSpPr>
        <p:spPr bwMode="auto">
          <a:xfrm>
            <a:off x="6829425" y="2855913"/>
            <a:ext cx="168275" cy="130175"/>
          </a:xfrm>
          <a:prstGeom prst="rect">
            <a:avLst/>
          </a:prstGeom>
          <a:solidFill>
            <a:schemeClr val="bg1"/>
          </a:solid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28" name="Rectangle 21"/>
          <p:cNvSpPr>
            <a:spLocks noChangeArrowheads="1"/>
          </p:cNvSpPr>
          <p:nvPr/>
        </p:nvSpPr>
        <p:spPr bwMode="auto">
          <a:xfrm>
            <a:off x="7321550" y="2855913"/>
            <a:ext cx="168275" cy="130175"/>
          </a:xfrm>
          <a:prstGeom prst="rect">
            <a:avLst/>
          </a:prstGeom>
          <a:solidFill>
            <a:schemeClr val="bg1"/>
          </a:solid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29" name="Rectangle 22"/>
          <p:cNvSpPr>
            <a:spLocks noChangeArrowheads="1"/>
          </p:cNvSpPr>
          <p:nvPr/>
        </p:nvSpPr>
        <p:spPr bwMode="auto">
          <a:xfrm>
            <a:off x="1620813" y="3029843"/>
            <a:ext cx="142875" cy="111125"/>
          </a:xfrm>
          <a:prstGeom prst="rect">
            <a:avLst/>
          </a:prstGeom>
          <a:no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30" name="Rectangle 23"/>
          <p:cNvSpPr>
            <a:spLocks noChangeArrowheads="1"/>
          </p:cNvSpPr>
          <p:nvPr/>
        </p:nvSpPr>
        <p:spPr bwMode="auto">
          <a:xfrm>
            <a:off x="2555776" y="3029843"/>
            <a:ext cx="142875" cy="111125"/>
          </a:xfrm>
          <a:prstGeom prst="rect">
            <a:avLst/>
          </a:prstGeom>
          <a:no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31" name="Rectangle 24"/>
          <p:cNvSpPr>
            <a:spLocks noChangeArrowheads="1"/>
          </p:cNvSpPr>
          <p:nvPr/>
        </p:nvSpPr>
        <p:spPr bwMode="auto">
          <a:xfrm>
            <a:off x="3997077" y="3029843"/>
            <a:ext cx="142875" cy="111125"/>
          </a:xfrm>
          <a:prstGeom prst="rect">
            <a:avLst/>
          </a:prstGeom>
          <a:no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32" name="Rectangle 25"/>
          <p:cNvSpPr>
            <a:spLocks noChangeArrowheads="1"/>
          </p:cNvSpPr>
          <p:nvPr/>
        </p:nvSpPr>
        <p:spPr bwMode="auto">
          <a:xfrm>
            <a:off x="4861173" y="3029843"/>
            <a:ext cx="142875" cy="111125"/>
          </a:xfrm>
          <a:prstGeom prst="rect">
            <a:avLst/>
          </a:prstGeom>
          <a:no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33" name="Rectangle 27"/>
          <p:cNvSpPr>
            <a:spLocks noChangeArrowheads="1"/>
          </p:cNvSpPr>
          <p:nvPr/>
        </p:nvSpPr>
        <p:spPr bwMode="auto">
          <a:xfrm>
            <a:off x="6829425" y="3381375"/>
            <a:ext cx="168275" cy="130175"/>
          </a:xfrm>
          <a:prstGeom prst="rect">
            <a:avLst/>
          </a:prstGeom>
          <a:solidFill>
            <a:schemeClr val="bg1"/>
          </a:solid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34" name="Rectangle 28"/>
          <p:cNvSpPr>
            <a:spLocks noChangeArrowheads="1"/>
          </p:cNvSpPr>
          <p:nvPr/>
        </p:nvSpPr>
        <p:spPr bwMode="auto">
          <a:xfrm>
            <a:off x="7321550" y="3381375"/>
            <a:ext cx="168275" cy="130175"/>
          </a:xfrm>
          <a:prstGeom prst="rect">
            <a:avLst/>
          </a:prstGeom>
          <a:solidFill>
            <a:schemeClr val="bg1"/>
          </a:solid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35" name="Rectangle 29"/>
          <p:cNvSpPr>
            <a:spLocks noChangeArrowheads="1"/>
          </p:cNvSpPr>
          <p:nvPr/>
        </p:nvSpPr>
        <p:spPr bwMode="auto">
          <a:xfrm>
            <a:off x="6829425" y="3702050"/>
            <a:ext cx="168275" cy="130175"/>
          </a:xfrm>
          <a:prstGeom prst="rect">
            <a:avLst/>
          </a:prstGeom>
          <a:solidFill>
            <a:schemeClr val="bg1"/>
          </a:solid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36" name="Rectangle 30"/>
          <p:cNvSpPr>
            <a:spLocks noChangeArrowheads="1"/>
          </p:cNvSpPr>
          <p:nvPr/>
        </p:nvSpPr>
        <p:spPr bwMode="auto">
          <a:xfrm>
            <a:off x="7321550" y="3702050"/>
            <a:ext cx="168275" cy="130175"/>
          </a:xfrm>
          <a:prstGeom prst="rect">
            <a:avLst/>
          </a:prstGeom>
          <a:solidFill>
            <a:schemeClr val="bg1"/>
          </a:solidFill>
          <a:ln w="9525">
            <a:solidFill>
              <a:srgbClr val="006699"/>
            </a:solidFill>
            <a:miter lim="800000"/>
            <a:headEnd/>
            <a:tailEnd/>
          </a:ln>
        </p:spPr>
        <p:txBody>
          <a:bodyPr anchor="ctr"/>
          <a:lstStyle/>
          <a:p>
            <a:endParaRPr lang="en-US" sz="1400">
              <a:latin typeface="Calibri" pitchFamily="34" charset="0"/>
              <a:cs typeface="Calibri" pitchFamily="34" charset="0"/>
            </a:endParaRPr>
          </a:p>
        </p:txBody>
      </p:sp>
      <p:sp>
        <p:nvSpPr>
          <p:cNvPr id="37" name="Rectangle 31"/>
          <p:cNvSpPr>
            <a:spLocks noChangeArrowheads="1"/>
          </p:cNvSpPr>
          <p:nvPr/>
        </p:nvSpPr>
        <p:spPr bwMode="auto">
          <a:xfrm>
            <a:off x="6829425" y="4394200"/>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38" name="Rectangle 32"/>
          <p:cNvSpPr>
            <a:spLocks noChangeArrowheads="1"/>
          </p:cNvSpPr>
          <p:nvPr/>
        </p:nvSpPr>
        <p:spPr bwMode="auto">
          <a:xfrm>
            <a:off x="5845175" y="4394200"/>
            <a:ext cx="168275" cy="130175"/>
          </a:xfrm>
          <a:prstGeom prst="rect">
            <a:avLst/>
          </a:prstGeom>
          <a:noFill/>
          <a:ln w="9525">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39" name="Rectangle 33"/>
          <p:cNvSpPr>
            <a:spLocks noChangeArrowheads="1"/>
          </p:cNvSpPr>
          <p:nvPr/>
        </p:nvSpPr>
        <p:spPr bwMode="auto">
          <a:xfrm>
            <a:off x="7321550" y="4394200"/>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40" name="Rectangle 34"/>
          <p:cNvSpPr>
            <a:spLocks noChangeArrowheads="1"/>
          </p:cNvSpPr>
          <p:nvPr/>
        </p:nvSpPr>
        <p:spPr bwMode="auto">
          <a:xfrm>
            <a:off x="6337300" y="4394200"/>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41" name="Rectangle 35"/>
          <p:cNvSpPr>
            <a:spLocks noChangeArrowheads="1"/>
          </p:cNvSpPr>
          <p:nvPr/>
        </p:nvSpPr>
        <p:spPr bwMode="auto">
          <a:xfrm>
            <a:off x="7815263" y="4394200"/>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42" name="Rectangle 41"/>
          <p:cNvSpPr>
            <a:spLocks noChangeArrowheads="1"/>
          </p:cNvSpPr>
          <p:nvPr>
            <p:custDataLst>
              <p:tags r:id="rId11"/>
            </p:custDataLst>
          </p:nvPr>
        </p:nvSpPr>
        <p:spPr bwMode="gray">
          <a:xfrm>
            <a:off x="5355464" y="4165049"/>
            <a:ext cx="341055" cy="215444"/>
          </a:xfrm>
          <a:prstGeom prst="rect">
            <a:avLst/>
          </a:prstGeom>
          <a:noFill/>
          <a:ln w="9525">
            <a:noFill/>
            <a:miter lim="800000"/>
            <a:headEnd/>
            <a:tailEnd/>
          </a:ln>
        </p:spPr>
        <p:txBody>
          <a:bodyPr wrap="none" lIns="0" tIns="0" rIns="0" bIns="0" anchor="ctr">
            <a:spAutoFit/>
          </a:bodyPr>
          <a:lstStyle/>
          <a:p>
            <a:pPr algn="ctr">
              <a:spcBef>
                <a:spcPct val="20000"/>
              </a:spcBef>
              <a:buClr>
                <a:srgbClr val="FF9900"/>
              </a:buClr>
            </a:pPr>
            <a:r>
              <a:rPr lang="en-US" sz="1400" b="0" dirty="0">
                <a:latin typeface="Calibri" pitchFamily="34" charset="0"/>
                <a:cs typeface="Calibri" pitchFamily="34" charset="0"/>
              </a:rPr>
              <a:t>Poor</a:t>
            </a:r>
          </a:p>
        </p:txBody>
      </p:sp>
      <p:sp>
        <p:nvSpPr>
          <p:cNvPr id="43" name="Rectangle 41"/>
          <p:cNvSpPr>
            <a:spLocks noChangeArrowheads="1"/>
          </p:cNvSpPr>
          <p:nvPr>
            <p:custDataLst>
              <p:tags r:id="rId12"/>
            </p:custDataLst>
          </p:nvPr>
        </p:nvSpPr>
        <p:spPr bwMode="gray">
          <a:xfrm>
            <a:off x="8101751" y="4133691"/>
            <a:ext cx="898323" cy="215444"/>
          </a:xfrm>
          <a:prstGeom prst="rect">
            <a:avLst/>
          </a:prstGeom>
          <a:noFill/>
          <a:ln w="9525">
            <a:noFill/>
            <a:miter lim="800000"/>
            <a:headEnd/>
            <a:tailEnd/>
          </a:ln>
        </p:spPr>
        <p:txBody>
          <a:bodyPr wrap="none" lIns="0" tIns="0" rIns="0" bIns="0" anchor="ctr">
            <a:spAutoFit/>
          </a:bodyPr>
          <a:lstStyle/>
          <a:p>
            <a:pPr algn="ctr">
              <a:spcBef>
                <a:spcPct val="20000"/>
              </a:spcBef>
              <a:buClr>
                <a:srgbClr val="FF9900"/>
              </a:buClr>
            </a:pPr>
            <a:r>
              <a:rPr lang="en-US" sz="1400" b="0" dirty="0">
                <a:latin typeface="Calibri" pitchFamily="34" charset="0"/>
                <a:cs typeface="Calibri" pitchFamily="34" charset="0"/>
              </a:rPr>
              <a:t>Outstanding</a:t>
            </a:r>
          </a:p>
        </p:txBody>
      </p:sp>
      <p:sp>
        <p:nvSpPr>
          <p:cNvPr id="44" name="Rectangle 41"/>
          <p:cNvSpPr>
            <a:spLocks noChangeArrowheads="1"/>
          </p:cNvSpPr>
          <p:nvPr>
            <p:custDataLst>
              <p:tags r:id="rId13"/>
            </p:custDataLst>
          </p:nvPr>
        </p:nvSpPr>
        <p:spPr bwMode="gray">
          <a:xfrm>
            <a:off x="5894388" y="4141222"/>
            <a:ext cx="91372" cy="215444"/>
          </a:xfrm>
          <a:prstGeom prst="rect">
            <a:avLst/>
          </a:prstGeom>
          <a:noFill/>
          <a:ln w="9525">
            <a:noFill/>
            <a:miter lim="800000"/>
            <a:headEnd/>
            <a:tailEnd/>
          </a:ln>
        </p:spPr>
        <p:txBody>
          <a:bodyPr wrap="none" lIns="0" tIns="0" rIns="0" bIns="0" anchor="ctr">
            <a:spAutoFit/>
          </a:bodyPr>
          <a:lstStyle/>
          <a:p>
            <a:pPr marL="171450" indent="-171450">
              <a:spcBef>
                <a:spcPct val="10000"/>
              </a:spcBef>
              <a:buClr>
                <a:srgbClr val="FF9900"/>
              </a:buClr>
            </a:pPr>
            <a:r>
              <a:rPr lang="en-US" sz="1400" b="0">
                <a:latin typeface="Calibri" pitchFamily="34" charset="0"/>
                <a:cs typeface="Calibri" pitchFamily="34" charset="0"/>
              </a:rPr>
              <a:t>1</a:t>
            </a:r>
          </a:p>
        </p:txBody>
      </p:sp>
      <p:sp>
        <p:nvSpPr>
          <p:cNvPr id="45" name="Rectangle 41"/>
          <p:cNvSpPr>
            <a:spLocks noChangeArrowheads="1"/>
          </p:cNvSpPr>
          <p:nvPr>
            <p:custDataLst>
              <p:tags r:id="rId14"/>
            </p:custDataLst>
          </p:nvPr>
        </p:nvSpPr>
        <p:spPr bwMode="gray">
          <a:xfrm>
            <a:off x="6386513" y="4141222"/>
            <a:ext cx="91372" cy="215444"/>
          </a:xfrm>
          <a:prstGeom prst="rect">
            <a:avLst/>
          </a:prstGeom>
          <a:noFill/>
          <a:ln w="9525">
            <a:noFill/>
            <a:miter lim="800000"/>
            <a:headEnd/>
            <a:tailEnd/>
          </a:ln>
        </p:spPr>
        <p:txBody>
          <a:bodyPr wrap="none" lIns="0" tIns="0" rIns="0" bIns="0" anchor="ctr">
            <a:spAutoFit/>
          </a:bodyPr>
          <a:lstStyle/>
          <a:p>
            <a:pPr marL="171450" indent="-171450">
              <a:spcBef>
                <a:spcPct val="10000"/>
              </a:spcBef>
              <a:buClr>
                <a:srgbClr val="FF9900"/>
              </a:buClr>
            </a:pPr>
            <a:r>
              <a:rPr lang="en-US" sz="1400" b="0">
                <a:latin typeface="Calibri" pitchFamily="34" charset="0"/>
                <a:cs typeface="Calibri" pitchFamily="34" charset="0"/>
              </a:rPr>
              <a:t>2</a:t>
            </a:r>
          </a:p>
        </p:txBody>
      </p:sp>
      <p:sp>
        <p:nvSpPr>
          <p:cNvPr id="46" name="Rectangle 41"/>
          <p:cNvSpPr>
            <a:spLocks noChangeArrowheads="1"/>
          </p:cNvSpPr>
          <p:nvPr>
            <p:custDataLst>
              <p:tags r:id="rId15"/>
            </p:custDataLst>
          </p:nvPr>
        </p:nvSpPr>
        <p:spPr bwMode="gray">
          <a:xfrm>
            <a:off x="6878638" y="4141222"/>
            <a:ext cx="91372" cy="215444"/>
          </a:xfrm>
          <a:prstGeom prst="rect">
            <a:avLst/>
          </a:prstGeom>
          <a:noFill/>
          <a:ln w="9525">
            <a:noFill/>
            <a:miter lim="800000"/>
            <a:headEnd/>
            <a:tailEnd/>
          </a:ln>
        </p:spPr>
        <p:txBody>
          <a:bodyPr wrap="none" lIns="0" tIns="0" rIns="0" bIns="0" anchor="ctr">
            <a:spAutoFit/>
          </a:bodyPr>
          <a:lstStyle/>
          <a:p>
            <a:pPr marL="171450" indent="-171450">
              <a:spcBef>
                <a:spcPct val="10000"/>
              </a:spcBef>
              <a:buClr>
                <a:srgbClr val="FF9900"/>
              </a:buClr>
            </a:pPr>
            <a:r>
              <a:rPr lang="en-US" sz="1400" b="0">
                <a:latin typeface="Calibri" pitchFamily="34" charset="0"/>
                <a:cs typeface="Calibri" pitchFamily="34" charset="0"/>
              </a:rPr>
              <a:t>3</a:t>
            </a:r>
          </a:p>
        </p:txBody>
      </p:sp>
      <p:sp>
        <p:nvSpPr>
          <p:cNvPr id="47" name="Rectangle 41"/>
          <p:cNvSpPr>
            <a:spLocks noChangeArrowheads="1"/>
          </p:cNvSpPr>
          <p:nvPr>
            <p:custDataLst>
              <p:tags r:id="rId16"/>
            </p:custDataLst>
          </p:nvPr>
        </p:nvSpPr>
        <p:spPr bwMode="gray">
          <a:xfrm>
            <a:off x="7370763" y="4141222"/>
            <a:ext cx="91372" cy="215444"/>
          </a:xfrm>
          <a:prstGeom prst="rect">
            <a:avLst/>
          </a:prstGeom>
          <a:noFill/>
          <a:ln w="9525">
            <a:noFill/>
            <a:miter lim="800000"/>
            <a:headEnd/>
            <a:tailEnd/>
          </a:ln>
        </p:spPr>
        <p:txBody>
          <a:bodyPr wrap="none" lIns="0" tIns="0" rIns="0" bIns="0" anchor="ctr">
            <a:spAutoFit/>
          </a:bodyPr>
          <a:lstStyle/>
          <a:p>
            <a:pPr marL="171450" indent="-171450">
              <a:spcBef>
                <a:spcPct val="10000"/>
              </a:spcBef>
              <a:buClr>
                <a:srgbClr val="FF9900"/>
              </a:buClr>
            </a:pPr>
            <a:r>
              <a:rPr lang="en-US" sz="1400" b="0">
                <a:latin typeface="Calibri" pitchFamily="34" charset="0"/>
                <a:cs typeface="Calibri" pitchFamily="34" charset="0"/>
              </a:rPr>
              <a:t>4</a:t>
            </a:r>
          </a:p>
        </p:txBody>
      </p:sp>
      <p:sp>
        <p:nvSpPr>
          <p:cNvPr id="48" name="Rectangle 41"/>
          <p:cNvSpPr>
            <a:spLocks noChangeArrowheads="1"/>
          </p:cNvSpPr>
          <p:nvPr>
            <p:custDataLst>
              <p:tags r:id="rId17"/>
            </p:custDataLst>
          </p:nvPr>
        </p:nvSpPr>
        <p:spPr bwMode="gray">
          <a:xfrm>
            <a:off x="7864475" y="4141222"/>
            <a:ext cx="91372" cy="215444"/>
          </a:xfrm>
          <a:prstGeom prst="rect">
            <a:avLst/>
          </a:prstGeom>
          <a:noFill/>
          <a:ln w="9525">
            <a:noFill/>
            <a:miter lim="800000"/>
            <a:headEnd/>
            <a:tailEnd/>
          </a:ln>
        </p:spPr>
        <p:txBody>
          <a:bodyPr wrap="none" lIns="0" tIns="0" rIns="0" bIns="0" anchor="ctr">
            <a:spAutoFit/>
          </a:bodyPr>
          <a:lstStyle/>
          <a:p>
            <a:pPr marL="171450" indent="-171450">
              <a:spcBef>
                <a:spcPct val="10000"/>
              </a:spcBef>
              <a:buClr>
                <a:srgbClr val="FF9900"/>
              </a:buClr>
            </a:pPr>
            <a:r>
              <a:rPr lang="en-US" sz="1400" b="0">
                <a:latin typeface="Calibri" pitchFamily="34" charset="0"/>
                <a:cs typeface="Calibri" pitchFamily="34" charset="0"/>
              </a:rPr>
              <a:t>5</a:t>
            </a:r>
          </a:p>
        </p:txBody>
      </p:sp>
      <p:sp>
        <p:nvSpPr>
          <p:cNvPr id="49" name="Rectangle 31"/>
          <p:cNvSpPr>
            <a:spLocks noChangeArrowheads="1"/>
          </p:cNvSpPr>
          <p:nvPr/>
        </p:nvSpPr>
        <p:spPr bwMode="auto">
          <a:xfrm>
            <a:off x="6829425" y="4624388"/>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50" name="Rectangle 32"/>
          <p:cNvSpPr>
            <a:spLocks noChangeArrowheads="1"/>
          </p:cNvSpPr>
          <p:nvPr/>
        </p:nvSpPr>
        <p:spPr bwMode="auto">
          <a:xfrm>
            <a:off x="5845175" y="4624388"/>
            <a:ext cx="168275" cy="130175"/>
          </a:xfrm>
          <a:prstGeom prst="rect">
            <a:avLst/>
          </a:prstGeom>
          <a:noFill/>
          <a:ln w="9525">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51" name="Rectangle 33"/>
          <p:cNvSpPr>
            <a:spLocks noChangeArrowheads="1"/>
          </p:cNvSpPr>
          <p:nvPr/>
        </p:nvSpPr>
        <p:spPr bwMode="auto">
          <a:xfrm>
            <a:off x="7321550" y="4624388"/>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52" name="Rectangle 34"/>
          <p:cNvSpPr>
            <a:spLocks noChangeArrowheads="1"/>
          </p:cNvSpPr>
          <p:nvPr/>
        </p:nvSpPr>
        <p:spPr bwMode="auto">
          <a:xfrm>
            <a:off x="6337300" y="4624388"/>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53" name="Rectangle 35"/>
          <p:cNvSpPr>
            <a:spLocks noChangeArrowheads="1"/>
          </p:cNvSpPr>
          <p:nvPr/>
        </p:nvSpPr>
        <p:spPr bwMode="auto">
          <a:xfrm>
            <a:off x="7815263" y="4624388"/>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54" name="Rectangle 31"/>
          <p:cNvSpPr>
            <a:spLocks noChangeArrowheads="1"/>
          </p:cNvSpPr>
          <p:nvPr/>
        </p:nvSpPr>
        <p:spPr bwMode="auto">
          <a:xfrm>
            <a:off x="6829425" y="4829175"/>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55" name="Rectangle 32"/>
          <p:cNvSpPr>
            <a:spLocks noChangeArrowheads="1"/>
          </p:cNvSpPr>
          <p:nvPr/>
        </p:nvSpPr>
        <p:spPr bwMode="auto">
          <a:xfrm>
            <a:off x="5845175" y="4829175"/>
            <a:ext cx="168275" cy="130175"/>
          </a:xfrm>
          <a:prstGeom prst="rect">
            <a:avLst/>
          </a:prstGeom>
          <a:noFill/>
          <a:ln w="9525">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56" name="Rectangle 33"/>
          <p:cNvSpPr>
            <a:spLocks noChangeArrowheads="1"/>
          </p:cNvSpPr>
          <p:nvPr/>
        </p:nvSpPr>
        <p:spPr bwMode="auto">
          <a:xfrm>
            <a:off x="7321550" y="4829175"/>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57" name="Rectangle 34"/>
          <p:cNvSpPr>
            <a:spLocks noChangeArrowheads="1"/>
          </p:cNvSpPr>
          <p:nvPr/>
        </p:nvSpPr>
        <p:spPr bwMode="auto">
          <a:xfrm>
            <a:off x="6337300" y="4829175"/>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58" name="Rectangle 35"/>
          <p:cNvSpPr>
            <a:spLocks noChangeArrowheads="1"/>
          </p:cNvSpPr>
          <p:nvPr/>
        </p:nvSpPr>
        <p:spPr bwMode="auto">
          <a:xfrm>
            <a:off x="7815263" y="4829175"/>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59" name="Rectangle 31"/>
          <p:cNvSpPr>
            <a:spLocks noChangeArrowheads="1"/>
          </p:cNvSpPr>
          <p:nvPr/>
        </p:nvSpPr>
        <p:spPr bwMode="auto">
          <a:xfrm>
            <a:off x="6829425" y="5027613"/>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60" name="Rectangle 32"/>
          <p:cNvSpPr>
            <a:spLocks noChangeArrowheads="1"/>
          </p:cNvSpPr>
          <p:nvPr/>
        </p:nvSpPr>
        <p:spPr bwMode="auto">
          <a:xfrm>
            <a:off x="5845175" y="5027613"/>
            <a:ext cx="168275" cy="130175"/>
          </a:xfrm>
          <a:prstGeom prst="rect">
            <a:avLst/>
          </a:prstGeom>
          <a:noFill/>
          <a:ln w="9525">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61" name="Rectangle 33"/>
          <p:cNvSpPr>
            <a:spLocks noChangeArrowheads="1"/>
          </p:cNvSpPr>
          <p:nvPr/>
        </p:nvSpPr>
        <p:spPr bwMode="auto">
          <a:xfrm>
            <a:off x="7321550" y="5027613"/>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62" name="Rectangle 34"/>
          <p:cNvSpPr>
            <a:spLocks noChangeArrowheads="1"/>
          </p:cNvSpPr>
          <p:nvPr/>
        </p:nvSpPr>
        <p:spPr bwMode="auto">
          <a:xfrm>
            <a:off x="6337300" y="5027613"/>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63" name="Rectangle 35"/>
          <p:cNvSpPr>
            <a:spLocks noChangeArrowheads="1"/>
          </p:cNvSpPr>
          <p:nvPr/>
        </p:nvSpPr>
        <p:spPr bwMode="auto">
          <a:xfrm>
            <a:off x="7815263" y="5027613"/>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64" name="Rectangle 31"/>
          <p:cNvSpPr>
            <a:spLocks noChangeArrowheads="1"/>
          </p:cNvSpPr>
          <p:nvPr/>
        </p:nvSpPr>
        <p:spPr bwMode="auto">
          <a:xfrm>
            <a:off x="6829425" y="5232400"/>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65" name="Rectangle 32"/>
          <p:cNvSpPr>
            <a:spLocks noChangeArrowheads="1"/>
          </p:cNvSpPr>
          <p:nvPr/>
        </p:nvSpPr>
        <p:spPr bwMode="auto">
          <a:xfrm>
            <a:off x="5845175" y="5232400"/>
            <a:ext cx="168275" cy="130175"/>
          </a:xfrm>
          <a:prstGeom prst="rect">
            <a:avLst/>
          </a:prstGeom>
          <a:noFill/>
          <a:ln w="9525">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66" name="Rectangle 33"/>
          <p:cNvSpPr>
            <a:spLocks noChangeArrowheads="1"/>
          </p:cNvSpPr>
          <p:nvPr/>
        </p:nvSpPr>
        <p:spPr bwMode="auto">
          <a:xfrm>
            <a:off x="7321550" y="5232400"/>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67" name="Rectangle 34"/>
          <p:cNvSpPr>
            <a:spLocks noChangeArrowheads="1"/>
          </p:cNvSpPr>
          <p:nvPr/>
        </p:nvSpPr>
        <p:spPr bwMode="auto">
          <a:xfrm>
            <a:off x="6337300" y="5232400"/>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sp>
        <p:nvSpPr>
          <p:cNvPr id="68" name="Rectangle 35"/>
          <p:cNvSpPr>
            <a:spLocks noChangeArrowheads="1"/>
          </p:cNvSpPr>
          <p:nvPr/>
        </p:nvSpPr>
        <p:spPr bwMode="auto">
          <a:xfrm>
            <a:off x="7815263" y="5232400"/>
            <a:ext cx="168275" cy="130175"/>
          </a:xfrm>
          <a:prstGeom prst="rect">
            <a:avLst/>
          </a:prstGeom>
          <a:noFill/>
          <a:ln w="9525" algn="ctr">
            <a:solidFill>
              <a:srgbClr val="006699"/>
            </a:solidFill>
            <a:miter lim="800000"/>
            <a:headEnd/>
            <a:tailEnd/>
          </a:ln>
        </p:spPr>
        <p:txBody>
          <a:bodyPr lIns="0" tIns="0" rIns="0" bIns="0" anchor="ctr"/>
          <a:lstStyle/>
          <a:p>
            <a:pPr algn="ctr"/>
            <a:endParaRPr lang="en-US" sz="1400" b="0">
              <a:latin typeface="Calibri" pitchFamily="34" charset="0"/>
              <a:cs typeface="Calibri" pitchFamily="34" charset="0"/>
            </a:endParaRPr>
          </a:p>
        </p:txBody>
      </p:sp>
      <p:grpSp>
        <p:nvGrpSpPr>
          <p:cNvPr id="2" name="Group 87"/>
          <p:cNvGrpSpPr>
            <a:grpSpLocks/>
          </p:cNvGrpSpPr>
          <p:nvPr/>
        </p:nvGrpSpPr>
        <p:grpSpPr bwMode="auto">
          <a:xfrm>
            <a:off x="468312" y="5700725"/>
            <a:ext cx="2119323" cy="215901"/>
            <a:chOff x="295" y="4046"/>
            <a:chExt cx="1335" cy="136"/>
          </a:xfrm>
        </p:grpSpPr>
        <p:sp>
          <p:nvSpPr>
            <p:cNvPr id="70" name="Rectangle 41"/>
            <p:cNvSpPr>
              <a:spLocks noChangeArrowheads="1"/>
            </p:cNvSpPr>
            <p:nvPr>
              <p:custDataLst>
                <p:tags r:id="rId22"/>
              </p:custDataLst>
            </p:nvPr>
          </p:nvSpPr>
          <p:spPr bwMode="gray">
            <a:xfrm>
              <a:off x="295" y="4046"/>
              <a:ext cx="1173" cy="136"/>
            </a:xfrm>
            <a:prstGeom prst="rect">
              <a:avLst/>
            </a:prstGeom>
            <a:noFill/>
            <a:ln w="9525">
              <a:noFill/>
              <a:miter lim="800000"/>
              <a:headEnd/>
              <a:tailEnd/>
            </a:ln>
          </p:spPr>
          <p:txBody>
            <a:bodyPr wrap="none" lIns="0" tIns="0" rIns="0" bIns="0" anchor="ctr">
              <a:spAutoFit/>
            </a:bodyPr>
            <a:lstStyle/>
            <a:p>
              <a:pPr>
                <a:spcBef>
                  <a:spcPct val="20000"/>
                </a:spcBef>
                <a:buClr>
                  <a:srgbClr val="FF9900"/>
                </a:buClr>
              </a:pPr>
              <a:r>
                <a:rPr lang="en-US" sz="1400" b="0" dirty="0">
                  <a:latin typeface="Calibri" pitchFamily="34" charset="0"/>
                  <a:cs typeface="Calibri" pitchFamily="34" charset="0"/>
                </a:rPr>
                <a:t>Accepted without change</a:t>
              </a:r>
            </a:p>
          </p:txBody>
        </p:sp>
        <p:sp>
          <p:nvSpPr>
            <p:cNvPr id="71" name="Rectangle 66"/>
            <p:cNvSpPr>
              <a:spLocks noChangeArrowheads="1"/>
            </p:cNvSpPr>
            <p:nvPr/>
          </p:nvSpPr>
          <p:spPr bwMode="auto">
            <a:xfrm>
              <a:off x="1540" y="4080"/>
              <a:ext cx="90" cy="70"/>
            </a:xfrm>
            <a:prstGeom prst="rect">
              <a:avLst/>
            </a:prstGeom>
            <a:noFill/>
            <a:ln w="9525">
              <a:solidFill>
                <a:schemeClr val="accent2"/>
              </a:solidFill>
              <a:miter lim="800000"/>
              <a:headEnd/>
              <a:tailEnd/>
            </a:ln>
          </p:spPr>
          <p:txBody>
            <a:bodyPr anchor="ctr"/>
            <a:lstStyle/>
            <a:p>
              <a:endParaRPr lang="en-US" sz="1400">
                <a:latin typeface="Calibri" pitchFamily="34" charset="0"/>
                <a:cs typeface="Calibri" pitchFamily="34" charset="0"/>
              </a:endParaRPr>
            </a:p>
          </p:txBody>
        </p:sp>
      </p:grpSp>
      <p:grpSp>
        <p:nvGrpSpPr>
          <p:cNvPr id="3" name="Group 91"/>
          <p:cNvGrpSpPr>
            <a:grpSpLocks/>
          </p:cNvGrpSpPr>
          <p:nvPr/>
        </p:nvGrpSpPr>
        <p:grpSpPr bwMode="auto">
          <a:xfrm>
            <a:off x="2843808" y="5717502"/>
            <a:ext cx="2363787" cy="215901"/>
            <a:chOff x="2004" y="4003"/>
            <a:chExt cx="1489" cy="136"/>
          </a:xfrm>
        </p:grpSpPr>
        <p:sp>
          <p:nvSpPr>
            <p:cNvPr id="73" name="Rectangle 41"/>
            <p:cNvSpPr>
              <a:spLocks noChangeArrowheads="1"/>
            </p:cNvSpPr>
            <p:nvPr>
              <p:custDataLst>
                <p:tags r:id="rId21"/>
              </p:custDataLst>
            </p:nvPr>
          </p:nvSpPr>
          <p:spPr bwMode="gray">
            <a:xfrm>
              <a:off x="2004" y="4003"/>
              <a:ext cx="1388" cy="136"/>
            </a:xfrm>
            <a:prstGeom prst="rect">
              <a:avLst/>
            </a:prstGeom>
            <a:noFill/>
            <a:ln w="9525">
              <a:noFill/>
              <a:miter lim="800000"/>
              <a:headEnd/>
              <a:tailEnd/>
            </a:ln>
          </p:spPr>
          <p:txBody>
            <a:bodyPr wrap="none" lIns="0" tIns="0" rIns="0" bIns="0" anchor="ctr">
              <a:spAutoFit/>
            </a:bodyPr>
            <a:lstStyle/>
            <a:p>
              <a:pPr>
                <a:spcBef>
                  <a:spcPct val="20000"/>
                </a:spcBef>
                <a:buClr>
                  <a:srgbClr val="FF9900"/>
                </a:buClr>
              </a:pPr>
              <a:r>
                <a:rPr lang="en-US" sz="1400" b="0" dirty="0">
                  <a:latin typeface="Calibri" pitchFamily="34" charset="0"/>
                  <a:cs typeface="Calibri" pitchFamily="34" charset="0"/>
                </a:rPr>
                <a:t>Accepted after minor revision </a:t>
              </a:r>
            </a:p>
          </p:txBody>
        </p:sp>
        <p:sp>
          <p:nvSpPr>
            <p:cNvPr id="74" name="Rectangle 66"/>
            <p:cNvSpPr>
              <a:spLocks noChangeArrowheads="1"/>
            </p:cNvSpPr>
            <p:nvPr/>
          </p:nvSpPr>
          <p:spPr bwMode="auto">
            <a:xfrm>
              <a:off x="3403" y="4034"/>
              <a:ext cx="90" cy="70"/>
            </a:xfrm>
            <a:prstGeom prst="rect">
              <a:avLst/>
            </a:prstGeom>
            <a:noFill/>
            <a:ln w="9525">
              <a:solidFill>
                <a:schemeClr val="accent2"/>
              </a:solidFill>
              <a:miter lim="800000"/>
              <a:headEnd/>
              <a:tailEnd/>
            </a:ln>
          </p:spPr>
          <p:txBody>
            <a:bodyPr anchor="ctr"/>
            <a:lstStyle/>
            <a:p>
              <a:endParaRPr lang="en-US" sz="1400">
                <a:latin typeface="Calibri" pitchFamily="34" charset="0"/>
                <a:cs typeface="Calibri" pitchFamily="34" charset="0"/>
              </a:endParaRPr>
            </a:p>
          </p:txBody>
        </p:sp>
      </p:grpSp>
      <p:grpSp>
        <p:nvGrpSpPr>
          <p:cNvPr id="4" name="Group 90"/>
          <p:cNvGrpSpPr>
            <a:grpSpLocks/>
          </p:cNvGrpSpPr>
          <p:nvPr/>
        </p:nvGrpSpPr>
        <p:grpSpPr bwMode="auto">
          <a:xfrm>
            <a:off x="5651503" y="5716600"/>
            <a:ext cx="2292351" cy="215901"/>
            <a:chOff x="3552" y="4056"/>
            <a:chExt cx="1444" cy="136"/>
          </a:xfrm>
        </p:grpSpPr>
        <p:sp>
          <p:nvSpPr>
            <p:cNvPr id="76" name="Rectangle 41"/>
            <p:cNvSpPr>
              <a:spLocks noChangeArrowheads="1"/>
            </p:cNvSpPr>
            <p:nvPr>
              <p:custDataLst>
                <p:tags r:id="rId20"/>
              </p:custDataLst>
            </p:nvPr>
          </p:nvSpPr>
          <p:spPr bwMode="gray">
            <a:xfrm>
              <a:off x="3552" y="4056"/>
              <a:ext cx="1324" cy="136"/>
            </a:xfrm>
            <a:prstGeom prst="rect">
              <a:avLst/>
            </a:prstGeom>
            <a:noFill/>
            <a:ln w="9525">
              <a:noFill/>
              <a:miter lim="800000"/>
              <a:headEnd/>
              <a:tailEnd/>
            </a:ln>
          </p:spPr>
          <p:txBody>
            <a:bodyPr wrap="none" lIns="0" tIns="0" rIns="0" bIns="0" anchor="ctr">
              <a:spAutoFit/>
            </a:bodyPr>
            <a:lstStyle/>
            <a:p>
              <a:pPr>
                <a:spcBef>
                  <a:spcPct val="20000"/>
                </a:spcBef>
                <a:buClr>
                  <a:srgbClr val="FF9900"/>
                </a:buClr>
              </a:pPr>
              <a:r>
                <a:rPr lang="en-US" sz="1400" b="0" dirty="0">
                  <a:latin typeface="Calibri" pitchFamily="34" charset="0"/>
                  <a:cs typeface="Calibri" pitchFamily="34" charset="0"/>
                </a:rPr>
                <a:t>Accepted after condensation</a:t>
              </a:r>
            </a:p>
          </p:txBody>
        </p:sp>
        <p:sp>
          <p:nvSpPr>
            <p:cNvPr id="77" name="Rectangle 66"/>
            <p:cNvSpPr>
              <a:spLocks noChangeArrowheads="1"/>
            </p:cNvSpPr>
            <p:nvPr/>
          </p:nvSpPr>
          <p:spPr bwMode="auto">
            <a:xfrm>
              <a:off x="4906" y="4087"/>
              <a:ext cx="90" cy="70"/>
            </a:xfrm>
            <a:prstGeom prst="rect">
              <a:avLst/>
            </a:prstGeom>
            <a:noFill/>
            <a:ln w="9525">
              <a:solidFill>
                <a:schemeClr val="accent2"/>
              </a:solidFill>
              <a:miter lim="800000"/>
              <a:headEnd/>
              <a:tailEnd/>
            </a:ln>
          </p:spPr>
          <p:txBody>
            <a:bodyPr anchor="ctr"/>
            <a:lstStyle/>
            <a:p>
              <a:endParaRPr lang="en-US" sz="1400">
                <a:latin typeface="Calibri" pitchFamily="34" charset="0"/>
                <a:cs typeface="Calibri" pitchFamily="34" charset="0"/>
              </a:endParaRPr>
            </a:p>
          </p:txBody>
        </p:sp>
      </p:grpSp>
      <p:grpSp>
        <p:nvGrpSpPr>
          <p:cNvPr id="7" name="Group 89"/>
          <p:cNvGrpSpPr>
            <a:grpSpLocks/>
          </p:cNvGrpSpPr>
          <p:nvPr/>
        </p:nvGrpSpPr>
        <p:grpSpPr bwMode="auto">
          <a:xfrm>
            <a:off x="468313" y="6005527"/>
            <a:ext cx="3814763" cy="215901"/>
            <a:chOff x="310" y="4238"/>
            <a:chExt cx="2403" cy="136"/>
          </a:xfrm>
        </p:grpSpPr>
        <p:sp>
          <p:nvSpPr>
            <p:cNvPr id="79" name="Rectangle 41"/>
            <p:cNvSpPr>
              <a:spLocks noChangeArrowheads="1"/>
            </p:cNvSpPr>
            <p:nvPr>
              <p:custDataLst>
                <p:tags r:id="rId19"/>
              </p:custDataLst>
            </p:nvPr>
          </p:nvSpPr>
          <p:spPr bwMode="gray">
            <a:xfrm>
              <a:off x="310" y="4238"/>
              <a:ext cx="1552" cy="136"/>
            </a:xfrm>
            <a:prstGeom prst="rect">
              <a:avLst/>
            </a:prstGeom>
            <a:noFill/>
            <a:ln w="9525">
              <a:noFill/>
              <a:miter lim="800000"/>
              <a:headEnd/>
              <a:tailEnd/>
            </a:ln>
          </p:spPr>
          <p:txBody>
            <a:bodyPr wrap="none" lIns="0" tIns="0" rIns="0" bIns="0" anchor="ctr">
              <a:spAutoFit/>
            </a:bodyPr>
            <a:lstStyle/>
            <a:p>
              <a:pPr>
                <a:spcBef>
                  <a:spcPct val="20000"/>
                </a:spcBef>
                <a:buClr>
                  <a:srgbClr val="FF9900"/>
                </a:buClr>
              </a:pPr>
              <a:r>
                <a:rPr lang="en-US" sz="1400" b="0" dirty="0">
                  <a:latin typeface="Calibri" pitchFamily="34" charset="0"/>
                  <a:cs typeface="Calibri" pitchFamily="34" charset="0"/>
                </a:rPr>
                <a:t>Reconsidered after major revision</a:t>
              </a:r>
            </a:p>
          </p:txBody>
        </p:sp>
        <p:sp>
          <p:nvSpPr>
            <p:cNvPr id="80" name="Rectangle 66"/>
            <p:cNvSpPr>
              <a:spLocks noChangeArrowheads="1"/>
            </p:cNvSpPr>
            <p:nvPr/>
          </p:nvSpPr>
          <p:spPr bwMode="auto">
            <a:xfrm>
              <a:off x="2623" y="4269"/>
              <a:ext cx="90" cy="70"/>
            </a:xfrm>
            <a:prstGeom prst="rect">
              <a:avLst/>
            </a:prstGeom>
            <a:noFill/>
            <a:ln w="9525">
              <a:solidFill>
                <a:schemeClr val="accent2"/>
              </a:solidFill>
              <a:miter lim="800000"/>
              <a:headEnd/>
              <a:tailEnd/>
            </a:ln>
          </p:spPr>
          <p:txBody>
            <a:bodyPr anchor="ctr"/>
            <a:lstStyle/>
            <a:p>
              <a:endParaRPr lang="en-US" sz="1400">
                <a:latin typeface="Calibri" pitchFamily="34" charset="0"/>
                <a:cs typeface="Calibri" pitchFamily="34" charset="0"/>
              </a:endParaRPr>
            </a:p>
          </p:txBody>
        </p:sp>
      </p:grpSp>
      <p:grpSp>
        <p:nvGrpSpPr>
          <p:cNvPr id="10" name="Group 88"/>
          <p:cNvGrpSpPr>
            <a:grpSpLocks/>
          </p:cNvGrpSpPr>
          <p:nvPr/>
        </p:nvGrpSpPr>
        <p:grpSpPr bwMode="auto">
          <a:xfrm>
            <a:off x="2978151" y="6005527"/>
            <a:ext cx="1077913" cy="215901"/>
            <a:chOff x="1881" y="4238"/>
            <a:chExt cx="679" cy="136"/>
          </a:xfrm>
        </p:grpSpPr>
        <p:sp>
          <p:nvSpPr>
            <p:cNvPr id="82" name="Rectangle 41"/>
            <p:cNvSpPr>
              <a:spLocks noChangeArrowheads="1"/>
            </p:cNvSpPr>
            <p:nvPr>
              <p:custDataLst>
                <p:tags r:id="rId18"/>
              </p:custDataLst>
            </p:nvPr>
          </p:nvSpPr>
          <p:spPr bwMode="gray">
            <a:xfrm>
              <a:off x="2159" y="4238"/>
              <a:ext cx="401" cy="136"/>
            </a:xfrm>
            <a:prstGeom prst="rect">
              <a:avLst/>
            </a:prstGeom>
            <a:noFill/>
            <a:ln w="9525">
              <a:noFill/>
              <a:miter lim="800000"/>
              <a:headEnd/>
              <a:tailEnd/>
            </a:ln>
          </p:spPr>
          <p:txBody>
            <a:bodyPr wrap="none" lIns="0" tIns="0" rIns="0" bIns="0" anchor="ctr">
              <a:spAutoFit/>
            </a:bodyPr>
            <a:lstStyle/>
            <a:p>
              <a:pPr>
                <a:spcBef>
                  <a:spcPct val="20000"/>
                </a:spcBef>
                <a:buClr>
                  <a:srgbClr val="FF9900"/>
                </a:buClr>
              </a:pPr>
              <a:r>
                <a:rPr lang="en-US" sz="1400" b="0" dirty="0">
                  <a:latin typeface="Calibri" pitchFamily="34" charset="0"/>
                  <a:cs typeface="Calibri" pitchFamily="34" charset="0"/>
                </a:rPr>
                <a:t>Rejected</a:t>
              </a:r>
            </a:p>
          </p:txBody>
        </p:sp>
        <p:sp>
          <p:nvSpPr>
            <p:cNvPr id="83" name="Rectangle 66"/>
            <p:cNvSpPr>
              <a:spLocks noChangeArrowheads="1"/>
            </p:cNvSpPr>
            <p:nvPr/>
          </p:nvSpPr>
          <p:spPr bwMode="auto">
            <a:xfrm>
              <a:off x="1881" y="4269"/>
              <a:ext cx="90" cy="70"/>
            </a:xfrm>
            <a:prstGeom prst="rect">
              <a:avLst/>
            </a:prstGeom>
            <a:noFill/>
            <a:ln w="9525">
              <a:solidFill>
                <a:schemeClr val="accent2"/>
              </a:solidFill>
              <a:miter lim="800000"/>
              <a:headEnd/>
              <a:tailEnd/>
            </a:ln>
          </p:spPr>
          <p:txBody>
            <a:bodyPr anchor="ctr"/>
            <a:lstStyle/>
            <a:p>
              <a:endParaRPr lang="en-US" sz="1400">
                <a:latin typeface="Calibri" pitchFamily="34" charset="0"/>
                <a:cs typeface="Calibri" pitchFamily="34" charset="0"/>
              </a:endParaRPr>
            </a:p>
          </p:txBody>
        </p:sp>
      </p:grpSp>
      <p:sp>
        <p:nvSpPr>
          <p:cNvPr id="84" name="Rectangle 41"/>
          <p:cNvSpPr>
            <a:spLocks noChangeArrowheads="1"/>
          </p:cNvSpPr>
          <p:nvPr/>
        </p:nvSpPr>
        <p:spPr bwMode="auto">
          <a:xfrm>
            <a:off x="460375" y="1642194"/>
            <a:ext cx="8229600" cy="307777"/>
          </a:xfrm>
          <a:prstGeom prst="rect">
            <a:avLst/>
          </a:prstGeom>
          <a:noFill/>
          <a:ln w="9525">
            <a:noFill/>
            <a:miter lim="800000"/>
            <a:headEnd/>
            <a:tailEnd/>
          </a:ln>
        </p:spPr>
        <p:txBody>
          <a:bodyPr lIns="0" tIns="0" rIns="0" bIns="0">
            <a:spAutoFit/>
          </a:bodyPr>
          <a:lstStyle/>
          <a:p>
            <a:pPr marL="342900" indent="-342900">
              <a:spcBef>
                <a:spcPct val="20000"/>
              </a:spcBef>
              <a:buClr>
                <a:srgbClr val="FF9900"/>
              </a:buClr>
            </a:pPr>
            <a:r>
              <a:rPr lang="en-US" sz="2000" b="1" dirty="0">
                <a:solidFill>
                  <a:srgbClr val="FF9933"/>
                </a:solidFill>
                <a:latin typeface="Calibri" pitchFamily="34" charset="0"/>
                <a:cs typeface="Calibri" pitchFamily="34" charset="0"/>
              </a:rPr>
              <a:t>Confidential checklist meant for editor’s eyes only</a:t>
            </a:r>
          </a:p>
        </p:txBody>
      </p:sp>
    </p:spTree>
    <p:extLst>
      <p:ext uri="{BB962C8B-B14F-4D97-AF65-F5344CB8AC3E}">
        <p14:creationId xmlns:p14="http://schemas.microsoft.com/office/powerpoint/2010/main" val="2107226549"/>
      </p:ext>
    </p:extLst>
  </p:cSld>
  <p:clrMapOvr>
    <a:masterClrMapping/>
  </p:clrMapOvr>
  <p:transition>
    <p:fad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95472" y="0"/>
            <a:ext cx="7893615" cy="1271064"/>
          </a:xfrm>
        </p:spPr>
        <p:txBody>
          <a:bodyPr>
            <a:noAutofit/>
          </a:bodyPr>
          <a:lstStyle/>
          <a:p>
            <a:r>
              <a:rPr lang="en-GB" dirty="0">
                <a:effectLst>
                  <a:outerShdw blurRad="38100" dist="38100" dir="2700000" algn="tl">
                    <a:srgbClr val="000000">
                      <a:alpha val="43137"/>
                    </a:srgbClr>
                  </a:outerShdw>
                </a:effectLst>
                <a:ea typeface="宋体" pitchFamily="2" charset="-122"/>
              </a:rPr>
              <a:t>What can you get back from peer review?</a:t>
            </a:r>
          </a:p>
        </p:txBody>
      </p:sp>
      <p:sp>
        <p:nvSpPr>
          <p:cNvPr id="16" name="Content Placeholder 9"/>
          <p:cNvSpPr>
            <a:spLocks noGrp="1"/>
          </p:cNvSpPr>
          <p:nvPr>
            <p:ph idx="1"/>
          </p:nvPr>
        </p:nvSpPr>
        <p:spPr>
          <a:xfrm>
            <a:off x="457200" y="1855365"/>
            <a:ext cx="8229600" cy="4525963"/>
          </a:xfrm>
        </p:spPr>
        <p:txBody>
          <a:bodyPr>
            <a:normAutofit fontScale="92500" lnSpcReduction="10000"/>
          </a:bodyPr>
          <a:lstStyle/>
          <a:p>
            <a:pPr>
              <a:buClr>
                <a:srgbClr val="FF9900"/>
              </a:buClr>
            </a:pPr>
            <a:r>
              <a:rPr lang="en-GB" altLang="zh-CN" sz="2800" b="0" dirty="0" smtClean="0">
                <a:solidFill>
                  <a:schemeClr val="tx1"/>
                </a:solidFill>
                <a:ea typeface="宋体" pitchFamily="2" charset="-122"/>
                <a:cs typeface="Calibri" pitchFamily="34" charset="0"/>
              </a:rPr>
              <a:t>Accepted without change (very rare!)</a:t>
            </a:r>
          </a:p>
          <a:p>
            <a:pPr>
              <a:buClr>
                <a:srgbClr val="FF9900"/>
              </a:buClr>
            </a:pPr>
            <a:r>
              <a:rPr lang="en-GB" altLang="zh-CN" sz="2800" b="0" dirty="0" smtClean="0">
                <a:solidFill>
                  <a:schemeClr val="tx1"/>
                </a:solidFill>
                <a:ea typeface="宋体" pitchFamily="2" charset="-122"/>
                <a:cs typeface="Calibri" pitchFamily="34" charset="0"/>
              </a:rPr>
              <a:t>Accepted after minor revision (means you will have to change a few things)</a:t>
            </a:r>
          </a:p>
          <a:p>
            <a:pPr>
              <a:buClr>
                <a:srgbClr val="FF9900"/>
              </a:buClr>
            </a:pPr>
            <a:r>
              <a:rPr lang="en-GB" altLang="zh-CN" sz="2800" b="0" dirty="0" smtClean="0">
                <a:solidFill>
                  <a:schemeClr val="tx1"/>
                </a:solidFill>
                <a:ea typeface="宋体" pitchFamily="2" charset="-122"/>
                <a:cs typeface="Calibri" pitchFamily="34" charset="0"/>
              </a:rPr>
              <a:t>Accepted after consideration (means you will have to rewrite a few things, possibly sections, figures, provide more data, etc) </a:t>
            </a:r>
          </a:p>
          <a:p>
            <a:pPr>
              <a:buClr>
                <a:srgbClr val="FF9900"/>
              </a:buClr>
            </a:pPr>
            <a:r>
              <a:rPr lang="en-GB" altLang="zh-CN" sz="2800" b="0" dirty="0" smtClean="0">
                <a:solidFill>
                  <a:schemeClr val="tx1"/>
                </a:solidFill>
                <a:ea typeface="宋体" pitchFamily="2" charset="-122"/>
                <a:cs typeface="Calibri" pitchFamily="34" charset="0"/>
              </a:rPr>
              <a:t>Reconsider after mayor revision (means you will have to dares some fundamental shortcomings – possibly doing additional research and certainly rewriting big sections)</a:t>
            </a:r>
          </a:p>
          <a:p>
            <a:pPr>
              <a:buClr>
                <a:srgbClr val="FF9900"/>
              </a:buClr>
            </a:pPr>
            <a:r>
              <a:rPr lang="en-GB" altLang="zh-CN" sz="2800" b="0" dirty="0" smtClean="0">
                <a:solidFill>
                  <a:schemeClr val="tx1"/>
                </a:solidFill>
                <a:ea typeface="宋体" pitchFamily="2" charset="-122"/>
                <a:cs typeface="Calibri" pitchFamily="34" charset="0"/>
              </a:rPr>
              <a:t>Rejection (means the manuscript is not deemed suitable for publication in that journal) </a:t>
            </a:r>
          </a:p>
        </p:txBody>
      </p:sp>
    </p:spTree>
    <p:extLst>
      <p:ext uri="{BB962C8B-B14F-4D97-AF65-F5344CB8AC3E}">
        <p14:creationId xmlns:p14="http://schemas.microsoft.com/office/powerpoint/2010/main" val="2234395082"/>
      </p:ext>
    </p:extLst>
  </p:cSld>
  <p:clrMapOvr>
    <a:masterClrMapping/>
  </p:clrMapOvr>
  <p:transition>
    <p:fad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82772" y="244854"/>
            <a:ext cx="8229600" cy="792088"/>
          </a:xfrm>
        </p:spPr>
        <p:txBody>
          <a:bodyPr>
            <a:noAutofit/>
          </a:bodyPr>
          <a:lstStyle/>
          <a:p>
            <a:r>
              <a:rPr lang="en-GB" altLang="zh-CN" dirty="0">
                <a:effectLst>
                  <a:outerShdw blurRad="38100" dist="38100" dir="2700000" algn="tl">
                    <a:srgbClr val="000000">
                      <a:alpha val="43137"/>
                    </a:srgbClr>
                  </a:outerShdw>
                </a:effectLst>
                <a:ea typeface="宋体" pitchFamily="2" charset="-122"/>
              </a:rPr>
              <a:t>Reviewer comments to Authors</a:t>
            </a:r>
            <a:endParaRPr lang="en-GB" dirty="0">
              <a:effectLst>
                <a:outerShdw blurRad="38100" dist="38100" dir="2700000" algn="tl">
                  <a:srgbClr val="000000">
                    <a:alpha val="43137"/>
                  </a:srgbClr>
                </a:outerShdw>
              </a:effectLst>
              <a:ea typeface="宋体" pitchFamily="2" charset="-122"/>
            </a:endParaRPr>
          </a:p>
        </p:txBody>
      </p:sp>
      <p:sp>
        <p:nvSpPr>
          <p:cNvPr id="16" name="Content Placeholder 9"/>
          <p:cNvSpPr>
            <a:spLocks noGrp="1"/>
          </p:cNvSpPr>
          <p:nvPr>
            <p:ph idx="1"/>
          </p:nvPr>
        </p:nvSpPr>
        <p:spPr>
          <a:xfrm>
            <a:off x="457200" y="1855365"/>
            <a:ext cx="8229600" cy="4525963"/>
          </a:xfrm>
        </p:spPr>
        <p:txBody>
          <a:bodyPr>
            <a:normAutofit/>
          </a:bodyPr>
          <a:lstStyle/>
          <a:p>
            <a:pPr>
              <a:buClr>
                <a:srgbClr val="FF9900"/>
              </a:buClr>
            </a:pPr>
            <a:r>
              <a:rPr lang="en-GB" altLang="zh-CN" sz="2800" dirty="0" smtClean="0">
                <a:solidFill>
                  <a:schemeClr val="tx1"/>
                </a:solidFill>
                <a:ea typeface="宋体" pitchFamily="2" charset="-122"/>
                <a:cs typeface="Calibri" pitchFamily="34" charset="0"/>
              </a:rPr>
              <a:t>Provides specific comments on the design, presentation of data, results, and discussion</a:t>
            </a:r>
          </a:p>
          <a:p>
            <a:pPr lvl="1">
              <a:buClr>
                <a:srgbClr val="FF9900"/>
              </a:buClr>
            </a:pPr>
            <a:r>
              <a:rPr lang="en-GB" altLang="zh-CN" sz="2400" dirty="0" smtClean="0">
                <a:solidFill>
                  <a:schemeClr val="tx1"/>
                </a:solidFill>
                <a:ea typeface="宋体" pitchFamily="2" charset="-122"/>
                <a:cs typeface="Calibri" pitchFamily="34" charset="0"/>
              </a:rPr>
              <a:t>Do not include recommendations for acceptance / rejection</a:t>
            </a:r>
            <a:br>
              <a:rPr lang="en-GB" altLang="zh-CN" sz="2400" dirty="0" smtClean="0">
                <a:solidFill>
                  <a:schemeClr val="tx1"/>
                </a:solidFill>
                <a:ea typeface="宋体" pitchFamily="2" charset="-122"/>
                <a:cs typeface="Calibri" pitchFamily="34" charset="0"/>
              </a:rPr>
            </a:br>
            <a:endParaRPr lang="en-GB" altLang="zh-CN" sz="2400" dirty="0" smtClean="0">
              <a:solidFill>
                <a:schemeClr val="tx1"/>
              </a:solidFill>
              <a:ea typeface="宋体" pitchFamily="2" charset="-122"/>
              <a:cs typeface="Calibri" pitchFamily="34" charset="0"/>
            </a:endParaRPr>
          </a:p>
          <a:p>
            <a:pPr>
              <a:buClr>
                <a:srgbClr val="FF9900"/>
              </a:buClr>
            </a:pPr>
            <a:r>
              <a:rPr lang="en-GB" altLang="zh-CN" sz="2800" dirty="0" smtClean="0">
                <a:solidFill>
                  <a:schemeClr val="tx1"/>
                </a:solidFill>
                <a:ea typeface="宋体" pitchFamily="2" charset="-122"/>
                <a:cs typeface="Calibri" pitchFamily="34" charset="0"/>
              </a:rPr>
              <a:t>Reviewers should ensure that that the comments to the author(s) are consistent with recommendations to the editors</a:t>
            </a:r>
          </a:p>
        </p:txBody>
      </p:sp>
    </p:spTree>
    <p:extLst>
      <p:ext uri="{BB962C8B-B14F-4D97-AF65-F5344CB8AC3E}">
        <p14:creationId xmlns:p14="http://schemas.microsoft.com/office/powerpoint/2010/main" val="64917579"/>
      </p:ext>
    </p:extLst>
  </p:cSld>
  <p:clrMapOvr>
    <a:masterClrMapping/>
  </p:clrMapOvr>
  <p:transition>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a:spLocks noGrp="1"/>
          </p:cNvSpPr>
          <p:nvPr>
            <p:ph type="title"/>
          </p:nvPr>
        </p:nvSpPr>
        <p:spPr>
          <a:noFill/>
        </p:spPr>
        <p:txBody>
          <a:bodyPr/>
          <a:lstStyle/>
          <a:p>
            <a:pPr>
              <a:defRPr/>
            </a:pPr>
            <a:r>
              <a:rPr lang="en-GB" altLang="zh-CN" sz="3200" dirty="0" smtClean="0">
                <a:effectLst>
                  <a:outerShdw blurRad="38100" dist="38100" dir="2700000" algn="tl">
                    <a:srgbClr val="000000">
                      <a:alpha val="43137"/>
                    </a:srgbClr>
                  </a:outerShdw>
                </a:effectLst>
                <a:ea typeface="宋体" pitchFamily="2" charset="-122"/>
              </a:rPr>
              <a:t>Manuscript Revision</a:t>
            </a:r>
            <a:endParaRPr lang="en-US" altLang="zh-CN" sz="3200" dirty="0" smtClean="0">
              <a:effectLst>
                <a:outerShdw blurRad="38100" dist="38100" dir="2700000" algn="tl">
                  <a:srgbClr val="000000">
                    <a:alpha val="43137"/>
                  </a:srgbClr>
                </a:outerShdw>
              </a:effectLst>
              <a:ea typeface="宋体" pitchFamily="2" charset="-122"/>
            </a:endParaRPr>
          </a:p>
        </p:txBody>
      </p:sp>
      <p:sp>
        <p:nvSpPr>
          <p:cNvPr id="62467" name="Content Placeholder 8"/>
          <p:cNvSpPr>
            <a:spLocks noGrp="1"/>
          </p:cNvSpPr>
          <p:nvPr>
            <p:ph idx="1"/>
          </p:nvPr>
        </p:nvSpPr>
        <p:spPr>
          <a:xfrm>
            <a:off x="253219" y="1139483"/>
            <a:ext cx="8651630" cy="4880317"/>
          </a:xfrm>
        </p:spPr>
        <p:txBody>
          <a:bodyPr>
            <a:normAutofit lnSpcReduction="10000"/>
          </a:bodyPr>
          <a:lstStyle/>
          <a:p>
            <a:pPr>
              <a:lnSpc>
                <a:spcPct val="110000"/>
              </a:lnSpc>
            </a:pPr>
            <a:r>
              <a:rPr lang="en-GB" sz="2400" dirty="0" smtClean="0">
                <a:latin typeface="Arial" charset="0"/>
                <a:cs typeface="Arial" charset="0"/>
              </a:rPr>
              <a:t>Prepare a detailed Response Letter</a:t>
            </a:r>
          </a:p>
          <a:p>
            <a:pPr lvl="1">
              <a:lnSpc>
                <a:spcPct val="110000"/>
              </a:lnSpc>
            </a:pPr>
            <a:r>
              <a:rPr lang="en-GB" sz="1700" dirty="0" smtClean="0">
                <a:latin typeface="Arial" charset="0"/>
                <a:cs typeface="Arial" charset="0"/>
              </a:rPr>
              <a:t>Copy-paste </a:t>
            </a:r>
            <a:r>
              <a:rPr lang="en-GB" sz="1700" u="sng" dirty="0" smtClean="0">
                <a:latin typeface="Arial" charset="0"/>
                <a:cs typeface="Arial" charset="0"/>
              </a:rPr>
              <a:t>each</a:t>
            </a:r>
            <a:r>
              <a:rPr lang="en-GB" sz="1700" dirty="0" smtClean="0">
                <a:latin typeface="Arial" charset="0"/>
                <a:cs typeface="Arial" charset="0"/>
              </a:rPr>
              <a:t> reviewer comment, and type your response below it</a:t>
            </a:r>
          </a:p>
          <a:p>
            <a:pPr lvl="1">
              <a:lnSpc>
                <a:spcPct val="110000"/>
              </a:lnSpc>
            </a:pPr>
            <a:r>
              <a:rPr lang="en-GB" sz="1700" dirty="0" smtClean="0">
                <a:latin typeface="Arial" charset="0"/>
                <a:cs typeface="Arial" charset="0"/>
              </a:rPr>
              <a:t>State specifically which changes you have made to the manuscript</a:t>
            </a:r>
          </a:p>
          <a:p>
            <a:pPr lvl="2">
              <a:lnSpc>
                <a:spcPct val="110000"/>
              </a:lnSpc>
            </a:pPr>
            <a:r>
              <a:rPr lang="en-GB" sz="1700" dirty="0" smtClean="0">
                <a:latin typeface="Arial" charset="0"/>
                <a:cs typeface="Arial" charset="0"/>
              </a:rPr>
              <a:t>Include page/line numbers</a:t>
            </a:r>
          </a:p>
          <a:p>
            <a:pPr lvl="2">
              <a:lnSpc>
                <a:spcPct val="110000"/>
              </a:lnSpc>
            </a:pPr>
            <a:r>
              <a:rPr lang="en-GB" sz="1700" dirty="0" smtClean="0">
                <a:latin typeface="Arial" charset="0"/>
                <a:cs typeface="Arial" charset="0"/>
              </a:rPr>
              <a:t>No general statements like “Comment accepted, and Discussion changed accordingly.”</a:t>
            </a:r>
          </a:p>
          <a:p>
            <a:pPr lvl="1">
              <a:lnSpc>
                <a:spcPct val="110000"/>
              </a:lnSpc>
            </a:pPr>
            <a:r>
              <a:rPr lang="en-GB" sz="1700" dirty="0" smtClean="0">
                <a:latin typeface="Arial" charset="0"/>
                <a:cs typeface="Arial" charset="0"/>
              </a:rPr>
              <a:t>Provide a </a:t>
            </a:r>
            <a:r>
              <a:rPr lang="en-GB" sz="1700" i="1" dirty="0" smtClean="0">
                <a:latin typeface="Arial" charset="0"/>
                <a:cs typeface="Arial" charset="0"/>
              </a:rPr>
              <a:t>scientific</a:t>
            </a:r>
            <a:r>
              <a:rPr lang="en-GB" sz="1700" dirty="0" smtClean="0">
                <a:latin typeface="Arial" charset="0"/>
                <a:cs typeface="Arial" charset="0"/>
              </a:rPr>
              <a:t> response to comments to accept, .....</a:t>
            </a:r>
          </a:p>
          <a:p>
            <a:pPr lvl="1">
              <a:lnSpc>
                <a:spcPct val="110000"/>
              </a:lnSpc>
            </a:pPr>
            <a:r>
              <a:rPr lang="en-GB" sz="1700" dirty="0" smtClean="0">
                <a:latin typeface="Arial" charset="0"/>
                <a:cs typeface="Arial" charset="0"/>
              </a:rPr>
              <a:t>..... or a convincing, solid and </a:t>
            </a:r>
            <a:r>
              <a:rPr lang="en-GB" sz="1700" u="sng" dirty="0" smtClean="0">
                <a:latin typeface="Arial" charset="0"/>
                <a:cs typeface="Arial" charset="0"/>
              </a:rPr>
              <a:t>polite</a:t>
            </a:r>
            <a:r>
              <a:rPr lang="en-GB" sz="1700" dirty="0" smtClean="0">
                <a:latin typeface="Arial" charset="0"/>
                <a:cs typeface="Arial" charset="0"/>
              </a:rPr>
              <a:t> rebuttal when you feel the reviewer was wrong.</a:t>
            </a:r>
          </a:p>
          <a:p>
            <a:pPr lvl="1">
              <a:lnSpc>
                <a:spcPct val="110000"/>
              </a:lnSpc>
            </a:pPr>
            <a:r>
              <a:rPr lang="en-GB" sz="1700" dirty="0" smtClean="0">
                <a:latin typeface="Arial" charset="0"/>
                <a:cs typeface="Arial" charset="0"/>
              </a:rPr>
              <a:t>Write in such a manner, that your response can be forwarded to the reviewer without prior editing</a:t>
            </a:r>
          </a:p>
          <a:p>
            <a:pPr>
              <a:lnSpc>
                <a:spcPct val="110000"/>
              </a:lnSpc>
            </a:pPr>
            <a:r>
              <a:rPr lang="en-GB" sz="2400" dirty="0" smtClean="0">
                <a:latin typeface="Arial" charset="0"/>
                <a:cs typeface="Arial" charset="0"/>
              </a:rPr>
              <a:t>Do not do yourself a disfavour, but cherish your work</a:t>
            </a:r>
          </a:p>
          <a:p>
            <a:pPr lvl="1">
              <a:lnSpc>
                <a:spcPct val="110000"/>
              </a:lnSpc>
            </a:pPr>
            <a:r>
              <a:rPr lang="en-GB" sz="1800" dirty="0" smtClean="0">
                <a:latin typeface="Arial" charset="0"/>
                <a:cs typeface="Arial" charset="0"/>
              </a:rPr>
              <a:t>You spent </a:t>
            </a:r>
            <a:r>
              <a:rPr lang="en-GB" sz="1800" b="1" i="1" dirty="0" smtClean="0">
                <a:latin typeface="Arial" charset="0"/>
                <a:cs typeface="Arial" charset="0"/>
              </a:rPr>
              <a:t>weeks</a:t>
            </a:r>
            <a:r>
              <a:rPr lang="en-GB" sz="1800" dirty="0" smtClean="0">
                <a:latin typeface="Arial" charset="0"/>
                <a:cs typeface="Arial" charset="0"/>
              </a:rPr>
              <a:t> and </a:t>
            </a:r>
            <a:r>
              <a:rPr lang="en-GB" sz="1800" b="1" i="1" dirty="0" smtClean="0">
                <a:latin typeface="Arial" charset="0"/>
                <a:cs typeface="Arial" charset="0"/>
              </a:rPr>
              <a:t>months</a:t>
            </a:r>
            <a:r>
              <a:rPr lang="en-GB" sz="1800" dirty="0" smtClean="0">
                <a:latin typeface="Arial" charset="0"/>
                <a:cs typeface="Arial" charset="0"/>
              </a:rPr>
              <a:t> in the lab or the library to do the research</a:t>
            </a:r>
          </a:p>
          <a:p>
            <a:pPr lvl="1">
              <a:lnSpc>
                <a:spcPct val="110000"/>
              </a:lnSpc>
            </a:pPr>
            <a:r>
              <a:rPr lang="en-GB" sz="1800" dirty="0" smtClean="0">
                <a:latin typeface="Arial" charset="0"/>
                <a:cs typeface="Arial" charset="0"/>
              </a:rPr>
              <a:t>It took you </a:t>
            </a:r>
            <a:r>
              <a:rPr lang="en-GB" sz="1800" b="1" i="1" dirty="0" smtClean="0">
                <a:latin typeface="Arial" charset="0"/>
                <a:cs typeface="Arial" charset="0"/>
              </a:rPr>
              <a:t>weeks</a:t>
            </a:r>
            <a:r>
              <a:rPr lang="en-GB" sz="1800" dirty="0" smtClean="0">
                <a:latin typeface="Arial" charset="0"/>
                <a:cs typeface="Arial" charset="0"/>
              </a:rPr>
              <a:t> to write the manuscript.........</a:t>
            </a:r>
            <a:endParaRPr lang="en-GB" sz="1800" b="1" dirty="0" smtClean="0">
              <a:latin typeface="Arial" charset="0"/>
              <a:cs typeface="Arial" charset="0"/>
            </a:endParaRPr>
          </a:p>
        </p:txBody>
      </p:sp>
      <p:sp>
        <p:nvSpPr>
          <p:cNvPr id="62468" name="TextBox 3"/>
          <p:cNvSpPr txBox="1">
            <a:spLocks noChangeArrowheads="1"/>
          </p:cNvSpPr>
          <p:nvPr/>
        </p:nvSpPr>
        <p:spPr bwMode="auto">
          <a:xfrm>
            <a:off x="1392702" y="5865421"/>
            <a:ext cx="5832744" cy="708025"/>
          </a:xfrm>
          <a:prstGeom prst="rect">
            <a:avLst/>
          </a:prstGeom>
          <a:solidFill>
            <a:srgbClr val="FFC000"/>
          </a:solidFill>
          <a:ln w="9525">
            <a:solidFill>
              <a:schemeClr val="tx1"/>
            </a:solidFill>
            <a:miter lim="800000"/>
            <a:headEnd/>
            <a:tailEnd/>
          </a:ln>
        </p:spPr>
        <p:txBody>
          <a:bodyPr wrap="square">
            <a:spAutoFit/>
          </a:bodyPr>
          <a:lstStyle/>
          <a:p>
            <a:pPr algn="ctr"/>
            <a:r>
              <a:rPr lang="en-GB" sz="2000" b="0" i="1" dirty="0" smtClean="0">
                <a:latin typeface="Calibri" pitchFamily="34" charset="0"/>
                <a:cs typeface="Calibri" pitchFamily="34" charset="0"/>
              </a:rPr>
              <a:t>.....Why </a:t>
            </a:r>
            <a:r>
              <a:rPr lang="en-GB" sz="2000" b="0" i="1" dirty="0">
                <a:latin typeface="Calibri" pitchFamily="34" charset="0"/>
                <a:cs typeface="Calibri" pitchFamily="34" charset="0"/>
              </a:rPr>
              <a:t>then run the risk of avoidable rejection</a:t>
            </a:r>
          </a:p>
          <a:p>
            <a:pPr algn="ctr"/>
            <a:r>
              <a:rPr lang="en-GB" sz="2000" b="0" i="1" dirty="0">
                <a:latin typeface="Calibri" pitchFamily="34" charset="0"/>
                <a:cs typeface="Calibri" pitchFamily="34" charset="0"/>
              </a:rPr>
              <a:t>by not taking manuscript revision </a:t>
            </a:r>
            <a:r>
              <a:rPr lang="en-GB" sz="2000" b="0" i="1" dirty="0" smtClean="0">
                <a:latin typeface="Calibri" pitchFamily="34" charset="0"/>
                <a:cs typeface="Calibri" pitchFamily="34" charset="0"/>
              </a:rPr>
              <a:t>seriously?</a:t>
            </a:r>
            <a:endParaRPr lang="en-US" sz="2000" b="0" i="1" dirty="0">
              <a:latin typeface="Calibri" pitchFamily="34" charset="0"/>
              <a:cs typeface="Calibri" pitchFamily="34" charset="0"/>
            </a:endParaRPr>
          </a:p>
        </p:txBody>
      </p:sp>
    </p:spTree>
    <p:extLst>
      <p:ext uri="{BB962C8B-B14F-4D97-AF65-F5344CB8AC3E}">
        <p14:creationId xmlns:p14="http://schemas.microsoft.com/office/powerpoint/2010/main" val="3718421800"/>
      </p:ext>
    </p:extLst>
  </p:cSld>
  <p:clrMapOvr>
    <a:masterClrMapping/>
  </p:clrMapOvr>
  <p:transition>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nvPr>
        </p:nvSpPr>
        <p:spPr>
          <a:xfrm>
            <a:off x="1056609" y="332656"/>
            <a:ext cx="7285533" cy="685800"/>
          </a:xfrm>
        </p:spPr>
        <p:txBody>
          <a:bodyPr>
            <a:normAutofit fontScale="90000"/>
          </a:bodyPr>
          <a:lstStyle/>
          <a:p>
            <a:pPr eaLnBrk="1" hangingPunct="1">
              <a:defRPr/>
            </a:pPr>
            <a:r>
              <a:rPr lang="en-GB" altLang="zh-CN" sz="3600" dirty="0" smtClean="0">
                <a:effectLst>
                  <a:outerShdw blurRad="38100" dist="38100" dir="2700000" algn="tl">
                    <a:srgbClr val="000000">
                      <a:alpha val="43137"/>
                    </a:srgbClr>
                  </a:outerShdw>
                </a:effectLst>
                <a:ea typeface="宋体" pitchFamily="2" charset="-122"/>
              </a:rPr>
              <a:t>Increasing the likelihood of acceptance</a:t>
            </a:r>
          </a:p>
        </p:txBody>
      </p:sp>
      <p:sp>
        <p:nvSpPr>
          <p:cNvPr id="55300" name="Rectangle 3"/>
          <p:cNvSpPr>
            <a:spLocks noGrp="1" noChangeArrowheads="1"/>
          </p:cNvSpPr>
          <p:nvPr>
            <p:ph type="body" idx="1"/>
          </p:nvPr>
        </p:nvSpPr>
        <p:spPr>
          <a:xfrm>
            <a:off x="829994" y="1557338"/>
            <a:ext cx="8048894" cy="4394200"/>
          </a:xfrm>
        </p:spPr>
        <p:txBody>
          <a:bodyPr>
            <a:noAutofit/>
          </a:bodyPr>
          <a:lstStyle/>
          <a:p>
            <a:pPr eaLnBrk="1" hangingPunct="1">
              <a:spcBef>
                <a:spcPts val="0"/>
              </a:spcBef>
              <a:buFont typeface="Wingdings" pitchFamily="2" charset="2"/>
              <a:buNone/>
            </a:pPr>
            <a:r>
              <a:rPr lang="en-GB" altLang="zh-CN" sz="2400" dirty="0" smtClean="0">
                <a:solidFill>
                  <a:srgbClr val="32323E"/>
                </a:solidFill>
                <a:latin typeface="Arial" charset="0"/>
                <a:ea typeface="宋体" pitchFamily="2" charset="-122"/>
              </a:rPr>
              <a:t>All these various steps are not difficult</a:t>
            </a:r>
          </a:p>
          <a:p>
            <a:pPr eaLnBrk="1" hangingPunct="1">
              <a:spcBef>
                <a:spcPts val="0"/>
              </a:spcBef>
              <a:buFont typeface="Wingdings" pitchFamily="2" charset="2"/>
              <a:buNone/>
            </a:pPr>
            <a:endParaRPr lang="en-GB" altLang="zh-CN" sz="2400" dirty="0" smtClean="0">
              <a:solidFill>
                <a:srgbClr val="32323E"/>
              </a:solidFill>
              <a:latin typeface="Arial" charset="0"/>
              <a:ea typeface="宋体" pitchFamily="2" charset="-122"/>
            </a:endParaRPr>
          </a:p>
          <a:p>
            <a:pPr eaLnBrk="1" hangingPunct="1">
              <a:spcBef>
                <a:spcPts val="0"/>
              </a:spcBef>
              <a:buFont typeface="Wingdings" pitchFamily="2" charset="2"/>
              <a:buNone/>
            </a:pPr>
            <a:r>
              <a:rPr lang="en-GB" sz="2000" b="0" dirty="0" smtClean="0">
                <a:solidFill>
                  <a:srgbClr val="32323E"/>
                </a:solidFill>
                <a:latin typeface="Arial" charset="0"/>
                <a:ea typeface="宋体" pitchFamily="2" charset="-122"/>
              </a:rPr>
              <a:t>You have to be consistent.</a:t>
            </a:r>
          </a:p>
          <a:p>
            <a:pPr eaLnBrk="1" hangingPunct="1">
              <a:spcBef>
                <a:spcPts val="0"/>
              </a:spcBef>
              <a:buFont typeface="Wingdings" pitchFamily="2" charset="2"/>
              <a:buNone/>
            </a:pPr>
            <a:endParaRPr lang="en-GB" sz="2000" b="0" dirty="0" smtClean="0">
              <a:solidFill>
                <a:srgbClr val="32323E"/>
              </a:solidFill>
              <a:latin typeface="Arial" charset="0"/>
              <a:ea typeface="宋体" pitchFamily="2" charset="-122"/>
            </a:endParaRPr>
          </a:p>
          <a:p>
            <a:pPr eaLnBrk="1" hangingPunct="1">
              <a:spcBef>
                <a:spcPts val="0"/>
              </a:spcBef>
              <a:buFont typeface="Wingdings" pitchFamily="2" charset="2"/>
              <a:buNone/>
            </a:pPr>
            <a:r>
              <a:rPr lang="en-GB" sz="2000" b="0" dirty="0" smtClean="0">
                <a:solidFill>
                  <a:srgbClr val="32323E"/>
                </a:solidFill>
                <a:latin typeface="Arial" charset="0"/>
                <a:ea typeface="宋体" pitchFamily="2" charset="-122"/>
              </a:rPr>
              <a:t>You have to check and recheck before submitting.</a:t>
            </a:r>
          </a:p>
          <a:p>
            <a:pPr eaLnBrk="1" hangingPunct="1">
              <a:spcBef>
                <a:spcPts val="0"/>
              </a:spcBef>
              <a:buFont typeface="Wingdings" pitchFamily="2" charset="2"/>
              <a:buNone/>
            </a:pPr>
            <a:endParaRPr lang="en-GB" sz="2000" b="0" dirty="0" smtClean="0">
              <a:solidFill>
                <a:srgbClr val="32323E"/>
              </a:solidFill>
              <a:latin typeface="Arial" charset="0"/>
              <a:ea typeface="宋体" pitchFamily="2" charset="-122"/>
            </a:endParaRPr>
          </a:p>
          <a:p>
            <a:pPr eaLnBrk="1" hangingPunct="1">
              <a:spcBef>
                <a:spcPts val="0"/>
              </a:spcBef>
              <a:buFont typeface="Wingdings" pitchFamily="2" charset="2"/>
              <a:buNone/>
            </a:pPr>
            <a:r>
              <a:rPr lang="en-GB" sz="2000" b="0" dirty="0" smtClean="0">
                <a:solidFill>
                  <a:srgbClr val="32323E"/>
                </a:solidFill>
                <a:latin typeface="Arial" charset="0"/>
                <a:ea typeface="宋体" pitchFamily="2" charset="-122"/>
              </a:rPr>
              <a:t>Make sure you tell a logical, clear, story about your findings.</a:t>
            </a:r>
          </a:p>
          <a:p>
            <a:pPr eaLnBrk="1" hangingPunct="1">
              <a:spcBef>
                <a:spcPts val="0"/>
              </a:spcBef>
              <a:buFont typeface="Wingdings" pitchFamily="2" charset="2"/>
              <a:buNone/>
            </a:pPr>
            <a:endParaRPr lang="en-GB" sz="2000" b="0" dirty="0" smtClean="0">
              <a:solidFill>
                <a:srgbClr val="32323E"/>
              </a:solidFill>
              <a:latin typeface="Arial" charset="0"/>
              <a:ea typeface="宋体" pitchFamily="2" charset="-122"/>
            </a:endParaRPr>
          </a:p>
          <a:p>
            <a:pPr eaLnBrk="1" hangingPunct="1">
              <a:spcBef>
                <a:spcPts val="0"/>
              </a:spcBef>
              <a:buFont typeface="Wingdings" pitchFamily="2" charset="2"/>
              <a:buNone/>
            </a:pPr>
            <a:r>
              <a:rPr lang="en-GB" sz="2000" b="0" dirty="0" smtClean="0">
                <a:solidFill>
                  <a:srgbClr val="32323E"/>
                </a:solidFill>
                <a:latin typeface="Arial" charset="0"/>
                <a:ea typeface="宋体" pitchFamily="2" charset="-122"/>
              </a:rPr>
              <a:t>Especially, take note of referees’  comments.</a:t>
            </a:r>
          </a:p>
          <a:p>
            <a:pPr eaLnBrk="1" hangingPunct="1">
              <a:spcBef>
                <a:spcPts val="0"/>
              </a:spcBef>
              <a:buFont typeface="Wingdings" pitchFamily="2" charset="2"/>
              <a:buNone/>
            </a:pPr>
            <a:endParaRPr lang="en-GB" sz="2000" b="0" dirty="0" smtClean="0">
              <a:solidFill>
                <a:srgbClr val="32323E"/>
              </a:solidFill>
              <a:latin typeface="Arial" charset="0"/>
              <a:ea typeface="宋体" pitchFamily="2" charset="-122"/>
            </a:endParaRPr>
          </a:p>
          <a:p>
            <a:pPr eaLnBrk="1" hangingPunct="1">
              <a:spcBef>
                <a:spcPts val="0"/>
              </a:spcBef>
              <a:buFont typeface="Wingdings" pitchFamily="2" charset="2"/>
              <a:buNone/>
            </a:pPr>
            <a:r>
              <a:rPr lang="en-GB" sz="2000" i="1" dirty="0" smtClean="0">
                <a:solidFill>
                  <a:srgbClr val="32323E"/>
                </a:solidFill>
                <a:latin typeface="Arial" charset="0"/>
                <a:ea typeface="宋体" pitchFamily="2" charset="-122"/>
              </a:rPr>
              <a:t>This should increase the likelihood of your paper being accepted, and  being in the 30%  (accepted) not the 70% (rejected) group!</a:t>
            </a:r>
            <a:endParaRPr lang="en-GB" sz="2000" i="1" dirty="0" smtClean="0">
              <a:solidFill>
                <a:srgbClr val="32323E"/>
              </a:solidFill>
              <a:latin typeface="Arial" charset="0"/>
            </a:endParaRPr>
          </a:p>
        </p:txBody>
      </p:sp>
    </p:spTree>
    <p:extLst>
      <p:ext uri="{BB962C8B-B14F-4D97-AF65-F5344CB8AC3E}">
        <p14:creationId xmlns:p14="http://schemas.microsoft.com/office/powerpoint/2010/main" val="1778339930"/>
      </p:ext>
    </p:extLst>
  </p:cSld>
  <p:clrMapOvr>
    <a:masterClrMapping/>
  </p:clrMapOvr>
  <p:transition>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p:txBody>
          <a:bodyPr/>
          <a:lstStyle/>
          <a:p>
            <a:pPr eaLnBrk="1" hangingPunct="1">
              <a:defRPr/>
            </a:pPr>
            <a:r>
              <a:rPr lang="en-US" altLang="zh-CN" sz="3200" dirty="0" smtClean="0">
                <a:effectLst>
                  <a:outerShdw blurRad="38100" dist="38100" dir="2700000" algn="tl">
                    <a:srgbClr val="000000">
                      <a:alpha val="43137"/>
                    </a:srgbClr>
                  </a:outerShdw>
                </a:effectLst>
                <a:ea typeface="宋体" pitchFamily="2" charset="-122"/>
              </a:rPr>
              <a:t>What leads to acceptance ?</a:t>
            </a:r>
            <a:endParaRPr lang="en-US" altLang="zh-CN" sz="3200" i="1" dirty="0" smtClean="0">
              <a:solidFill>
                <a:srgbClr val="000099"/>
              </a:solidFill>
              <a:effectLst>
                <a:outerShdw blurRad="38100" dist="38100" dir="2700000" algn="tl">
                  <a:srgbClr val="000000">
                    <a:alpha val="43137"/>
                  </a:srgbClr>
                </a:outerShdw>
              </a:effectLst>
              <a:ea typeface="宋体" pitchFamily="2" charset="-122"/>
            </a:endParaRPr>
          </a:p>
        </p:txBody>
      </p:sp>
      <p:sp>
        <p:nvSpPr>
          <p:cNvPr id="623619" name="Rectangle 3"/>
          <p:cNvSpPr>
            <a:spLocks noGrp="1" noChangeArrowheads="1"/>
          </p:cNvSpPr>
          <p:nvPr>
            <p:ph idx="1"/>
          </p:nvPr>
        </p:nvSpPr>
        <p:spPr/>
        <p:txBody>
          <a:bodyPr/>
          <a:lstStyle/>
          <a:p>
            <a:pPr eaLnBrk="1" hangingPunct="1">
              <a:lnSpc>
                <a:spcPct val="90000"/>
              </a:lnSpc>
              <a:defRPr/>
            </a:pPr>
            <a:r>
              <a:rPr lang="en-US" altLang="zh-CN" sz="2000" b="0" u="sng" dirty="0" smtClean="0">
                <a:solidFill>
                  <a:srgbClr val="FF9900"/>
                </a:solidFill>
                <a:effectLst>
                  <a:outerShdw blurRad="38100" dist="38100" dir="2700000" algn="tl">
                    <a:srgbClr val="C0C0C0"/>
                  </a:outerShdw>
                </a:effectLst>
                <a:latin typeface="Arial" charset="0"/>
                <a:ea typeface="宋体" pitchFamily="2" charset="-122"/>
              </a:rPr>
              <a:t>A</a:t>
            </a:r>
            <a:r>
              <a:rPr lang="en-US" altLang="zh-CN" sz="2000" b="0" dirty="0" smtClean="0">
                <a:latin typeface="Arial" charset="0"/>
                <a:ea typeface="宋体" pitchFamily="2" charset="-122"/>
              </a:rPr>
              <a:t>ttention to details</a:t>
            </a:r>
          </a:p>
          <a:p>
            <a:pPr eaLnBrk="1" hangingPunct="1">
              <a:lnSpc>
                <a:spcPct val="90000"/>
              </a:lnSpc>
              <a:defRPr/>
            </a:pPr>
            <a:r>
              <a:rPr lang="en-US" altLang="zh-CN" sz="2000" b="0" u="sng" dirty="0" smtClean="0">
                <a:solidFill>
                  <a:srgbClr val="FF9900"/>
                </a:solidFill>
                <a:effectLst>
                  <a:outerShdw blurRad="38100" dist="38100" dir="2700000" algn="tl">
                    <a:srgbClr val="C0C0C0"/>
                  </a:outerShdw>
                </a:effectLst>
                <a:latin typeface="Arial" charset="0"/>
                <a:ea typeface="宋体" pitchFamily="2" charset="-122"/>
              </a:rPr>
              <a:t>C</a:t>
            </a:r>
            <a:r>
              <a:rPr lang="en-US" altLang="zh-CN" sz="2000" b="0" dirty="0" smtClean="0">
                <a:latin typeface="Arial" charset="0"/>
                <a:ea typeface="宋体" pitchFamily="2" charset="-122"/>
              </a:rPr>
              <a:t>heck and double check your work</a:t>
            </a:r>
          </a:p>
          <a:p>
            <a:pPr eaLnBrk="1" hangingPunct="1">
              <a:lnSpc>
                <a:spcPct val="90000"/>
              </a:lnSpc>
              <a:defRPr/>
            </a:pPr>
            <a:r>
              <a:rPr lang="en-US" altLang="zh-CN" sz="2000" b="0" u="sng" dirty="0" smtClean="0">
                <a:solidFill>
                  <a:srgbClr val="FF9900"/>
                </a:solidFill>
                <a:effectLst>
                  <a:outerShdw blurRad="38100" dist="38100" dir="2700000" algn="tl">
                    <a:srgbClr val="C0C0C0"/>
                  </a:outerShdw>
                </a:effectLst>
                <a:latin typeface="Arial" charset="0"/>
                <a:ea typeface="宋体" pitchFamily="2" charset="-122"/>
              </a:rPr>
              <a:t>C</a:t>
            </a:r>
            <a:r>
              <a:rPr lang="en-US" altLang="zh-CN" sz="2000" b="0" dirty="0" smtClean="0">
                <a:latin typeface="Arial" charset="0"/>
                <a:ea typeface="宋体" pitchFamily="2" charset="-122"/>
              </a:rPr>
              <a:t>onsider the reviewers’ comments</a:t>
            </a:r>
          </a:p>
          <a:p>
            <a:pPr eaLnBrk="1" hangingPunct="1">
              <a:lnSpc>
                <a:spcPct val="90000"/>
              </a:lnSpc>
              <a:defRPr/>
            </a:pPr>
            <a:r>
              <a:rPr lang="en-US" altLang="zh-CN" sz="2000" b="0" u="sng" dirty="0" smtClean="0">
                <a:solidFill>
                  <a:srgbClr val="FF9900"/>
                </a:solidFill>
                <a:effectLst>
                  <a:outerShdw blurRad="38100" dist="38100" dir="2700000" algn="tl">
                    <a:srgbClr val="C0C0C0"/>
                  </a:outerShdw>
                </a:effectLst>
                <a:latin typeface="Arial" charset="0"/>
                <a:ea typeface="宋体" pitchFamily="2" charset="-122"/>
              </a:rPr>
              <a:t>E</a:t>
            </a:r>
            <a:r>
              <a:rPr lang="en-US" altLang="zh-CN" sz="2000" b="0" dirty="0" smtClean="0">
                <a:latin typeface="Arial" charset="0"/>
                <a:ea typeface="宋体" pitchFamily="2" charset="-122"/>
              </a:rPr>
              <a:t>nglish must be as good as possible</a:t>
            </a:r>
          </a:p>
          <a:p>
            <a:pPr eaLnBrk="1" hangingPunct="1">
              <a:lnSpc>
                <a:spcPct val="90000"/>
              </a:lnSpc>
              <a:defRPr/>
            </a:pPr>
            <a:r>
              <a:rPr lang="en-US" altLang="zh-CN" sz="2000" b="0" u="sng" dirty="0" smtClean="0">
                <a:solidFill>
                  <a:srgbClr val="FF9900"/>
                </a:solidFill>
                <a:effectLst>
                  <a:outerShdw blurRad="38100" dist="38100" dir="2700000" algn="tl">
                    <a:srgbClr val="C0C0C0"/>
                  </a:outerShdw>
                </a:effectLst>
                <a:latin typeface="Arial" charset="0"/>
                <a:ea typeface="宋体" pitchFamily="2" charset="-122"/>
              </a:rPr>
              <a:t>P</a:t>
            </a:r>
            <a:r>
              <a:rPr lang="en-US" altLang="zh-CN" sz="2000" b="0" dirty="0" smtClean="0">
                <a:latin typeface="Arial" charset="0"/>
                <a:ea typeface="宋体" pitchFamily="2" charset="-122"/>
              </a:rPr>
              <a:t>resentation is important</a:t>
            </a:r>
          </a:p>
          <a:p>
            <a:pPr eaLnBrk="1" hangingPunct="1">
              <a:lnSpc>
                <a:spcPct val="90000"/>
              </a:lnSpc>
              <a:defRPr/>
            </a:pPr>
            <a:r>
              <a:rPr lang="en-US" altLang="zh-CN" sz="2000" b="0" u="sng" dirty="0" smtClean="0">
                <a:solidFill>
                  <a:srgbClr val="FF9900"/>
                </a:solidFill>
                <a:effectLst>
                  <a:outerShdw blurRad="38100" dist="38100" dir="2700000" algn="tl">
                    <a:srgbClr val="C0C0C0"/>
                  </a:outerShdw>
                </a:effectLst>
                <a:latin typeface="Arial" charset="0"/>
                <a:ea typeface="宋体" pitchFamily="2" charset="-122"/>
              </a:rPr>
              <a:t>T</a:t>
            </a:r>
            <a:r>
              <a:rPr lang="en-US" altLang="zh-CN" sz="2000" b="0" dirty="0" smtClean="0">
                <a:latin typeface="Arial" charset="0"/>
                <a:ea typeface="宋体" pitchFamily="2" charset="-122"/>
              </a:rPr>
              <a:t>ake your time with revision</a:t>
            </a:r>
          </a:p>
          <a:p>
            <a:pPr eaLnBrk="1" hangingPunct="1">
              <a:lnSpc>
                <a:spcPct val="90000"/>
              </a:lnSpc>
              <a:defRPr/>
            </a:pPr>
            <a:r>
              <a:rPr lang="en-US" altLang="zh-CN" sz="2000" b="0" u="sng" dirty="0" smtClean="0">
                <a:solidFill>
                  <a:srgbClr val="FF9900"/>
                </a:solidFill>
                <a:effectLst>
                  <a:outerShdw blurRad="38100" dist="38100" dir="2700000" algn="tl">
                    <a:srgbClr val="C0C0C0"/>
                  </a:outerShdw>
                </a:effectLst>
                <a:latin typeface="Arial" charset="0"/>
                <a:ea typeface="宋体" pitchFamily="2" charset="-122"/>
              </a:rPr>
              <a:t>A</a:t>
            </a:r>
            <a:r>
              <a:rPr lang="en-US" altLang="zh-CN" sz="2000" b="0" dirty="0" smtClean="0">
                <a:latin typeface="Arial" charset="0"/>
                <a:ea typeface="宋体" pitchFamily="2" charset="-122"/>
              </a:rPr>
              <a:t>cknowledge those who have helped you</a:t>
            </a:r>
          </a:p>
          <a:p>
            <a:pPr eaLnBrk="1" hangingPunct="1">
              <a:lnSpc>
                <a:spcPct val="90000"/>
              </a:lnSpc>
              <a:defRPr/>
            </a:pPr>
            <a:r>
              <a:rPr lang="en-US" altLang="zh-CN" sz="2000" b="0" u="sng" dirty="0" smtClean="0">
                <a:solidFill>
                  <a:srgbClr val="FF9900"/>
                </a:solidFill>
                <a:effectLst>
                  <a:outerShdw blurRad="38100" dist="38100" dir="2700000" algn="tl">
                    <a:srgbClr val="C0C0C0"/>
                  </a:outerShdw>
                </a:effectLst>
                <a:latin typeface="Arial" charset="0"/>
                <a:ea typeface="宋体" pitchFamily="2" charset="-122"/>
              </a:rPr>
              <a:t>N</a:t>
            </a:r>
            <a:r>
              <a:rPr lang="en-US" altLang="zh-CN" sz="2000" b="0" dirty="0" smtClean="0">
                <a:latin typeface="Arial" charset="0"/>
                <a:ea typeface="宋体" pitchFamily="2" charset="-122"/>
              </a:rPr>
              <a:t>ew, original and previously unpublished</a:t>
            </a:r>
          </a:p>
          <a:p>
            <a:pPr eaLnBrk="1" hangingPunct="1">
              <a:lnSpc>
                <a:spcPct val="90000"/>
              </a:lnSpc>
              <a:defRPr/>
            </a:pPr>
            <a:r>
              <a:rPr lang="en-US" altLang="zh-CN" sz="2000" b="0" u="sng" dirty="0" smtClean="0">
                <a:solidFill>
                  <a:srgbClr val="FF9900"/>
                </a:solidFill>
                <a:effectLst>
                  <a:outerShdw blurRad="38100" dist="38100" dir="2700000" algn="tl">
                    <a:srgbClr val="C0C0C0"/>
                  </a:outerShdw>
                </a:effectLst>
                <a:latin typeface="Arial" charset="0"/>
                <a:ea typeface="宋体" pitchFamily="2" charset="-122"/>
              </a:rPr>
              <a:t>C</a:t>
            </a:r>
            <a:r>
              <a:rPr lang="en-US" altLang="zh-CN" sz="2000" b="0" dirty="0" smtClean="0">
                <a:latin typeface="Arial" charset="0"/>
                <a:ea typeface="宋体" pitchFamily="2" charset="-122"/>
              </a:rPr>
              <a:t>ritically evaluate your own manuscript</a:t>
            </a:r>
          </a:p>
          <a:p>
            <a:pPr eaLnBrk="1" hangingPunct="1">
              <a:lnSpc>
                <a:spcPct val="90000"/>
              </a:lnSpc>
              <a:defRPr/>
            </a:pPr>
            <a:r>
              <a:rPr lang="en-US" altLang="zh-CN" sz="2000" b="0" u="sng" dirty="0" smtClean="0">
                <a:solidFill>
                  <a:srgbClr val="FF9900"/>
                </a:solidFill>
                <a:effectLst>
                  <a:outerShdw blurRad="38100" dist="38100" dir="2700000" algn="tl">
                    <a:srgbClr val="C0C0C0"/>
                  </a:outerShdw>
                </a:effectLst>
                <a:latin typeface="Arial" charset="0"/>
                <a:ea typeface="宋体" pitchFamily="2" charset="-122"/>
              </a:rPr>
              <a:t>E</a:t>
            </a:r>
            <a:r>
              <a:rPr lang="en-US" altLang="zh-CN" sz="2000" b="0" dirty="0" smtClean="0">
                <a:latin typeface="Arial" charset="0"/>
                <a:ea typeface="宋体" pitchFamily="2" charset="-122"/>
              </a:rPr>
              <a:t>thical rules must be obeyed</a:t>
            </a:r>
          </a:p>
          <a:p>
            <a:pPr eaLnBrk="1" hangingPunct="1">
              <a:lnSpc>
                <a:spcPct val="90000"/>
              </a:lnSpc>
              <a:buFont typeface="Wingdings" pitchFamily="2" charset="2"/>
              <a:buNone/>
              <a:defRPr/>
            </a:pPr>
            <a:endParaRPr lang="zh-CN" altLang="en-US" sz="2000" dirty="0" smtClean="0">
              <a:latin typeface="Arial" charset="0"/>
              <a:ea typeface="宋体" pitchFamily="2" charset="-122"/>
            </a:endParaRPr>
          </a:p>
          <a:p>
            <a:pPr algn="r" eaLnBrk="1" hangingPunct="1">
              <a:lnSpc>
                <a:spcPct val="90000"/>
              </a:lnSpc>
              <a:buFont typeface="Wingdings" pitchFamily="2" charset="2"/>
              <a:buNone/>
              <a:defRPr/>
            </a:pPr>
            <a:r>
              <a:rPr lang="en-US" altLang="zh-CN" sz="1600" b="0" dirty="0" smtClean="0">
                <a:solidFill>
                  <a:schemeClr val="tx1"/>
                </a:solidFill>
                <a:latin typeface="Arial" charset="0"/>
                <a:ea typeface="宋体" pitchFamily="2" charset="-122"/>
              </a:rPr>
              <a:t>– Nigel John Cook</a:t>
            </a:r>
          </a:p>
          <a:p>
            <a:pPr algn="r" eaLnBrk="1" hangingPunct="1">
              <a:lnSpc>
                <a:spcPct val="90000"/>
              </a:lnSpc>
              <a:buFont typeface="Wingdings" pitchFamily="2" charset="2"/>
              <a:buNone/>
              <a:defRPr/>
            </a:pPr>
            <a:r>
              <a:rPr lang="en-US" altLang="zh-CN" sz="1600" b="0" dirty="0" smtClean="0">
                <a:solidFill>
                  <a:schemeClr val="tx1"/>
                </a:solidFill>
                <a:latin typeface="Arial" charset="0"/>
                <a:ea typeface="宋体" pitchFamily="2" charset="-122"/>
              </a:rPr>
              <a:t>Editor-in-Chief, </a:t>
            </a:r>
            <a:r>
              <a:rPr lang="en-US" altLang="zh-CN" sz="1600" b="0" i="1" dirty="0" smtClean="0">
                <a:solidFill>
                  <a:schemeClr val="tx1"/>
                </a:solidFill>
                <a:latin typeface="Arial" charset="0"/>
                <a:ea typeface="宋体" pitchFamily="2" charset="-122"/>
              </a:rPr>
              <a:t>Ore Geology Reviews</a:t>
            </a:r>
          </a:p>
        </p:txBody>
      </p:sp>
      <p:sp>
        <p:nvSpPr>
          <p:cNvPr id="5" name="Slide Number Placeholder 3"/>
          <p:cNvSpPr>
            <a:spLocks noGrp="1"/>
          </p:cNvSpPr>
          <p:nvPr>
            <p:ph type="sldNum" sz="quarter" idx="10"/>
          </p:nvPr>
        </p:nvSpPr>
        <p:spPr/>
        <p:txBody>
          <a:bodyPr/>
          <a:lstStyle/>
          <a:p>
            <a:pPr>
              <a:defRPr/>
            </a:pPr>
            <a:fld id="{12C0138B-CEAF-420F-BF8C-DAD3178A0916}" type="slidenum">
              <a:rPr lang="zh-CN" altLang="en-GB"/>
              <a:pPr>
                <a:defRPr/>
              </a:pPr>
              <a:t>102</a:t>
            </a:fld>
            <a:endParaRPr lang="en-GB" altLang="zh-CN"/>
          </a:p>
        </p:txBody>
      </p:sp>
    </p:spTree>
  </p:cSld>
  <p:clrMapOvr>
    <a:masterClrMapping/>
  </p:clrMapOvr>
  <p:transition>
    <p:fad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GB" smtClean="0"/>
              <a:t>There are lots of online resources....</a:t>
            </a:r>
          </a:p>
        </p:txBody>
      </p:sp>
      <p:sp>
        <p:nvSpPr>
          <p:cNvPr id="76803" name="Content Placeholder 2"/>
          <p:cNvSpPr>
            <a:spLocks noGrp="1"/>
          </p:cNvSpPr>
          <p:nvPr>
            <p:ph idx="1"/>
          </p:nvPr>
        </p:nvSpPr>
        <p:spPr>
          <a:xfrm>
            <a:off x="533400" y="1295400"/>
            <a:ext cx="8147050" cy="4724400"/>
          </a:xfrm>
        </p:spPr>
        <p:txBody>
          <a:bodyPr/>
          <a:lstStyle/>
          <a:p>
            <a:pPr>
              <a:buFont typeface="Wingdings" pitchFamily="2" charset="2"/>
              <a:buNone/>
            </a:pPr>
            <a:r>
              <a:rPr lang="en-GB" dirty="0" smtClean="0"/>
              <a:t>Elsevier and many other publishers give lots of helpful advice, as do many scientific societies and universities – go look!</a:t>
            </a:r>
          </a:p>
          <a:p>
            <a:pPr>
              <a:buFont typeface="Wingdings" pitchFamily="2" charset="2"/>
              <a:buNone/>
            </a:pPr>
            <a:endParaRPr lang="en-GB" dirty="0" smtClean="0"/>
          </a:p>
        </p:txBody>
      </p:sp>
      <p:pic>
        <p:nvPicPr>
          <p:cNvPr id="76804" name="Picture 3" descr="bigger brains.jpg"/>
          <p:cNvPicPr>
            <a:picLocks noChangeAspect="1"/>
          </p:cNvPicPr>
          <p:nvPr/>
        </p:nvPicPr>
        <p:blipFill>
          <a:blip r:embed="rId2" cstate="print"/>
          <a:srcRect/>
          <a:stretch>
            <a:fillRect/>
          </a:stretch>
        </p:blipFill>
        <p:spPr bwMode="auto">
          <a:xfrm>
            <a:off x="1585132" y="2878884"/>
            <a:ext cx="5448715" cy="322820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82" y="304800"/>
            <a:ext cx="8534400" cy="685800"/>
          </a:xfrm>
        </p:spPr>
        <p:txBody>
          <a:bodyPr/>
          <a:lstStyle/>
          <a:p>
            <a:r>
              <a:rPr lang="en-US" dirty="0" smtClean="0"/>
              <a:t>Article of the Future</a:t>
            </a:r>
            <a:endParaRPr lang="en-US" dirty="0"/>
          </a:p>
        </p:txBody>
      </p:sp>
      <p:sp>
        <p:nvSpPr>
          <p:cNvPr id="6" name="Content Placeholder 5"/>
          <p:cNvSpPr>
            <a:spLocks noGrp="1"/>
          </p:cNvSpPr>
          <p:nvPr>
            <p:ph idx="1"/>
          </p:nvPr>
        </p:nvSpPr>
        <p:spPr>
          <a:xfrm>
            <a:off x="7586488" y="394648"/>
            <a:ext cx="1158922" cy="779060"/>
          </a:xfrm>
        </p:spPr>
        <p:txBody>
          <a:bodyPr/>
          <a:lstStyle/>
          <a:p>
            <a:pPr marL="0" indent="0">
              <a:buNone/>
            </a:pPr>
            <a:r>
              <a:rPr lang="en-US" dirty="0" smtClean="0">
                <a:solidFill>
                  <a:schemeClr val="bg1"/>
                </a:solidFill>
                <a:hlinkClick r:id="rId2"/>
              </a:rPr>
              <a:t>here</a:t>
            </a:r>
            <a:endParaRPr lang="en-US" dirty="0">
              <a:solidFill>
                <a:schemeClr val="bg1"/>
              </a:solidFill>
            </a:endParaRPr>
          </a:p>
        </p:txBody>
      </p:sp>
      <p:pic>
        <p:nvPicPr>
          <p:cNvPr id="252931" name="Picture 3" descr="C:\Users\ChahinM\Desktop\Three%20pa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155" y="1316085"/>
            <a:ext cx="8142255" cy="5180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820516"/>
      </p:ext>
    </p:extLst>
  </p:cSld>
  <p:clrMapOvr>
    <a:masterClrMapping/>
  </p:clrMapOvr>
  <p:transition>
    <p:fad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r>
              <a:rPr lang="en-US" altLang="zh-CN" dirty="0">
                <a:effectLst>
                  <a:outerShdw blurRad="38100" dist="38100" dir="2700000" algn="tl">
                    <a:srgbClr val="000000">
                      <a:alpha val="43137"/>
                    </a:srgbClr>
                  </a:outerShdw>
                </a:effectLst>
                <a:ea typeface="宋体" pitchFamily="2" charset="-122"/>
              </a:rPr>
              <a:t>References and Acknowledgements</a:t>
            </a:r>
          </a:p>
        </p:txBody>
      </p:sp>
      <p:sp>
        <p:nvSpPr>
          <p:cNvPr id="286723" name="Rectangle 3"/>
          <p:cNvSpPr>
            <a:spLocks noGrp="1" noChangeArrowheads="1"/>
          </p:cNvSpPr>
          <p:nvPr>
            <p:ph idx="1"/>
          </p:nvPr>
        </p:nvSpPr>
        <p:spPr/>
        <p:txBody>
          <a:bodyPr>
            <a:normAutofit fontScale="77500" lnSpcReduction="20000"/>
          </a:bodyPr>
          <a:lstStyle/>
          <a:p>
            <a:pPr>
              <a:lnSpc>
                <a:spcPct val="110000"/>
              </a:lnSpc>
            </a:pPr>
            <a:r>
              <a:rPr lang="en-US" altLang="zh-CN" sz="2400" dirty="0">
                <a:solidFill>
                  <a:schemeClr val="tx2"/>
                </a:solidFill>
                <a:ea typeface="宋体" pitchFamily="2" charset="-122"/>
              </a:rPr>
              <a:t>Guide for Authors of Elsevier</a:t>
            </a:r>
            <a:r>
              <a:rPr lang="zh-CN" altLang="en-US" sz="2400" dirty="0">
                <a:solidFill>
                  <a:schemeClr val="tx2"/>
                </a:solidFill>
                <a:ea typeface="宋体" pitchFamily="2" charset="-122"/>
              </a:rPr>
              <a:t> </a:t>
            </a:r>
            <a:r>
              <a:rPr lang="en-US" altLang="zh-CN" sz="2400" dirty="0">
                <a:solidFill>
                  <a:schemeClr val="tx2"/>
                </a:solidFill>
                <a:ea typeface="宋体" pitchFamily="2" charset="-122"/>
              </a:rPr>
              <a:t>journals. </a:t>
            </a:r>
          </a:p>
          <a:p>
            <a:pPr>
              <a:lnSpc>
                <a:spcPct val="110000"/>
              </a:lnSpc>
            </a:pPr>
            <a:r>
              <a:rPr lang="en-US" altLang="zh-CN" sz="2400" dirty="0">
                <a:solidFill>
                  <a:srgbClr val="FF9900"/>
                </a:solidFill>
                <a:ea typeface="宋体" pitchFamily="2" charset="-122"/>
                <a:hlinkClick r:id="rId3"/>
              </a:rPr>
              <a:t>http://owl.english.purdue.edu/owl/</a:t>
            </a:r>
            <a:endParaRPr lang="en-US" altLang="zh-CN" sz="2400" dirty="0">
              <a:solidFill>
                <a:srgbClr val="FF9900"/>
              </a:solidFill>
              <a:ea typeface="宋体" pitchFamily="2" charset="-122"/>
            </a:endParaRPr>
          </a:p>
          <a:p>
            <a:pPr>
              <a:lnSpc>
                <a:spcPct val="110000"/>
              </a:lnSpc>
            </a:pPr>
            <a:r>
              <a:rPr lang="en-US" altLang="zh-CN" sz="2400" dirty="0">
                <a:solidFill>
                  <a:srgbClr val="FF9900"/>
                </a:solidFill>
                <a:ea typeface="宋体" pitchFamily="2" charset="-122"/>
                <a:hlinkClick r:id="rId4"/>
              </a:rPr>
              <a:t>http://www.physics.ohio-state.edu/~wilkins/writing/index.html</a:t>
            </a:r>
            <a:endParaRPr lang="en-US" altLang="zh-CN" sz="2400" dirty="0">
              <a:solidFill>
                <a:srgbClr val="FF9900"/>
              </a:solidFill>
              <a:ea typeface="宋体" pitchFamily="2" charset="-122"/>
            </a:endParaRPr>
          </a:p>
          <a:p>
            <a:pPr>
              <a:lnSpc>
                <a:spcPct val="110000"/>
              </a:lnSpc>
            </a:pPr>
            <a:r>
              <a:rPr lang="en-US" altLang="zh-CN" sz="2400" dirty="0" err="1">
                <a:solidFill>
                  <a:schemeClr val="tx2"/>
                </a:solidFill>
                <a:ea typeface="宋体" pitchFamily="2" charset="-122"/>
              </a:rPr>
              <a:t>Petey</a:t>
            </a:r>
            <a:r>
              <a:rPr lang="en-US" altLang="zh-CN" sz="2400" dirty="0">
                <a:solidFill>
                  <a:schemeClr val="tx2"/>
                </a:solidFill>
                <a:ea typeface="宋体" pitchFamily="2" charset="-122"/>
              </a:rPr>
              <a:t> Young. Writing and Presenting in English</a:t>
            </a:r>
            <a:r>
              <a:rPr lang="en-US" altLang="zh-CN" sz="2400" dirty="0">
                <a:ea typeface="宋体" pitchFamily="2" charset="-122"/>
              </a:rPr>
              <a:t>. The Rosetta Stone of Science. Elsevier 2006</a:t>
            </a:r>
          </a:p>
          <a:p>
            <a:pPr>
              <a:lnSpc>
                <a:spcPct val="110000"/>
              </a:lnSpc>
            </a:pPr>
            <a:r>
              <a:rPr lang="en-US" altLang="zh-CN" sz="2400" dirty="0">
                <a:ea typeface="宋体" pitchFamily="2" charset="-122"/>
              </a:rPr>
              <a:t>EDANZ Editing training materials. 2006</a:t>
            </a:r>
          </a:p>
          <a:p>
            <a:pPr>
              <a:lnSpc>
                <a:spcPct val="110000"/>
              </a:lnSpc>
            </a:pPr>
            <a:r>
              <a:rPr lang="en-US" altLang="zh-CN" sz="2400" dirty="0" err="1">
                <a:ea typeface="宋体" pitchFamily="2" charset="-122"/>
              </a:rPr>
              <a:t>Jullian</a:t>
            </a:r>
            <a:r>
              <a:rPr lang="en-US" altLang="zh-CN" sz="2400" dirty="0">
                <a:ea typeface="宋体" pitchFamily="2" charset="-122"/>
              </a:rPr>
              <a:t> </a:t>
            </a:r>
            <a:r>
              <a:rPr lang="en-US" altLang="zh-CN" sz="2400" dirty="0" err="1">
                <a:ea typeface="宋体" pitchFamily="2" charset="-122"/>
              </a:rPr>
              <a:t>Eastoe</a:t>
            </a:r>
            <a:r>
              <a:rPr lang="en-US" altLang="zh-CN" sz="2400" dirty="0">
                <a:ea typeface="宋体" pitchFamily="2" charset="-122"/>
              </a:rPr>
              <a:t>. Co-editor, Journal of Colloid and Interface Science</a:t>
            </a:r>
          </a:p>
          <a:p>
            <a:pPr>
              <a:lnSpc>
                <a:spcPct val="110000"/>
              </a:lnSpc>
            </a:pPr>
            <a:r>
              <a:rPr lang="en-US" altLang="zh-CN" sz="2400" dirty="0">
                <a:ea typeface="宋体" pitchFamily="2" charset="-122"/>
              </a:rPr>
              <a:t>Peter Thrower. Editor-in-chief, Carbon</a:t>
            </a:r>
          </a:p>
          <a:p>
            <a:pPr>
              <a:lnSpc>
                <a:spcPct val="110000"/>
              </a:lnSpc>
            </a:pPr>
            <a:r>
              <a:rPr lang="en-US" altLang="zh-CN" sz="2400" dirty="0" err="1">
                <a:ea typeface="宋体" pitchFamily="2" charset="-122"/>
              </a:rPr>
              <a:t>Roel</a:t>
            </a:r>
            <a:r>
              <a:rPr lang="en-US" altLang="zh-CN" sz="2400" dirty="0">
                <a:ea typeface="宋体" pitchFamily="2" charset="-122"/>
              </a:rPr>
              <a:t> </a:t>
            </a:r>
            <a:r>
              <a:rPr lang="en-US" altLang="zh-CN" sz="2400" dirty="0" err="1">
                <a:ea typeface="宋体" pitchFamily="2" charset="-122"/>
              </a:rPr>
              <a:t>Prins</a:t>
            </a:r>
            <a:r>
              <a:rPr lang="en-US" altLang="zh-CN" sz="2400" dirty="0">
                <a:ea typeface="宋体" pitchFamily="2" charset="-122"/>
              </a:rPr>
              <a:t>. Editor-in-chief, Journal of Catalysis</a:t>
            </a:r>
          </a:p>
          <a:p>
            <a:pPr>
              <a:lnSpc>
                <a:spcPct val="110000"/>
              </a:lnSpc>
            </a:pPr>
            <a:r>
              <a:rPr lang="en-US" altLang="zh-CN" sz="2400" dirty="0">
                <a:ea typeface="宋体" pitchFamily="2" charset="-122"/>
              </a:rPr>
              <a:t>Nigel Cook.  Editor-in-chief, Ore Geology Reviews.</a:t>
            </a:r>
          </a:p>
          <a:p>
            <a:pPr>
              <a:lnSpc>
                <a:spcPct val="110000"/>
              </a:lnSpc>
            </a:pPr>
            <a:r>
              <a:rPr lang="en-US" altLang="zh-CN" sz="2400" dirty="0">
                <a:ea typeface="宋体" pitchFamily="2" charset="-122"/>
              </a:rPr>
              <a:t>Frans P. </a:t>
            </a:r>
            <a:r>
              <a:rPr lang="en-US" altLang="zh-CN" sz="2400" dirty="0" err="1">
                <a:ea typeface="宋体" pitchFamily="2" charset="-122"/>
              </a:rPr>
              <a:t>Nijkamp</a:t>
            </a:r>
            <a:r>
              <a:rPr lang="en-US" altLang="zh-CN" sz="2400" dirty="0">
                <a:ea typeface="宋体" pitchFamily="2" charset="-122"/>
              </a:rPr>
              <a:t>, Journal of </a:t>
            </a:r>
            <a:r>
              <a:rPr lang="en-US" altLang="zh-CN" sz="2400" dirty="0" err="1">
                <a:ea typeface="宋体" pitchFamily="2" charset="-122"/>
              </a:rPr>
              <a:t>Ethnopharmacology</a:t>
            </a:r>
            <a:endParaRPr lang="en-US" altLang="zh-CN" sz="2400" dirty="0">
              <a:ea typeface="宋体" pitchFamily="2" charset="-122"/>
            </a:endParaRPr>
          </a:p>
          <a:p>
            <a:pPr>
              <a:lnSpc>
                <a:spcPct val="110000"/>
              </a:lnSpc>
            </a:pPr>
            <a:r>
              <a:rPr lang="en-US" altLang="zh-CN" sz="2400" dirty="0">
                <a:ea typeface="宋体" pitchFamily="2" charset="-122"/>
              </a:rPr>
              <a:t>Wilfred CG </a:t>
            </a:r>
            <a:r>
              <a:rPr lang="en-US" altLang="zh-CN" sz="2400" dirty="0" err="1">
                <a:ea typeface="宋体" pitchFamily="2" charset="-122"/>
              </a:rPr>
              <a:t>Peh</a:t>
            </a:r>
            <a:r>
              <a:rPr lang="en-US" altLang="zh-CN" sz="2400" dirty="0">
                <a:ea typeface="宋体" pitchFamily="2" charset="-122"/>
              </a:rPr>
              <a:t>. Editor, Singapore Medical Journal</a:t>
            </a:r>
          </a:p>
          <a:p>
            <a:pPr>
              <a:lnSpc>
                <a:spcPct val="110000"/>
              </a:lnSpc>
            </a:pPr>
            <a:r>
              <a:rPr lang="en-US" altLang="zh-CN" sz="2400" dirty="0">
                <a:ea typeface="宋体" pitchFamily="2" charset="-122"/>
              </a:rPr>
              <a:t>Malcolm W. Kennedy. Professor, </a:t>
            </a:r>
            <a:r>
              <a:rPr lang="en-US" altLang="zh-CN" sz="2400" dirty="0" err="1">
                <a:ea typeface="宋体" pitchFamily="2" charset="-122"/>
              </a:rPr>
              <a:t>Institue</a:t>
            </a:r>
            <a:r>
              <a:rPr lang="en-US" altLang="zh-CN" sz="2400" dirty="0">
                <a:ea typeface="宋体" pitchFamily="2" charset="-122"/>
              </a:rPr>
              <a:t> of Biomedical and Life Sciences, University of Glasgow, UK</a:t>
            </a:r>
            <a:endParaRPr lang="zh-CN" altLang="en-US" sz="2400" dirty="0">
              <a:ea typeface="SimHei" pitchFamily="2" charset="-122"/>
            </a:endParaRPr>
          </a:p>
        </p:txBody>
      </p:sp>
    </p:spTree>
  </p:cSld>
  <p:clrMapOvr>
    <a:masterClrMapping/>
  </p:clrMapOvr>
  <p:transition>
    <p:fad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idx="4294967295"/>
          </p:nvPr>
        </p:nvSpPr>
        <p:spPr>
          <a:xfrm>
            <a:off x="392820" y="196948"/>
            <a:ext cx="8264525" cy="478302"/>
          </a:xfrm>
        </p:spPr>
        <p:txBody>
          <a:bodyPr/>
          <a:lstStyle/>
          <a:p>
            <a:pPr eaLnBrk="1" hangingPunct="1"/>
            <a:r>
              <a:rPr lang="en-US" altLang="zh-CN" sz="2800" dirty="0" smtClean="0">
                <a:ea typeface="宋体" pitchFamily="2" charset="-122"/>
              </a:rPr>
              <a:t/>
            </a:r>
            <a:br>
              <a:rPr lang="en-US" altLang="zh-CN" sz="2800" dirty="0" smtClean="0">
                <a:ea typeface="宋体" pitchFamily="2" charset="-122"/>
              </a:rPr>
            </a:br>
            <a:r>
              <a:rPr lang="en-US" altLang="zh-CN" dirty="0" smtClean="0">
                <a:effectLst>
                  <a:outerShdw blurRad="38100" dist="38100" dir="2700000" algn="tl">
                    <a:srgbClr val="000000">
                      <a:alpha val="43137"/>
                    </a:srgbClr>
                  </a:outerShdw>
                </a:effectLst>
                <a:ea typeface="宋体" pitchFamily="2" charset="-122"/>
              </a:rPr>
              <a:t>Further reading for you</a:t>
            </a:r>
          </a:p>
        </p:txBody>
      </p:sp>
      <p:sp>
        <p:nvSpPr>
          <p:cNvPr id="122883" name="Rectangle 3"/>
          <p:cNvSpPr>
            <a:spLocks noGrp="1" noChangeArrowheads="1"/>
          </p:cNvSpPr>
          <p:nvPr>
            <p:ph type="body" idx="4294967295"/>
          </p:nvPr>
        </p:nvSpPr>
        <p:spPr>
          <a:xfrm>
            <a:off x="107950" y="1185863"/>
            <a:ext cx="8964613" cy="5849937"/>
          </a:xfrm>
        </p:spPr>
        <p:txBody>
          <a:bodyPr/>
          <a:lstStyle/>
          <a:p>
            <a:pPr eaLnBrk="1" hangingPunct="1"/>
            <a:r>
              <a:rPr lang="en-US" altLang="zh-CN" sz="1200" dirty="0" smtClean="0">
                <a:ea typeface="宋体" pitchFamily="2" charset="-122"/>
              </a:rPr>
              <a:t>Mark Ware Consulting Ltd, </a:t>
            </a:r>
            <a:r>
              <a:rPr lang="en-US" altLang="zh-CN" sz="1200" dirty="0" err="1" smtClean="0">
                <a:ea typeface="宋体" pitchFamily="2" charset="-122"/>
              </a:rPr>
              <a:t>Publising</a:t>
            </a:r>
            <a:r>
              <a:rPr lang="en-US" altLang="zh-CN" sz="1200" dirty="0" smtClean="0">
                <a:ea typeface="宋体" pitchFamily="2" charset="-122"/>
              </a:rPr>
              <a:t> and E-learning Consultancy. Scientific publishing in transition: an overview of current developments. Sept., 2006.   </a:t>
            </a:r>
            <a:r>
              <a:rPr lang="en-US" altLang="zh-CN" sz="1200" dirty="0" smtClean="0">
                <a:ea typeface="宋体" pitchFamily="2" charset="-122"/>
                <a:hlinkClick r:id="rId2"/>
              </a:rPr>
              <a:t>www.stm-assoc.org/storage/Scientific_Publishing_in_Transition_White_Paper.pdf</a:t>
            </a:r>
            <a:endParaRPr lang="en-US" altLang="zh-CN" sz="1200" dirty="0" smtClean="0">
              <a:ea typeface="宋体" pitchFamily="2" charset="-122"/>
            </a:endParaRPr>
          </a:p>
          <a:p>
            <a:pPr eaLnBrk="1" hangingPunct="1"/>
            <a:r>
              <a:rPr lang="en-US" altLang="zh-CN" sz="1200" dirty="0" smtClean="0">
                <a:ea typeface="宋体" pitchFamily="2" charset="-122"/>
              </a:rPr>
              <a:t>Ethical </a:t>
            </a:r>
            <a:r>
              <a:rPr lang="en-US" altLang="zh-CN" sz="1200" dirty="0" err="1" smtClean="0">
                <a:ea typeface="宋体" pitchFamily="2" charset="-122"/>
              </a:rPr>
              <a:t>Guildlines</a:t>
            </a:r>
            <a:r>
              <a:rPr lang="en-US" altLang="zh-CN" sz="1200" dirty="0" smtClean="0">
                <a:ea typeface="宋体" pitchFamily="2" charset="-122"/>
              </a:rPr>
              <a:t> for Journal Publishing, Elsevier. </a:t>
            </a:r>
            <a:r>
              <a:rPr lang="en-US" altLang="zh-CN" sz="1200" dirty="0" smtClean="0">
                <a:ea typeface="宋体" pitchFamily="2" charset="-122"/>
                <a:hlinkClick r:id="rId3"/>
              </a:rPr>
              <a:t>http://www.elsevier.com/wps/find/intro.cws_home/ethical_guidelines#Duties%20of%20Authors</a:t>
            </a:r>
            <a:r>
              <a:rPr lang="en-US" altLang="zh-CN" sz="1200" dirty="0" smtClean="0">
                <a:ea typeface="宋体" pitchFamily="2" charset="-122"/>
              </a:rPr>
              <a:t> </a:t>
            </a:r>
          </a:p>
          <a:p>
            <a:pPr eaLnBrk="1" hangingPunct="1"/>
            <a:r>
              <a:rPr lang="en-US" altLang="zh-CN" sz="1200" dirty="0" smtClean="0">
                <a:ea typeface="宋体" pitchFamily="2" charset="-122"/>
              </a:rPr>
              <a:t>International Committee of Medical Journal Editors. Uniform Requirements for Manuscripts Submitted to Biomedical Journals: Writing and Editing for Biomedical Publication. Feb. 2006 </a:t>
            </a:r>
          </a:p>
          <a:p>
            <a:pPr eaLnBrk="1" hangingPunct="1"/>
            <a:r>
              <a:rPr lang="en-US" altLang="zh-CN" sz="1200" dirty="0" smtClean="0">
                <a:ea typeface="宋体" pitchFamily="2" charset="-122"/>
                <a:hlinkClick r:id="rId4"/>
              </a:rPr>
              <a:t>http://www.publicationethics.org.uk/guidelines</a:t>
            </a:r>
            <a:r>
              <a:rPr lang="en-US" altLang="zh-CN" sz="1200" dirty="0" smtClean="0">
                <a:ea typeface="宋体" pitchFamily="2" charset="-122"/>
              </a:rPr>
              <a:t> </a:t>
            </a:r>
          </a:p>
          <a:p>
            <a:pPr eaLnBrk="1" hangingPunct="1"/>
            <a:r>
              <a:rPr lang="en-US" altLang="zh-CN" sz="1200" dirty="0" smtClean="0">
                <a:ea typeface="宋体" pitchFamily="2" charset="-122"/>
                <a:hlinkClick r:id="rId5"/>
              </a:rPr>
              <a:t>http://www.icmje.org/index.html#ethic</a:t>
            </a:r>
            <a:r>
              <a:rPr lang="en-US" altLang="zh-CN" sz="1200" dirty="0" smtClean="0">
                <a:ea typeface="宋体" pitchFamily="2" charset="-122"/>
              </a:rPr>
              <a:t> </a:t>
            </a:r>
          </a:p>
          <a:p>
            <a:pPr eaLnBrk="1" hangingPunct="1"/>
            <a:r>
              <a:rPr lang="en-US" altLang="zh-CN" sz="1200" dirty="0" smtClean="0">
                <a:ea typeface="宋体" pitchFamily="2" charset="-122"/>
                <a:hlinkClick r:id="rId6"/>
              </a:rPr>
              <a:t>http://www.onlineethics.org/</a:t>
            </a:r>
            <a:r>
              <a:rPr lang="en-US" altLang="zh-CN" sz="1200" dirty="0" smtClean="0">
                <a:ea typeface="宋体" pitchFamily="2" charset="-122"/>
              </a:rPr>
              <a:t> </a:t>
            </a:r>
          </a:p>
          <a:p>
            <a:pPr eaLnBrk="1" hangingPunct="1"/>
            <a:r>
              <a:rPr lang="en-US" altLang="zh-CN" sz="1200" dirty="0" smtClean="0">
                <a:ea typeface="宋体" pitchFamily="2" charset="-122"/>
                <a:hlinkClick r:id="rId7"/>
              </a:rPr>
              <a:t>http://owl.english.purdue.edu/owl/</a:t>
            </a:r>
            <a:r>
              <a:rPr lang="en-US" altLang="zh-CN" sz="1200" dirty="0" smtClean="0">
                <a:ea typeface="宋体" pitchFamily="2" charset="-122"/>
              </a:rPr>
              <a:t> </a:t>
            </a:r>
          </a:p>
          <a:p>
            <a:pPr eaLnBrk="1" hangingPunct="1"/>
            <a:r>
              <a:rPr lang="en-US" altLang="zh-CN" sz="1200" dirty="0" smtClean="0">
                <a:ea typeface="宋体" pitchFamily="2" charset="-122"/>
                <a:hlinkClick r:id="rId8"/>
              </a:rPr>
              <a:t>http://www.physics.ohio-state.edu/~wilkins/writing/index.html</a:t>
            </a:r>
            <a:r>
              <a:rPr lang="en-US" altLang="zh-CN" sz="1200" dirty="0" smtClean="0">
                <a:ea typeface="宋体" pitchFamily="2" charset="-122"/>
              </a:rPr>
              <a:t> </a:t>
            </a:r>
          </a:p>
          <a:p>
            <a:pPr eaLnBrk="1" hangingPunct="1"/>
            <a:r>
              <a:rPr lang="en-US" altLang="zh-CN" sz="1200" dirty="0" smtClean="0">
                <a:ea typeface="宋体" pitchFamily="2" charset="-122"/>
              </a:rPr>
              <a:t>George D. </a:t>
            </a:r>
            <a:r>
              <a:rPr lang="en-US" altLang="zh-CN" sz="1200" dirty="0" err="1" smtClean="0">
                <a:ea typeface="宋体" pitchFamily="2" charset="-122"/>
              </a:rPr>
              <a:t>Gopen</a:t>
            </a:r>
            <a:r>
              <a:rPr lang="en-US" altLang="zh-CN" sz="1200" dirty="0" smtClean="0">
                <a:ea typeface="宋体" pitchFamily="2" charset="-122"/>
              </a:rPr>
              <a:t>, Judith A. Swan. The science of Scientific Writing. American Scientist (Nov-Dec 1990), Vol. 78, 550-558. </a:t>
            </a:r>
          </a:p>
          <a:p>
            <a:pPr eaLnBrk="1" hangingPunct="1"/>
            <a:r>
              <a:rPr lang="en-US" altLang="zh-CN" sz="1200" dirty="0" smtClean="0">
                <a:ea typeface="宋体" pitchFamily="2" charset="-122"/>
              </a:rPr>
              <a:t>Michael </a:t>
            </a:r>
            <a:r>
              <a:rPr lang="en-US" altLang="zh-CN" sz="1200" dirty="0" err="1" smtClean="0">
                <a:ea typeface="宋体" pitchFamily="2" charset="-122"/>
              </a:rPr>
              <a:t>Derntl</a:t>
            </a:r>
            <a:r>
              <a:rPr lang="en-US" altLang="zh-CN" sz="1200" dirty="0" smtClean="0">
                <a:ea typeface="宋体" pitchFamily="2" charset="-122"/>
              </a:rPr>
              <a:t>. Basics of Research Paper Writing and Publishing.</a:t>
            </a:r>
            <a:br>
              <a:rPr lang="en-US" altLang="zh-CN" sz="1200" dirty="0" smtClean="0">
                <a:ea typeface="宋体" pitchFamily="2" charset="-122"/>
              </a:rPr>
            </a:br>
            <a:r>
              <a:rPr lang="en-US" altLang="zh-CN" sz="1200" dirty="0" smtClean="0">
                <a:ea typeface="宋体" pitchFamily="2" charset="-122"/>
                <a:hlinkClick r:id="rId9"/>
              </a:rPr>
              <a:t>http://www.pri.univie.ac.at/~derntl/papers/meth-se.pdf</a:t>
            </a:r>
            <a:r>
              <a:rPr lang="en-US" altLang="zh-CN" sz="1200" dirty="0" smtClean="0">
                <a:ea typeface="宋体" pitchFamily="2" charset="-122"/>
              </a:rPr>
              <a:t>  </a:t>
            </a:r>
          </a:p>
          <a:p>
            <a:pPr eaLnBrk="1" hangingPunct="1"/>
            <a:r>
              <a:rPr lang="en-US" altLang="zh-CN" sz="1200" dirty="0" smtClean="0">
                <a:ea typeface="宋体" pitchFamily="2" charset="-122"/>
              </a:rPr>
              <a:t>Thomas H Adair. Professor, Physiology &amp; Biophysics Center of Excellence in Cardiovascular-Renal Research, University of Mississippi Medical Center. </a:t>
            </a:r>
            <a:r>
              <a:rPr lang="en-US" altLang="zh-CN" sz="1200" dirty="0" smtClean="0">
                <a:ea typeface="宋体" pitchFamily="2" charset="-122"/>
                <a:hlinkClick r:id="rId10"/>
              </a:rPr>
              <a:t>http://dor.umc.edu/ARCHIVES/WritingandpublishingaresearcharticleAdair.ppt</a:t>
            </a:r>
            <a:r>
              <a:rPr lang="en-US" altLang="zh-CN" sz="1200" dirty="0" smtClean="0">
                <a:ea typeface="宋体" pitchFamily="2" charset="-122"/>
              </a:rPr>
              <a:t> </a:t>
            </a:r>
          </a:p>
          <a:p>
            <a:pPr eaLnBrk="1" hangingPunct="1"/>
            <a:r>
              <a:rPr lang="en-US" altLang="zh-CN" sz="1200" dirty="0" smtClean="0">
                <a:ea typeface="宋体" pitchFamily="2" charset="-122"/>
              </a:rPr>
              <a:t>Bruce </a:t>
            </a:r>
            <a:r>
              <a:rPr lang="en-US" altLang="zh-CN" sz="1200" dirty="0" err="1" smtClean="0">
                <a:ea typeface="宋体" pitchFamily="2" charset="-122"/>
              </a:rPr>
              <a:t>Railsback</a:t>
            </a:r>
            <a:r>
              <a:rPr lang="en-US" altLang="zh-CN" sz="1200" dirty="0" smtClean="0">
                <a:ea typeface="宋体" pitchFamily="2" charset="-122"/>
              </a:rPr>
              <a:t>. Professor, Department of Geology, University of Georgia. Some Comments on Ethical issues about research. </a:t>
            </a:r>
            <a:r>
              <a:rPr lang="en-US" altLang="zh-CN" sz="1200" dirty="0" smtClean="0">
                <a:ea typeface="宋体" pitchFamily="2" charset="-122"/>
                <a:hlinkClick r:id="rId11"/>
              </a:rPr>
              <a:t>www.gly.uga.edu/railsback/11111misc/ResearchEthics.html</a:t>
            </a:r>
            <a:r>
              <a:rPr lang="en-US" altLang="zh-CN" sz="1200" dirty="0" smtClean="0">
                <a:ea typeface="宋体" pitchFamily="2" charset="-122"/>
              </a:rPr>
              <a:t> </a:t>
            </a:r>
          </a:p>
          <a:p>
            <a:pPr eaLnBrk="1" hangingPunct="1"/>
            <a:r>
              <a:rPr lang="en-US" altLang="zh-CN" sz="1200" dirty="0" smtClean="0">
                <a:ea typeface="宋体" pitchFamily="2" charset="-122"/>
              </a:rPr>
              <a:t>Peter Young. Writing and Presenting in English. The Rosetta Stone of Science. Elsevier 2006.</a:t>
            </a:r>
          </a:p>
          <a:p>
            <a:pPr eaLnBrk="1" hangingPunct="1"/>
            <a:r>
              <a:rPr lang="en-US" altLang="zh-CN" sz="1200" dirty="0" smtClean="0">
                <a:ea typeface="宋体" pitchFamily="2" charset="-122"/>
              </a:rPr>
              <a:t>Philip Campbell. Editor-in-Chief, Nature. Futures of scientific communication and outreach. June 2007.</a:t>
            </a:r>
          </a:p>
          <a:p>
            <a:pPr eaLnBrk="1" hangingPunct="1"/>
            <a:r>
              <a:rPr lang="en-US" altLang="zh-CN" sz="1200" dirty="0" err="1" smtClean="0">
                <a:ea typeface="宋体" pitchFamily="2" charset="-122"/>
              </a:rPr>
              <a:t>Yaoqi</a:t>
            </a:r>
            <a:r>
              <a:rPr lang="en-US" altLang="zh-CN" sz="1200" dirty="0" smtClean="0">
                <a:ea typeface="宋体" pitchFamily="2" charset="-122"/>
              </a:rPr>
              <a:t> ZHOU.  Recipe for a quality Scientific Paper: Fulfill Readers’ and Reviewers’ Expectations.  </a:t>
            </a:r>
            <a:r>
              <a:rPr lang="en-US" altLang="zh-CN" sz="1200" dirty="0" smtClean="0">
                <a:ea typeface="宋体" pitchFamily="2" charset="-122"/>
                <a:hlinkClick r:id="rId12"/>
              </a:rPr>
              <a:t>http://sparks.informatics.iupui.edu</a:t>
            </a:r>
            <a:r>
              <a:rPr lang="en-US" altLang="zh-CN" sz="1200" dirty="0" smtClean="0">
                <a:ea typeface="宋体" pitchFamily="2" charset="-122"/>
              </a:rPr>
              <a:t> </a:t>
            </a:r>
          </a:p>
          <a:p>
            <a:pPr eaLnBrk="1" hangingPunct="1"/>
            <a:r>
              <a:rPr lang="en-US" altLang="zh-CN" sz="1200" dirty="0" smtClean="0">
                <a:ea typeface="宋体" pitchFamily="2" charset="-122"/>
              </a:rPr>
              <a:t>EDANZ Editing training materials. 2006 </a:t>
            </a:r>
            <a:r>
              <a:rPr lang="en-US" altLang="zh-CN" sz="1200" dirty="0" smtClean="0">
                <a:ea typeface="宋体" pitchFamily="2" charset="-122"/>
                <a:hlinkClick r:id="rId13"/>
              </a:rPr>
              <a:t>http://liwenbianji.com</a:t>
            </a:r>
            <a:r>
              <a:rPr lang="en-US" altLang="zh-CN" sz="1200" dirty="0" smtClean="0">
                <a:ea typeface="宋体" pitchFamily="2" charset="-122"/>
              </a:rPr>
              <a:t>, </a:t>
            </a:r>
            <a:r>
              <a:rPr lang="en-US" altLang="zh-CN" sz="1200" dirty="0" smtClean="0">
                <a:ea typeface="宋体" pitchFamily="2" charset="-122"/>
                <a:hlinkClick r:id="rId14"/>
              </a:rPr>
              <a:t>http://www.edanzediting.com/english.html</a:t>
            </a:r>
            <a:r>
              <a:rPr lang="en-US" altLang="zh-CN" sz="1200" dirty="0" smtClean="0">
                <a:ea typeface="宋体" pitchFamily="2" charset="-122"/>
              </a:rPr>
              <a:t> </a:t>
            </a:r>
          </a:p>
          <a:p>
            <a:pPr eaLnBrk="1" hangingPunct="1"/>
            <a:r>
              <a:rPr lang="en-US" altLang="zh-CN" sz="1200" b="0" dirty="0" smtClean="0">
                <a:solidFill>
                  <a:schemeClr val="tx1"/>
                </a:solidFill>
                <a:ea typeface="宋体" pitchFamily="2" charset="-122"/>
              </a:rPr>
              <a:t>Anthony Newman, Ethics White Paper </a:t>
            </a:r>
            <a:r>
              <a:rPr lang="en-US" altLang="zh-CN" sz="1200" b="0" dirty="0" smtClean="0">
                <a:ea typeface="宋体" pitchFamily="2" charset="-122"/>
                <a:hlinkClick r:id="rId15"/>
              </a:rPr>
              <a:t>http://www.ifcc.org/media/161822/IFCC%20Ethics%20in%20Science.pdf</a:t>
            </a:r>
            <a:endParaRPr lang="en-US" altLang="zh-CN" sz="1200" b="0" dirty="0" smtClean="0">
              <a:ea typeface="宋体" pitchFamily="2" charset="-122"/>
            </a:endParaRPr>
          </a:p>
          <a:p>
            <a:pPr eaLnBrk="1" hangingPunct="1"/>
            <a:endParaRPr lang="en-US" altLang="zh-CN" sz="1200" dirty="0" smtClean="0">
              <a:ea typeface="宋体" pitchFamily="2" charset="-122"/>
            </a:endParaRPr>
          </a:p>
        </p:txBody>
      </p:sp>
    </p:spTree>
  </p:cSld>
  <p:clrMapOvr>
    <a:masterClrMapping/>
  </p:clrMapOvr>
  <p:transition>
    <p:fade/>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8" descr="http://swcenter.fortlewis.edu/images_web/photos/searching-man.jpg"/>
          <p:cNvPicPr>
            <a:picLocks noChangeAspect="1" noChangeArrowheads="1"/>
          </p:cNvPicPr>
          <p:nvPr/>
        </p:nvPicPr>
        <p:blipFill>
          <a:blip r:embed="rId2" cstate="print"/>
          <a:srcRect/>
          <a:stretch>
            <a:fillRect/>
          </a:stretch>
        </p:blipFill>
        <p:spPr bwMode="auto">
          <a:xfrm>
            <a:off x="2590800" y="1579563"/>
            <a:ext cx="3097619" cy="3867045"/>
          </a:xfrm>
          <a:prstGeom prst="rect">
            <a:avLst/>
          </a:prstGeom>
          <a:noFill/>
          <a:ln w="9525">
            <a:noFill/>
            <a:miter lim="800000"/>
            <a:headEnd/>
            <a:tailEnd/>
          </a:ln>
        </p:spPr>
      </p:pic>
      <p:sp>
        <p:nvSpPr>
          <p:cNvPr id="96259" name="Rectangle 2"/>
          <p:cNvSpPr>
            <a:spLocks noGrp="1" noChangeArrowheads="1"/>
          </p:cNvSpPr>
          <p:nvPr>
            <p:ph type="title" idx="4294967295"/>
          </p:nvPr>
        </p:nvSpPr>
        <p:spPr>
          <a:xfrm>
            <a:off x="323850" y="265113"/>
            <a:ext cx="8712200" cy="685800"/>
          </a:xfrm>
        </p:spPr>
        <p:txBody>
          <a:bodyPr/>
          <a:lstStyle/>
          <a:p>
            <a:pPr eaLnBrk="1" hangingPunct="1"/>
            <a:r>
              <a:rPr lang="en-US" altLang="zh-CN" dirty="0" smtClean="0">
                <a:effectLst>
                  <a:outerShdw blurRad="38100" dist="38100" dir="2700000" algn="tl">
                    <a:srgbClr val="000000">
                      <a:alpha val="43137"/>
                    </a:srgbClr>
                  </a:outerShdw>
                </a:effectLst>
                <a:ea typeface="宋体" pitchFamily="2" charset="-122"/>
              </a:rPr>
              <a:t>Thank you!</a:t>
            </a:r>
            <a:endParaRPr lang="zh-CN" altLang="en-US" dirty="0" smtClean="0">
              <a:effectLst>
                <a:outerShdw blurRad="38100" dist="38100" dir="2700000" algn="tl">
                  <a:srgbClr val="000000">
                    <a:alpha val="43137"/>
                  </a:srgbClr>
                </a:outerShdw>
              </a:effectLst>
              <a:ea typeface="宋体" pitchFamily="2" charset="-122"/>
            </a:endParaRPr>
          </a:p>
        </p:txBody>
      </p:sp>
      <p:sp>
        <p:nvSpPr>
          <p:cNvPr id="96260" name="Text Box 4"/>
          <p:cNvSpPr txBox="1">
            <a:spLocks noChangeArrowheads="1"/>
          </p:cNvSpPr>
          <p:nvPr/>
        </p:nvSpPr>
        <p:spPr bwMode="auto">
          <a:xfrm>
            <a:off x="326434" y="5251856"/>
            <a:ext cx="7626350" cy="830997"/>
          </a:xfrm>
          <a:prstGeom prst="rect">
            <a:avLst/>
          </a:prstGeom>
          <a:noFill/>
          <a:ln w="9525">
            <a:noFill/>
            <a:miter lim="800000"/>
            <a:headEnd/>
            <a:tailEnd/>
          </a:ln>
          <a:effectLst/>
        </p:spPr>
        <p:txBody>
          <a:bodyPr>
            <a:spAutoFit/>
          </a:bodyPr>
          <a:lstStyle/>
          <a:p>
            <a:pPr>
              <a:spcBef>
                <a:spcPct val="50000"/>
              </a:spcBef>
            </a:pPr>
            <a:r>
              <a:rPr lang="en-GB" sz="2400" b="0" dirty="0">
                <a:latin typeface="Calibri" pitchFamily="34" charset="0"/>
                <a:cs typeface="Calibri" pitchFamily="34" charset="0"/>
              </a:rPr>
              <a:t>Or for questions later, please contact </a:t>
            </a:r>
            <a:r>
              <a:rPr lang="en-GB" sz="2400" dirty="0" smtClean="0">
                <a:latin typeface="Calibri" pitchFamily="34" charset="0"/>
                <a:cs typeface="Calibri" pitchFamily="34" charset="0"/>
              </a:rPr>
              <a:t>m.lamine@elsevier.com</a:t>
            </a:r>
            <a:endParaRPr lang="en-GB" sz="2400" dirty="0">
              <a:latin typeface="Calibri" pitchFamily="34" charset="0"/>
              <a:cs typeface="Calibri" pitchFamily="34" charset="0"/>
            </a:endParaRPr>
          </a:p>
        </p:txBody>
      </p:sp>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tuxNPeG0a0ylxl.WtC6oe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znCAmopSQECmiwj7SOJjh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Y96fZL6N60mAp_0_1OidX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7jM1dH7fwUmNaHLYwhuDn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Puup0yltykSEn_s0JdCI7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Vrsgd1mcUkCFqsIOfwJbq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vHuWUR6B0E.b45Jl3ZLRV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VlUEtVu6AUKmNM2X1HR5m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0kIM_8G5BU64D6h6E7XDk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RF2WYXuQAkCAY8NS1AAtO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tllDQhn8ZUSXTVtWteXF6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tllDQhn8ZUSXTVtWteXF6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tllDQhn8ZUSXTVtWteXF6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u65LMI90w0ihNn.BaTIzM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o9gWus4CWkO9Z4wjcf.L5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KsxWwHxPB0WcXLIekE7UPQ"/>
</p:tagLst>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rgbClr val="FF000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14124</TotalTime>
  <Words>7469</Words>
  <Application>Microsoft Office PowerPoint</Application>
  <PresentationFormat>On-screen Show (4:3)</PresentationFormat>
  <Paragraphs>1130</Paragraphs>
  <Slides>107</Slides>
  <Notes>78</Notes>
  <HiddenSlides>2</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107</vt:i4>
      </vt:variant>
    </vt:vector>
  </HeadingPairs>
  <TitlesOfParts>
    <vt:vector size="110" baseType="lpstr">
      <vt:lpstr>Blank</vt:lpstr>
      <vt:lpstr>Worksheet</vt:lpstr>
      <vt:lpstr>Visio</vt:lpstr>
      <vt:lpstr>How to Write Great Papers       From title to references From submission to acceptance </vt:lpstr>
      <vt:lpstr>Workshop Outline</vt:lpstr>
      <vt:lpstr>Today’s research environment</vt:lpstr>
      <vt:lpstr>Peer-Reviewed Journal Growth 1665-2001</vt:lpstr>
      <vt:lpstr>Article Share</vt:lpstr>
      <vt:lpstr>Elsevier Journal publishing volume</vt:lpstr>
      <vt:lpstr>Trends in publishing; print is so 1990</vt:lpstr>
      <vt:lpstr>Open Access</vt:lpstr>
      <vt:lpstr>Your personal reasons for publishing?</vt:lpstr>
      <vt:lpstr>Always keep in mind that…</vt:lpstr>
      <vt:lpstr>Why publish?</vt:lpstr>
      <vt:lpstr>What is a strong manuscript?</vt:lpstr>
      <vt:lpstr>How To Get Your Article Published</vt:lpstr>
      <vt:lpstr>Refine your search strategies</vt:lpstr>
      <vt:lpstr>Use the advanced search options</vt:lpstr>
      <vt:lpstr>Practical advice</vt:lpstr>
      <vt:lpstr>Find out what’s hot (downloads)</vt:lpstr>
      <vt:lpstr>Find out what is being cited </vt:lpstr>
      <vt:lpstr>Find out who is being cited – in more depth</vt:lpstr>
      <vt:lpstr>Questions to answer before you write</vt:lpstr>
      <vt:lpstr>Decide the most appropriate type of manuscript</vt:lpstr>
      <vt:lpstr>Conference Paper</vt:lpstr>
      <vt:lpstr>Full article / Original article</vt:lpstr>
      <vt:lpstr>Short Communications Article</vt:lpstr>
      <vt:lpstr>Review paper / perspective</vt:lpstr>
      <vt:lpstr>Citations impact varies by publication type</vt:lpstr>
      <vt:lpstr>Select the best journal for submission</vt:lpstr>
      <vt:lpstr>Choose the right journal</vt:lpstr>
      <vt:lpstr> Identify the right audience for your paper</vt:lpstr>
      <vt:lpstr>Choose the right journal</vt:lpstr>
      <vt:lpstr>What is the Impact Factor (IF)?</vt:lpstr>
      <vt:lpstr>Impact Factor and other bibliometric parameters</vt:lpstr>
      <vt:lpstr>Influences on Impact Factors: Subject Area</vt:lpstr>
      <vt:lpstr>PowerPoint Presentation</vt:lpstr>
      <vt:lpstr>An international editor says…</vt:lpstr>
      <vt:lpstr>PowerPoint Presentation</vt:lpstr>
      <vt:lpstr>Thought Question</vt:lpstr>
      <vt:lpstr>Why is language important?</vt:lpstr>
      <vt:lpstr>Do publishers correct language?</vt:lpstr>
      <vt:lpstr>Scientific Language – Overview</vt:lpstr>
      <vt:lpstr>Scientific Language – Sentences</vt:lpstr>
      <vt:lpstr>PowerPoint Presentation</vt:lpstr>
      <vt:lpstr>General structure of a Research Article</vt:lpstr>
      <vt:lpstr>The process of writing – constructing the article </vt:lpstr>
      <vt:lpstr>Authorship</vt:lpstr>
      <vt:lpstr>Authorship - Order &amp; Abuses</vt:lpstr>
      <vt:lpstr>Acknowledged Individuals</vt:lpstr>
      <vt:lpstr>Author names: common problems</vt:lpstr>
      <vt:lpstr>Title</vt:lpstr>
      <vt:lpstr>Title: Examples</vt:lpstr>
      <vt:lpstr>   Keywords</vt:lpstr>
      <vt:lpstr>Abstract</vt:lpstr>
      <vt:lpstr>Introduction</vt:lpstr>
      <vt:lpstr> Pay attention to the following</vt:lpstr>
      <vt:lpstr>Methods / Experimental</vt:lpstr>
      <vt:lpstr>Ethics Committee approval</vt:lpstr>
      <vt:lpstr>Results – what have you found?</vt:lpstr>
      <vt:lpstr>Results – Figures and tables</vt:lpstr>
      <vt:lpstr>Results – Appearance counts!</vt:lpstr>
      <vt:lpstr> Discussion – what do the results mean?</vt:lpstr>
      <vt:lpstr> Conclusions</vt:lpstr>
      <vt:lpstr>References: Get them right!</vt:lpstr>
      <vt:lpstr>Supplementary Material</vt:lpstr>
      <vt:lpstr>Typical length of a full article</vt:lpstr>
      <vt:lpstr>Abbreviations</vt:lpstr>
      <vt:lpstr>Cover Letter</vt:lpstr>
      <vt:lpstr>PowerPoint Presentation</vt:lpstr>
      <vt:lpstr>Ethics Issues in Publishing</vt:lpstr>
      <vt:lpstr>Publish and perish! – If you break ethical rules</vt:lpstr>
      <vt:lpstr>Data fabrication and falsification</vt:lpstr>
      <vt:lpstr>Data fabrication and falsification</vt:lpstr>
      <vt:lpstr>Data Fabrication &amp; Falsification - often go hand in hand</vt:lpstr>
      <vt:lpstr>Plagiarism</vt:lpstr>
      <vt:lpstr>Duplicate publication</vt:lpstr>
      <vt:lpstr>Plagiarism Detection Tools</vt:lpstr>
      <vt:lpstr>Publication ethics – Self-plagiarism</vt:lpstr>
      <vt:lpstr>PowerPoint Presentation</vt:lpstr>
      <vt:lpstr>Publication ethics – How it can end .....</vt:lpstr>
      <vt:lpstr>Figure Manipulation – some things are allowed</vt:lpstr>
      <vt:lpstr>Figure manipulation Example - Different authors and reported experiments</vt:lpstr>
      <vt:lpstr>PowerPoint Presentation</vt:lpstr>
      <vt:lpstr>Purpose of Peer Review</vt:lpstr>
      <vt:lpstr>Suggest potential reviewers </vt:lpstr>
      <vt:lpstr>Do everything to make your submission a success</vt:lpstr>
      <vt:lpstr>        The Peer Review Process – not a black hole!</vt:lpstr>
      <vt:lpstr>Privileged Document</vt:lpstr>
      <vt:lpstr>Review Process </vt:lpstr>
      <vt:lpstr>Review Process (ii)</vt:lpstr>
      <vt:lpstr>Review Process (iii)</vt:lpstr>
      <vt:lpstr>Initial Editorial Review</vt:lpstr>
      <vt:lpstr>Rejection without External Review</vt:lpstr>
      <vt:lpstr>First Decision: “Accepted” or “Rejected”</vt:lpstr>
      <vt:lpstr>Reviewers look at:</vt:lpstr>
      <vt:lpstr>Quality of the work</vt:lpstr>
      <vt:lpstr>Reviewer comments to the Editors</vt:lpstr>
      <vt:lpstr>Reviewer Checklist</vt:lpstr>
      <vt:lpstr>Reviewer Checklist</vt:lpstr>
      <vt:lpstr>What can you get back from peer review?</vt:lpstr>
      <vt:lpstr>Reviewer comments to Authors</vt:lpstr>
      <vt:lpstr>Manuscript Revision</vt:lpstr>
      <vt:lpstr>Increasing the likelihood of acceptance</vt:lpstr>
      <vt:lpstr>What leads to acceptance ?</vt:lpstr>
      <vt:lpstr>There are lots of online resources....</vt:lpstr>
      <vt:lpstr>Article of the Future</vt:lpstr>
      <vt:lpstr>References and Acknowledgements</vt:lpstr>
      <vt:lpstr> Further reading for you</vt:lpstr>
      <vt:lpstr>Thank you!</vt:lpstr>
    </vt:vector>
  </TitlesOfParts>
  <Company>Elsevier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HJ Ham</dc:creator>
  <cp:lastModifiedBy>User</cp:lastModifiedBy>
  <cp:revision>1612</cp:revision>
  <cp:lastPrinted>2012-12-05T16:39:30Z</cp:lastPrinted>
  <dcterms:created xsi:type="dcterms:W3CDTF">2004-06-09T09:21:57Z</dcterms:created>
  <dcterms:modified xsi:type="dcterms:W3CDTF">2013-08-07T10:20:17Z</dcterms:modified>
</cp:coreProperties>
</file>