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0215C2-CAE5-4F14-8CC3-11CFA7C1CEC3}" type="doc">
      <dgm:prSet loTypeId="urn:microsoft.com/office/officeart/2016/7/layout/VerticalDownArrowProcess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D91F2C12-F5CD-4CC6-97CD-47AA80F4593D}">
      <dgm:prSet/>
      <dgm:spPr/>
      <dgm:t>
        <a:bodyPr/>
        <a:lstStyle/>
        <a:p>
          <a:r>
            <a:rPr lang="en-US"/>
            <a:t>Bring</a:t>
          </a:r>
        </a:p>
      </dgm:t>
    </dgm:pt>
    <dgm:pt modelId="{C2CEC7EE-C90B-493D-B1BF-EC4AE8565C58}" type="parTrans" cxnId="{5479DF5C-A321-4328-B781-F15A12EB015F}">
      <dgm:prSet/>
      <dgm:spPr/>
      <dgm:t>
        <a:bodyPr/>
        <a:lstStyle/>
        <a:p>
          <a:endParaRPr lang="en-US"/>
        </a:p>
      </dgm:t>
    </dgm:pt>
    <dgm:pt modelId="{C8BAC503-86EF-443E-BD8E-CBE9461E9298}" type="sibTrans" cxnId="{5479DF5C-A321-4328-B781-F15A12EB015F}">
      <dgm:prSet/>
      <dgm:spPr/>
      <dgm:t>
        <a:bodyPr/>
        <a:lstStyle/>
        <a:p>
          <a:endParaRPr lang="en-US"/>
        </a:p>
      </dgm:t>
    </dgm:pt>
    <dgm:pt modelId="{83D2EFB6-8AD3-4F32-AE0B-4DFB77EED31A}">
      <dgm:prSet/>
      <dgm:spPr/>
      <dgm:t>
        <a:bodyPr/>
        <a:lstStyle/>
        <a:p>
          <a:r>
            <a:rPr lang="en-US"/>
            <a:t>Bring members together, especially those who are excluded</a:t>
          </a:r>
        </a:p>
      </dgm:t>
    </dgm:pt>
    <dgm:pt modelId="{4CDBEC5A-4F9A-4B2B-AB89-51831A21DE63}" type="parTrans" cxnId="{F933230C-CBA7-43D5-BDC4-E5E082C40023}">
      <dgm:prSet/>
      <dgm:spPr/>
      <dgm:t>
        <a:bodyPr/>
        <a:lstStyle/>
        <a:p>
          <a:endParaRPr lang="en-US"/>
        </a:p>
      </dgm:t>
    </dgm:pt>
    <dgm:pt modelId="{F850356E-AA2B-4970-86DE-D706D5E4318E}" type="sibTrans" cxnId="{F933230C-CBA7-43D5-BDC4-E5E082C40023}">
      <dgm:prSet/>
      <dgm:spPr/>
      <dgm:t>
        <a:bodyPr/>
        <a:lstStyle/>
        <a:p>
          <a:endParaRPr lang="en-US"/>
        </a:p>
      </dgm:t>
    </dgm:pt>
    <dgm:pt modelId="{D761C85A-4104-468B-B6E4-2A0EB4FEE9F0}">
      <dgm:prSet/>
      <dgm:spPr/>
      <dgm:t>
        <a:bodyPr/>
        <a:lstStyle/>
        <a:p>
          <a:r>
            <a:rPr lang="en-US"/>
            <a:t>Build</a:t>
          </a:r>
        </a:p>
      </dgm:t>
    </dgm:pt>
    <dgm:pt modelId="{B671C996-E684-401D-8E4D-2066006DE91E}" type="parTrans" cxnId="{AF7CD611-8AEB-479C-8266-13EA0AC8225F}">
      <dgm:prSet/>
      <dgm:spPr/>
      <dgm:t>
        <a:bodyPr/>
        <a:lstStyle/>
        <a:p>
          <a:endParaRPr lang="en-US"/>
        </a:p>
      </dgm:t>
    </dgm:pt>
    <dgm:pt modelId="{0FBAB3E9-26EF-4D59-A777-288712F45A83}" type="sibTrans" cxnId="{AF7CD611-8AEB-479C-8266-13EA0AC8225F}">
      <dgm:prSet/>
      <dgm:spPr/>
      <dgm:t>
        <a:bodyPr/>
        <a:lstStyle/>
        <a:p>
          <a:endParaRPr lang="en-US"/>
        </a:p>
      </dgm:t>
    </dgm:pt>
    <dgm:pt modelId="{D5391D17-B915-48B7-9E2B-7354851CF0C4}">
      <dgm:prSet/>
      <dgm:spPr/>
      <dgm:t>
        <a:bodyPr/>
        <a:lstStyle/>
        <a:p>
          <a:r>
            <a:rPr lang="en-US"/>
            <a:t>Build economic resources through investing in and developing social cohesion, trust, and collective efficacy among members</a:t>
          </a:r>
        </a:p>
      </dgm:t>
    </dgm:pt>
    <dgm:pt modelId="{FA62B8E9-C18E-45C9-9811-AAEFC2E0EA4D}" type="parTrans" cxnId="{DA777B42-6264-4B52-97C7-8F278BF73061}">
      <dgm:prSet/>
      <dgm:spPr/>
      <dgm:t>
        <a:bodyPr/>
        <a:lstStyle/>
        <a:p>
          <a:endParaRPr lang="en-US"/>
        </a:p>
      </dgm:t>
    </dgm:pt>
    <dgm:pt modelId="{615428C9-C715-4870-93D7-0CC86A889408}" type="sibTrans" cxnId="{DA777B42-6264-4B52-97C7-8F278BF73061}">
      <dgm:prSet/>
      <dgm:spPr/>
      <dgm:t>
        <a:bodyPr/>
        <a:lstStyle/>
        <a:p>
          <a:endParaRPr lang="en-US"/>
        </a:p>
      </dgm:t>
    </dgm:pt>
    <dgm:pt modelId="{6482B9B2-8BB2-4356-83E8-5BC7787E5AFB}">
      <dgm:prSet/>
      <dgm:spPr/>
      <dgm:t>
        <a:bodyPr/>
        <a:lstStyle/>
        <a:p>
          <a:r>
            <a:rPr lang="en-US"/>
            <a:t>Help</a:t>
          </a:r>
        </a:p>
      </dgm:t>
    </dgm:pt>
    <dgm:pt modelId="{FF262064-EB8A-4978-BFF1-7FE8DC056C37}" type="parTrans" cxnId="{CAFD7A63-1F81-49AF-94B9-52A0DE57EF1E}">
      <dgm:prSet/>
      <dgm:spPr/>
      <dgm:t>
        <a:bodyPr/>
        <a:lstStyle/>
        <a:p>
          <a:endParaRPr lang="en-US"/>
        </a:p>
      </dgm:t>
    </dgm:pt>
    <dgm:pt modelId="{CDFD52B3-6F87-4CCE-BBD1-FFFA02EA9B19}" type="sibTrans" cxnId="{CAFD7A63-1F81-49AF-94B9-52A0DE57EF1E}">
      <dgm:prSet/>
      <dgm:spPr/>
      <dgm:t>
        <a:bodyPr/>
        <a:lstStyle/>
        <a:p>
          <a:endParaRPr lang="en-US"/>
        </a:p>
      </dgm:t>
    </dgm:pt>
    <dgm:pt modelId="{4EF463A5-21E2-4380-9882-6BF2F69951C8}">
      <dgm:prSet/>
      <dgm:spPr/>
      <dgm:t>
        <a:bodyPr/>
        <a:lstStyle/>
        <a:p>
          <a:r>
            <a:rPr lang="en-US"/>
            <a:t>Help resolve sources of trauma and depression; work to build positive resources – hope, meaning in life, positive emotions, values-clarity, curiosity, and compassion</a:t>
          </a:r>
        </a:p>
      </dgm:t>
    </dgm:pt>
    <dgm:pt modelId="{1E3972AC-8FBC-4178-BA62-1670867E0274}" type="parTrans" cxnId="{64519B75-7875-4021-B504-7595C6018F51}">
      <dgm:prSet/>
      <dgm:spPr/>
      <dgm:t>
        <a:bodyPr/>
        <a:lstStyle/>
        <a:p>
          <a:endParaRPr lang="en-US"/>
        </a:p>
      </dgm:t>
    </dgm:pt>
    <dgm:pt modelId="{70DED613-DF42-4EB0-B90E-1EADD3546423}" type="sibTrans" cxnId="{64519B75-7875-4021-B504-7595C6018F51}">
      <dgm:prSet/>
      <dgm:spPr/>
      <dgm:t>
        <a:bodyPr/>
        <a:lstStyle/>
        <a:p>
          <a:endParaRPr lang="en-US"/>
        </a:p>
      </dgm:t>
    </dgm:pt>
    <dgm:pt modelId="{AE2B146C-FD75-45A9-9987-1F623BAD021B}">
      <dgm:prSet/>
      <dgm:spPr/>
      <dgm:t>
        <a:bodyPr/>
        <a:lstStyle/>
        <a:p>
          <a:r>
            <a:rPr lang="en-US"/>
            <a:t>Connect</a:t>
          </a:r>
        </a:p>
      </dgm:t>
    </dgm:pt>
    <dgm:pt modelId="{CB6CE423-036F-4742-A0B0-6D2B15166CD8}" type="parTrans" cxnId="{FA9418DC-67D9-4B7B-9CB0-46D4A2263DC0}">
      <dgm:prSet/>
      <dgm:spPr/>
      <dgm:t>
        <a:bodyPr/>
        <a:lstStyle/>
        <a:p>
          <a:endParaRPr lang="en-US"/>
        </a:p>
      </dgm:t>
    </dgm:pt>
    <dgm:pt modelId="{B549BC86-2F70-4B74-899A-20EC438A6F12}" type="sibTrans" cxnId="{FA9418DC-67D9-4B7B-9CB0-46D4A2263DC0}">
      <dgm:prSet/>
      <dgm:spPr/>
      <dgm:t>
        <a:bodyPr/>
        <a:lstStyle/>
        <a:p>
          <a:endParaRPr lang="en-US"/>
        </a:p>
      </dgm:t>
    </dgm:pt>
    <dgm:pt modelId="{73F3E0A6-4252-437F-BBCF-783AB05E62FD}">
      <dgm:prSet/>
      <dgm:spPr/>
      <dgm:t>
        <a:bodyPr/>
        <a:lstStyle/>
        <a:p>
          <a:r>
            <a:rPr lang="en-US"/>
            <a:t>Connect demand for change with resources – knowledge, partners, financing, etc. – in ways supporting and responsive to community leadership</a:t>
          </a:r>
        </a:p>
      </dgm:t>
    </dgm:pt>
    <dgm:pt modelId="{E1262FB5-5566-4019-8EEA-8EFACB648B73}" type="parTrans" cxnId="{4099AA2B-F190-4E3D-9A5A-49DA72B65D65}">
      <dgm:prSet/>
      <dgm:spPr/>
      <dgm:t>
        <a:bodyPr/>
        <a:lstStyle/>
        <a:p>
          <a:endParaRPr lang="en-US"/>
        </a:p>
      </dgm:t>
    </dgm:pt>
    <dgm:pt modelId="{86338E1A-EFC4-4503-A990-D9D08D7EDDBF}" type="sibTrans" cxnId="{4099AA2B-F190-4E3D-9A5A-49DA72B65D65}">
      <dgm:prSet/>
      <dgm:spPr/>
      <dgm:t>
        <a:bodyPr/>
        <a:lstStyle/>
        <a:p>
          <a:endParaRPr lang="en-US"/>
        </a:p>
      </dgm:t>
    </dgm:pt>
    <dgm:pt modelId="{8167CE92-6F61-43B3-B058-8BA777ACEFC4}">
      <dgm:prSet/>
      <dgm:spPr/>
      <dgm:t>
        <a:bodyPr/>
        <a:lstStyle/>
        <a:p>
          <a:r>
            <a:rPr lang="en-US"/>
            <a:t>Identify and celebrate</a:t>
          </a:r>
        </a:p>
      </dgm:t>
    </dgm:pt>
    <dgm:pt modelId="{3880F6EC-6BEE-47C7-AD70-38041943EA73}" type="parTrans" cxnId="{B75F68F6-B259-418E-96C6-0210AC7A1DBF}">
      <dgm:prSet/>
      <dgm:spPr/>
      <dgm:t>
        <a:bodyPr/>
        <a:lstStyle/>
        <a:p>
          <a:endParaRPr lang="en-US"/>
        </a:p>
      </dgm:t>
    </dgm:pt>
    <dgm:pt modelId="{9C9A22C5-0C88-4D29-8D3D-1C576EB8E1B2}" type="sibTrans" cxnId="{B75F68F6-B259-418E-96C6-0210AC7A1DBF}">
      <dgm:prSet/>
      <dgm:spPr/>
      <dgm:t>
        <a:bodyPr/>
        <a:lstStyle/>
        <a:p>
          <a:endParaRPr lang="en-US"/>
        </a:p>
      </dgm:t>
    </dgm:pt>
    <dgm:pt modelId="{8FF501A5-A2F0-47D0-B586-04CA7D1D465A}">
      <dgm:prSet/>
      <dgm:spPr/>
      <dgm:t>
        <a:bodyPr/>
        <a:lstStyle/>
        <a:p>
          <a:r>
            <a:rPr lang="en-US"/>
            <a:t>Identify and celebrate new successes; share potential for change with other communities</a:t>
          </a:r>
        </a:p>
      </dgm:t>
    </dgm:pt>
    <dgm:pt modelId="{89EC854B-0C32-4B4E-8E7A-961C23A44AA5}" type="parTrans" cxnId="{1054C4CB-1FFB-4336-A032-79A4DD444566}">
      <dgm:prSet/>
      <dgm:spPr/>
      <dgm:t>
        <a:bodyPr/>
        <a:lstStyle/>
        <a:p>
          <a:endParaRPr lang="en-US"/>
        </a:p>
      </dgm:t>
    </dgm:pt>
    <dgm:pt modelId="{14E44D37-B7BC-4DEA-B89E-C5576074DDDB}" type="sibTrans" cxnId="{1054C4CB-1FFB-4336-A032-79A4DD444566}">
      <dgm:prSet/>
      <dgm:spPr/>
      <dgm:t>
        <a:bodyPr/>
        <a:lstStyle/>
        <a:p>
          <a:endParaRPr lang="en-US"/>
        </a:p>
      </dgm:t>
    </dgm:pt>
    <dgm:pt modelId="{00FF6A49-42D1-409C-97B4-73A4312262B7}" type="pres">
      <dgm:prSet presAssocID="{870215C2-CAE5-4F14-8CC3-11CFA7C1CEC3}" presName="Name0" presStyleCnt="0">
        <dgm:presLayoutVars>
          <dgm:dir/>
          <dgm:animLvl val="lvl"/>
          <dgm:resizeHandles val="exact"/>
        </dgm:presLayoutVars>
      </dgm:prSet>
      <dgm:spPr/>
    </dgm:pt>
    <dgm:pt modelId="{BE653545-6399-486E-8DD2-AE4F8C28DA08}" type="pres">
      <dgm:prSet presAssocID="{8167CE92-6F61-43B3-B058-8BA777ACEFC4}" presName="boxAndChildren" presStyleCnt="0"/>
      <dgm:spPr/>
    </dgm:pt>
    <dgm:pt modelId="{B28B0C60-DBF7-4192-969A-C9BCAAA19833}" type="pres">
      <dgm:prSet presAssocID="{8167CE92-6F61-43B3-B058-8BA777ACEFC4}" presName="parentTextBox" presStyleLbl="alignNode1" presStyleIdx="0" presStyleCnt="5"/>
      <dgm:spPr/>
    </dgm:pt>
    <dgm:pt modelId="{3F2F27C6-D389-4558-B27B-32EB276856DF}" type="pres">
      <dgm:prSet presAssocID="{8167CE92-6F61-43B3-B058-8BA777ACEFC4}" presName="descendantBox" presStyleLbl="bgAccFollowNode1" presStyleIdx="0" presStyleCnt="5"/>
      <dgm:spPr/>
    </dgm:pt>
    <dgm:pt modelId="{9B246E84-162D-45E5-9140-5C622F2A580C}" type="pres">
      <dgm:prSet presAssocID="{B549BC86-2F70-4B74-899A-20EC438A6F12}" presName="sp" presStyleCnt="0"/>
      <dgm:spPr/>
    </dgm:pt>
    <dgm:pt modelId="{41CA9FA4-7B5D-4214-8DE8-EE3ACB60E78F}" type="pres">
      <dgm:prSet presAssocID="{AE2B146C-FD75-45A9-9987-1F623BAD021B}" presName="arrowAndChildren" presStyleCnt="0"/>
      <dgm:spPr/>
    </dgm:pt>
    <dgm:pt modelId="{E31F4CE7-3C15-443E-B6BC-72BE3A5631E5}" type="pres">
      <dgm:prSet presAssocID="{AE2B146C-FD75-45A9-9987-1F623BAD021B}" presName="parentTextArrow" presStyleLbl="node1" presStyleIdx="0" presStyleCnt="0"/>
      <dgm:spPr/>
    </dgm:pt>
    <dgm:pt modelId="{291C5A34-4A0C-470A-B929-975C1794168E}" type="pres">
      <dgm:prSet presAssocID="{AE2B146C-FD75-45A9-9987-1F623BAD021B}" presName="arrow" presStyleLbl="alignNode1" presStyleIdx="1" presStyleCnt="5"/>
      <dgm:spPr/>
    </dgm:pt>
    <dgm:pt modelId="{7DF290DB-0DE1-4273-A0F9-F4818B5C7DE6}" type="pres">
      <dgm:prSet presAssocID="{AE2B146C-FD75-45A9-9987-1F623BAD021B}" presName="descendantArrow" presStyleLbl="bgAccFollowNode1" presStyleIdx="1" presStyleCnt="5"/>
      <dgm:spPr/>
    </dgm:pt>
    <dgm:pt modelId="{6537253C-22D4-4AD7-A6B7-4115E800B6C6}" type="pres">
      <dgm:prSet presAssocID="{CDFD52B3-6F87-4CCE-BBD1-FFFA02EA9B19}" presName="sp" presStyleCnt="0"/>
      <dgm:spPr/>
    </dgm:pt>
    <dgm:pt modelId="{AF1CD399-F7A4-4C6D-9EF3-2B64B64CD73B}" type="pres">
      <dgm:prSet presAssocID="{6482B9B2-8BB2-4356-83E8-5BC7787E5AFB}" presName="arrowAndChildren" presStyleCnt="0"/>
      <dgm:spPr/>
    </dgm:pt>
    <dgm:pt modelId="{4A738418-8240-4FC9-92D0-258F11485862}" type="pres">
      <dgm:prSet presAssocID="{6482B9B2-8BB2-4356-83E8-5BC7787E5AFB}" presName="parentTextArrow" presStyleLbl="node1" presStyleIdx="0" presStyleCnt="0"/>
      <dgm:spPr/>
    </dgm:pt>
    <dgm:pt modelId="{A13886E2-B22A-42ED-BA2E-31855150D28E}" type="pres">
      <dgm:prSet presAssocID="{6482B9B2-8BB2-4356-83E8-5BC7787E5AFB}" presName="arrow" presStyleLbl="alignNode1" presStyleIdx="2" presStyleCnt="5"/>
      <dgm:spPr/>
    </dgm:pt>
    <dgm:pt modelId="{0CCAA074-DBE1-4870-BAE7-D772D97B2BA3}" type="pres">
      <dgm:prSet presAssocID="{6482B9B2-8BB2-4356-83E8-5BC7787E5AFB}" presName="descendantArrow" presStyleLbl="bgAccFollowNode1" presStyleIdx="2" presStyleCnt="5"/>
      <dgm:spPr/>
    </dgm:pt>
    <dgm:pt modelId="{01E40684-5D28-4B9B-BBE5-73A60FF16EF9}" type="pres">
      <dgm:prSet presAssocID="{0FBAB3E9-26EF-4D59-A777-288712F45A83}" presName="sp" presStyleCnt="0"/>
      <dgm:spPr/>
    </dgm:pt>
    <dgm:pt modelId="{82581BA5-CFAD-4A1C-9734-BB3ADF14F7C9}" type="pres">
      <dgm:prSet presAssocID="{D761C85A-4104-468B-B6E4-2A0EB4FEE9F0}" presName="arrowAndChildren" presStyleCnt="0"/>
      <dgm:spPr/>
    </dgm:pt>
    <dgm:pt modelId="{0D74D646-59C1-4D64-9816-47CF4CD4E543}" type="pres">
      <dgm:prSet presAssocID="{D761C85A-4104-468B-B6E4-2A0EB4FEE9F0}" presName="parentTextArrow" presStyleLbl="node1" presStyleIdx="0" presStyleCnt="0"/>
      <dgm:spPr/>
    </dgm:pt>
    <dgm:pt modelId="{398E7388-F91F-4360-853F-4F205BE53D5F}" type="pres">
      <dgm:prSet presAssocID="{D761C85A-4104-468B-B6E4-2A0EB4FEE9F0}" presName="arrow" presStyleLbl="alignNode1" presStyleIdx="3" presStyleCnt="5"/>
      <dgm:spPr/>
    </dgm:pt>
    <dgm:pt modelId="{20C317A4-A3DD-45C5-9005-43B3743E0917}" type="pres">
      <dgm:prSet presAssocID="{D761C85A-4104-468B-B6E4-2A0EB4FEE9F0}" presName="descendantArrow" presStyleLbl="bgAccFollowNode1" presStyleIdx="3" presStyleCnt="5"/>
      <dgm:spPr/>
    </dgm:pt>
    <dgm:pt modelId="{6FB99337-903B-4C79-8C00-901B7AD5EBD7}" type="pres">
      <dgm:prSet presAssocID="{C8BAC503-86EF-443E-BD8E-CBE9461E9298}" presName="sp" presStyleCnt="0"/>
      <dgm:spPr/>
    </dgm:pt>
    <dgm:pt modelId="{2A1BD846-4376-47A0-9255-5B3BCA75AB33}" type="pres">
      <dgm:prSet presAssocID="{D91F2C12-F5CD-4CC6-97CD-47AA80F4593D}" presName="arrowAndChildren" presStyleCnt="0"/>
      <dgm:spPr/>
    </dgm:pt>
    <dgm:pt modelId="{E368845A-73E5-42E9-A742-4D5D471A1A2A}" type="pres">
      <dgm:prSet presAssocID="{D91F2C12-F5CD-4CC6-97CD-47AA80F4593D}" presName="parentTextArrow" presStyleLbl="node1" presStyleIdx="0" presStyleCnt="0"/>
      <dgm:spPr/>
    </dgm:pt>
    <dgm:pt modelId="{1738965B-7236-4C65-A786-FA7C2161BA29}" type="pres">
      <dgm:prSet presAssocID="{D91F2C12-F5CD-4CC6-97CD-47AA80F4593D}" presName="arrow" presStyleLbl="alignNode1" presStyleIdx="4" presStyleCnt="5"/>
      <dgm:spPr/>
    </dgm:pt>
    <dgm:pt modelId="{1DD6A0F4-7ACD-4E9C-9586-2C07B3A91B2C}" type="pres">
      <dgm:prSet presAssocID="{D91F2C12-F5CD-4CC6-97CD-47AA80F4593D}" presName="descendantArrow" presStyleLbl="bgAccFollowNode1" presStyleIdx="4" presStyleCnt="5"/>
      <dgm:spPr/>
    </dgm:pt>
  </dgm:ptLst>
  <dgm:cxnLst>
    <dgm:cxn modelId="{B461B000-3F69-472F-8122-31BBD55D6442}" type="presOf" srcId="{83D2EFB6-8AD3-4F32-AE0B-4DFB77EED31A}" destId="{1DD6A0F4-7ACD-4E9C-9586-2C07B3A91B2C}" srcOrd="0" destOrd="0" presId="urn:microsoft.com/office/officeart/2016/7/layout/VerticalDownArrowProcess"/>
    <dgm:cxn modelId="{62EB4803-5C12-4C89-AEB0-EA2920492778}" type="presOf" srcId="{8167CE92-6F61-43B3-B058-8BA777ACEFC4}" destId="{B28B0C60-DBF7-4192-969A-C9BCAAA19833}" srcOrd="0" destOrd="0" presId="urn:microsoft.com/office/officeart/2016/7/layout/VerticalDownArrowProcess"/>
    <dgm:cxn modelId="{F933230C-CBA7-43D5-BDC4-E5E082C40023}" srcId="{D91F2C12-F5CD-4CC6-97CD-47AA80F4593D}" destId="{83D2EFB6-8AD3-4F32-AE0B-4DFB77EED31A}" srcOrd="0" destOrd="0" parTransId="{4CDBEC5A-4F9A-4B2B-AB89-51831A21DE63}" sibTransId="{F850356E-AA2B-4970-86DE-D706D5E4318E}"/>
    <dgm:cxn modelId="{858EF80D-F8E5-4197-9814-16D7C3405FF5}" type="presOf" srcId="{870215C2-CAE5-4F14-8CC3-11CFA7C1CEC3}" destId="{00FF6A49-42D1-409C-97B4-73A4312262B7}" srcOrd="0" destOrd="0" presId="urn:microsoft.com/office/officeart/2016/7/layout/VerticalDownArrowProcess"/>
    <dgm:cxn modelId="{2008290F-A232-4F7B-8E69-09F111A93D01}" type="presOf" srcId="{D761C85A-4104-468B-B6E4-2A0EB4FEE9F0}" destId="{398E7388-F91F-4360-853F-4F205BE53D5F}" srcOrd="1" destOrd="0" presId="urn:microsoft.com/office/officeart/2016/7/layout/VerticalDownArrowProcess"/>
    <dgm:cxn modelId="{AF7CD611-8AEB-479C-8266-13EA0AC8225F}" srcId="{870215C2-CAE5-4F14-8CC3-11CFA7C1CEC3}" destId="{D761C85A-4104-468B-B6E4-2A0EB4FEE9F0}" srcOrd="1" destOrd="0" parTransId="{B671C996-E684-401D-8E4D-2066006DE91E}" sibTransId="{0FBAB3E9-26EF-4D59-A777-288712F45A83}"/>
    <dgm:cxn modelId="{44B3C119-6EA5-4DAC-877A-F1B09ED48E17}" type="presOf" srcId="{6482B9B2-8BB2-4356-83E8-5BC7787E5AFB}" destId="{4A738418-8240-4FC9-92D0-258F11485862}" srcOrd="0" destOrd="0" presId="urn:microsoft.com/office/officeart/2016/7/layout/VerticalDownArrowProcess"/>
    <dgm:cxn modelId="{4099AA2B-F190-4E3D-9A5A-49DA72B65D65}" srcId="{AE2B146C-FD75-45A9-9987-1F623BAD021B}" destId="{73F3E0A6-4252-437F-BBCF-783AB05E62FD}" srcOrd="0" destOrd="0" parTransId="{E1262FB5-5566-4019-8EEA-8EFACB648B73}" sibTransId="{86338E1A-EFC4-4503-A990-D9D08D7EDDBF}"/>
    <dgm:cxn modelId="{5479DF5C-A321-4328-B781-F15A12EB015F}" srcId="{870215C2-CAE5-4F14-8CC3-11CFA7C1CEC3}" destId="{D91F2C12-F5CD-4CC6-97CD-47AA80F4593D}" srcOrd="0" destOrd="0" parTransId="{C2CEC7EE-C90B-493D-B1BF-EC4AE8565C58}" sibTransId="{C8BAC503-86EF-443E-BD8E-CBE9461E9298}"/>
    <dgm:cxn modelId="{72A2CA41-5B10-4AA5-AE5E-48858286A687}" type="presOf" srcId="{D91F2C12-F5CD-4CC6-97CD-47AA80F4593D}" destId="{1738965B-7236-4C65-A786-FA7C2161BA29}" srcOrd="1" destOrd="0" presId="urn:microsoft.com/office/officeart/2016/7/layout/VerticalDownArrowProcess"/>
    <dgm:cxn modelId="{DA777B42-6264-4B52-97C7-8F278BF73061}" srcId="{D761C85A-4104-468B-B6E4-2A0EB4FEE9F0}" destId="{D5391D17-B915-48B7-9E2B-7354851CF0C4}" srcOrd="0" destOrd="0" parTransId="{FA62B8E9-C18E-45C9-9811-AAEFC2E0EA4D}" sibTransId="{615428C9-C715-4870-93D7-0CC86A889408}"/>
    <dgm:cxn modelId="{CAFD7A63-1F81-49AF-94B9-52A0DE57EF1E}" srcId="{870215C2-CAE5-4F14-8CC3-11CFA7C1CEC3}" destId="{6482B9B2-8BB2-4356-83E8-5BC7787E5AFB}" srcOrd="2" destOrd="0" parTransId="{FF262064-EB8A-4978-BFF1-7FE8DC056C37}" sibTransId="{CDFD52B3-6F87-4CCE-BBD1-FFFA02EA9B19}"/>
    <dgm:cxn modelId="{DF1DB76A-2C37-49B3-A075-B3ABF25F5006}" type="presOf" srcId="{D761C85A-4104-468B-B6E4-2A0EB4FEE9F0}" destId="{0D74D646-59C1-4D64-9816-47CF4CD4E543}" srcOrd="0" destOrd="0" presId="urn:microsoft.com/office/officeart/2016/7/layout/VerticalDownArrowProcess"/>
    <dgm:cxn modelId="{73DE3A4F-B1C8-425C-9578-2E4F6372F74A}" type="presOf" srcId="{8FF501A5-A2F0-47D0-B586-04CA7D1D465A}" destId="{3F2F27C6-D389-4558-B27B-32EB276856DF}" srcOrd="0" destOrd="0" presId="urn:microsoft.com/office/officeart/2016/7/layout/VerticalDownArrowProcess"/>
    <dgm:cxn modelId="{8B265C55-F132-45EF-9325-843B55577CE1}" type="presOf" srcId="{D91F2C12-F5CD-4CC6-97CD-47AA80F4593D}" destId="{E368845A-73E5-42E9-A742-4D5D471A1A2A}" srcOrd="0" destOrd="0" presId="urn:microsoft.com/office/officeart/2016/7/layout/VerticalDownArrowProcess"/>
    <dgm:cxn modelId="{64519B75-7875-4021-B504-7595C6018F51}" srcId="{6482B9B2-8BB2-4356-83E8-5BC7787E5AFB}" destId="{4EF463A5-21E2-4380-9882-6BF2F69951C8}" srcOrd="0" destOrd="0" parTransId="{1E3972AC-8FBC-4178-BA62-1670867E0274}" sibTransId="{70DED613-DF42-4EB0-B90E-1EADD3546423}"/>
    <dgm:cxn modelId="{E41FCB56-C340-44FF-B4D5-530A7FA2FF4C}" type="presOf" srcId="{AE2B146C-FD75-45A9-9987-1F623BAD021B}" destId="{E31F4CE7-3C15-443E-B6BC-72BE3A5631E5}" srcOrd="0" destOrd="0" presId="urn:microsoft.com/office/officeart/2016/7/layout/VerticalDownArrowProcess"/>
    <dgm:cxn modelId="{F3C29187-32D0-4BAE-98AC-53CC71D0C169}" type="presOf" srcId="{D5391D17-B915-48B7-9E2B-7354851CF0C4}" destId="{20C317A4-A3DD-45C5-9005-43B3743E0917}" srcOrd="0" destOrd="0" presId="urn:microsoft.com/office/officeart/2016/7/layout/VerticalDownArrowProcess"/>
    <dgm:cxn modelId="{F9E673A0-8335-40C1-B245-B7450223137D}" type="presOf" srcId="{AE2B146C-FD75-45A9-9987-1F623BAD021B}" destId="{291C5A34-4A0C-470A-B929-975C1794168E}" srcOrd="1" destOrd="0" presId="urn:microsoft.com/office/officeart/2016/7/layout/VerticalDownArrowProcess"/>
    <dgm:cxn modelId="{478DF5BE-4A7A-4F60-B1F8-74AE4336F3F2}" type="presOf" srcId="{4EF463A5-21E2-4380-9882-6BF2F69951C8}" destId="{0CCAA074-DBE1-4870-BAE7-D772D97B2BA3}" srcOrd="0" destOrd="0" presId="urn:microsoft.com/office/officeart/2016/7/layout/VerticalDownArrowProcess"/>
    <dgm:cxn modelId="{760AB1C0-C982-48ED-971F-B46CC5641485}" type="presOf" srcId="{6482B9B2-8BB2-4356-83E8-5BC7787E5AFB}" destId="{A13886E2-B22A-42ED-BA2E-31855150D28E}" srcOrd="1" destOrd="0" presId="urn:microsoft.com/office/officeart/2016/7/layout/VerticalDownArrowProcess"/>
    <dgm:cxn modelId="{1054C4CB-1FFB-4336-A032-79A4DD444566}" srcId="{8167CE92-6F61-43B3-B058-8BA777ACEFC4}" destId="{8FF501A5-A2F0-47D0-B586-04CA7D1D465A}" srcOrd="0" destOrd="0" parTransId="{89EC854B-0C32-4B4E-8E7A-961C23A44AA5}" sibTransId="{14E44D37-B7BC-4DEA-B89E-C5576074DDDB}"/>
    <dgm:cxn modelId="{FA9418DC-67D9-4B7B-9CB0-46D4A2263DC0}" srcId="{870215C2-CAE5-4F14-8CC3-11CFA7C1CEC3}" destId="{AE2B146C-FD75-45A9-9987-1F623BAD021B}" srcOrd="3" destOrd="0" parTransId="{CB6CE423-036F-4742-A0B0-6D2B15166CD8}" sibTransId="{B549BC86-2F70-4B74-899A-20EC438A6F12}"/>
    <dgm:cxn modelId="{09A0ACE5-B903-465C-96E2-8FA9D2C63380}" type="presOf" srcId="{73F3E0A6-4252-437F-BBCF-783AB05E62FD}" destId="{7DF290DB-0DE1-4273-A0F9-F4818B5C7DE6}" srcOrd="0" destOrd="0" presId="urn:microsoft.com/office/officeart/2016/7/layout/VerticalDownArrowProcess"/>
    <dgm:cxn modelId="{B75F68F6-B259-418E-96C6-0210AC7A1DBF}" srcId="{870215C2-CAE5-4F14-8CC3-11CFA7C1CEC3}" destId="{8167CE92-6F61-43B3-B058-8BA777ACEFC4}" srcOrd="4" destOrd="0" parTransId="{3880F6EC-6BEE-47C7-AD70-38041943EA73}" sibTransId="{9C9A22C5-0C88-4D29-8D3D-1C576EB8E1B2}"/>
    <dgm:cxn modelId="{0326659B-2042-452D-9F9F-878AA0764785}" type="presParOf" srcId="{00FF6A49-42D1-409C-97B4-73A4312262B7}" destId="{BE653545-6399-486E-8DD2-AE4F8C28DA08}" srcOrd="0" destOrd="0" presId="urn:microsoft.com/office/officeart/2016/7/layout/VerticalDownArrowProcess"/>
    <dgm:cxn modelId="{566525AB-1D1F-4075-8538-0D6DA865255E}" type="presParOf" srcId="{BE653545-6399-486E-8DD2-AE4F8C28DA08}" destId="{B28B0C60-DBF7-4192-969A-C9BCAAA19833}" srcOrd="0" destOrd="0" presId="urn:microsoft.com/office/officeart/2016/7/layout/VerticalDownArrowProcess"/>
    <dgm:cxn modelId="{7F497A97-DDBB-436F-9E63-6E380D6087C9}" type="presParOf" srcId="{BE653545-6399-486E-8DD2-AE4F8C28DA08}" destId="{3F2F27C6-D389-4558-B27B-32EB276856DF}" srcOrd="1" destOrd="0" presId="urn:microsoft.com/office/officeart/2016/7/layout/VerticalDownArrowProcess"/>
    <dgm:cxn modelId="{73E282BC-F072-43AE-861B-F106BE99FF7C}" type="presParOf" srcId="{00FF6A49-42D1-409C-97B4-73A4312262B7}" destId="{9B246E84-162D-45E5-9140-5C622F2A580C}" srcOrd="1" destOrd="0" presId="urn:microsoft.com/office/officeart/2016/7/layout/VerticalDownArrowProcess"/>
    <dgm:cxn modelId="{68C00A95-57FA-49D7-899D-5F6B57033975}" type="presParOf" srcId="{00FF6A49-42D1-409C-97B4-73A4312262B7}" destId="{41CA9FA4-7B5D-4214-8DE8-EE3ACB60E78F}" srcOrd="2" destOrd="0" presId="urn:microsoft.com/office/officeart/2016/7/layout/VerticalDownArrowProcess"/>
    <dgm:cxn modelId="{A382CA32-CB1B-4DED-A4FB-36A001BF0E4D}" type="presParOf" srcId="{41CA9FA4-7B5D-4214-8DE8-EE3ACB60E78F}" destId="{E31F4CE7-3C15-443E-B6BC-72BE3A5631E5}" srcOrd="0" destOrd="0" presId="urn:microsoft.com/office/officeart/2016/7/layout/VerticalDownArrowProcess"/>
    <dgm:cxn modelId="{E0E1EFAD-36AB-4C57-8C97-90069F6CDC05}" type="presParOf" srcId="{41CA9FA4-7B5D-4214-8DE8-EE3ACB60E78F}" destId="{291C5A34-4A0C-470A-B929-975C1794168E}" srcOrd="1" destOrd="0" presId="urn:microsoft.com/office/officeart/2016/7/layout/VerticalDownArrowProcess"/>
    <dgm:cxn modelId="{408365D0-A695-484E-ACE3-3CA99CE33C99}" type="presParOf" srcId="{41CA9FA4-7B5D-4214-8DE8-EE3ACB60E78F}" destId="{7DF290DB-0DE1-4273-A0F9-F4818B5C7DE6}" srcOrd="2" destOrd="0" presId="urn:microsoft.com/office/officeart/2016/7/layout/VerticalDownArrowProcess"/>
    <dgm:cxn modelId="{72FA0589-08A8-4886-849D-DFBA17BF4B23}" type="presParOf" srcId="{00FF6A49-42D1-409C-97B4-73A4312262B7}" destId="{6537253C-22D4-4AD7-A6B7-4115E800B6C6}" srcOrd="3" destOrd="0" presId="urn:microsoft.com/office/officeart/2016/7/layout/VerticalDownArrowProcess"/>
    <dgm:cxn modelId="{B1673CE9-48C6-4EE7-82A6-5DCF26932C1A}" type="presParOf" srcId="{00FF6A49-42D1-409C-97B4-73A4312262B7}" destId="{AF1CD399-F7A4-4C6D-9EF3-2B64B64CD73B}" srcOrd="4" destOrd="0" presId="urn:microsoft.com/office/officeart/2016/7/layout/VerticalDownArrowProcess"/>
    <dgm:cxn modelId="{D02982D8-B7F6-41F9-8A05-09E6AB8D4F19}" type="presParOf" srcId="{AF1CD399-F7A4-4C6D-9EF3-2B64B64CD73B}" destId="{4A738418-8240-4FC9-92D0-258F11485862}" srcOrd="0" destOrd="0" presId="urn:microsoft.com/office/officeart/2016/7/layout/VerticalDownArrowProcess"/>
    <dgm:cxn modelId="{015825E0-79C1-4172-90B9-F71025A20F2E}" type="presParOf" srcId="{AF1CD399-F7A4-4C6D-9EF3-2B64B64CD73B}" destId="{A13886E2-B22A-42ED-BA2E-31855150D28E}" srcOrd="1" destOrd="0" presId="urn:microsoft.com/office/officeart/2016/7/layout/VerticalDownArrowProcess"/>
    <dgm:cxn modelId="{9C2B2F62-57A5-4599-B56E-843B869C709F}" type="presParOf" srcId="{AF1CD399-F7A4-4C6D-9EF3-2B64B64CD73B}" destId="{0CCAA074-DBE1-4870-BAE7-D772D97B2BA3}" srcOrd="2" destOrd="0" presId="urn:microsoft.com/office/officeart/2016/7/layout/VerticalDownArrowProcess"/>
    <dgm:cxn modelId="{F1D89B3A-AC6D-45A4-BF61-FB1CF3BD23D4}" type="presParOf" srcId="{00FF6A49-42D1-409C-97B4-73A4312262B7}" destId="{01E40684-5D28-4B9B-BBE5-73A60FF16EF9}" srcOrd="5" destOrd="0" presId="urn:microsoft.com/office/officeart/2016/7/layout/VerticalDownArrowProcess"/>
    <dgm:cxn modelId="{BDBC71DE-2D35-4B3C-B064-D16731849882}" type="presParOf" srcId="{00FF6A49-42D1-409C-97B4-73A4312262B7}" destId="{82581BA5-CFAD-4A1C-9734-BB3ADF14F7C9}" srcOrd="6" destOrd="0" presId="urn:microsoft.com/office/officeart/2016/7/layout/VerticalDownArrowProcess"/>
    <dgm:cxn modelId="{B6CEC501-E9EC-4287-B19C-D889E20CCDF0}" type="presParOf" srcId="{82581BA5-CFAD-4A1C-9734-BB3ADF14F7C9}" destId="{0D74D646-59C1-4D64-9816-47CF4CD4E543}" srcOrd="0" destOrd="0" presId="urn:microsoft.com/office/officeart/2016/7/layout/VerticalDownArrowProcess"/>
    <dgm:cxn modelId="{14DC0683-9EE4-41C6-AEFE-AA5744C7823C}" type="presParOf" srcId="{82581BA5-CFAD-4A1C-9734-BB3ADF14F7C9}" destId="{398E7388-F91F-4360-853F-4F205BE53D5F}" srcOrd="1" destOrd="0" presId="urn:microsoft.com/office/officeart/2016/7/layout/VerticalDownArrowProcess"/>
    <dgm:cxn modelId="{886FEC9E-36B8-4C11-B815-FD2814564AD2}" type="presParOf" srcId="{82581BA5-CFAD-4A1C-9734-BB3ADF14F7C9}" destId="{20C317A4-A3DD-45C5-9005-43B3743E0917}" srcOrd="2" destOrd="0" presId="urn:microsoft.com/office/officeart/2016/7/layout/VerticalDownArrowProcess"/>
    <dgm:cxn modelId="{D7381412-AAA8-4D73-AA87-B33E0F88CE7F}" type="presParOf" srcId="{00FF6A49-42D1-409C-97B4-73A4312262B7}" destId="{6FB99337-903B-4C79-8C00-901B7AD5EBD7}" srcOrd="7" destOrd="0" presId="urn:microsoft.com/office/officeart/2016/7/layout/VerticalDownArrowProcess"/>
    <dgm:cxn modelId="{61E235A7-3C54-4080-9A69-BF46F691ED3E}" type="presParOf" srcId="{00FF6A49-42D1-409C-97B4-73A4312262B7}" destId="{2A1BD846-4376-47A0-9255-5B3BCA75AB33}" srcOrd="8" destOrd="0" presId="urn:microsoft.com/office/officeart/2016/7/layout/VerticalDownArrowProcess"/>
    <dgm:cxn modelId="{03154355-BC11-4727-B682-8A729E55FF6F}" type="presParOf" srcId="{2A1BD846-4376-47A0-9255-5B3BCA75AB33}" destId="{E368845A-73E5-42E9-A742-4D5D471A1A2A}" srcOrd="0" destOrd="0" presId="urn:microsoft.com/office/officeart/2016/7/layout/VerticalDownArrowProcess"/>
    <dgm:cxn modelId="{27E2C9A6-EE9D-4201-9E76-69489F03546C}" type="presParOf" srcId="{2A1BD846-4376-47A0-9255-5B3BCA75AB33}" destId="{1738965B-7236-4C65-A786-FA7C2161BA29}" srcOrd="1" destOrd="0" presId="urn:microsoft.com/office/officeart/2016/7/layout/VerticalDownArrowProcess"/>
    <dgm:cxn modelId="{08FA0E14-FFCA-423B-80FE-CA762CA1A895}" type="presParOf" srcId="{2A1BD846-4376-47A0-9255-5B3BCA75AB33}" destId="{1DD6A0F4-7ACD-4E9C-9586-2C07B3A91B2C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8B0C60-DBF7-4192-969A-C9BCAAA19833}">
      <dsp:nvSpPr>
        <dsp:cNvPr id="0" name=""/>
        <dsp:cNvSpPr/>
      </dsp:nvSpPr>
      <dsp:spPr>
        <a:xfrm>
          <a:off x="0" y="4701370"/>
          <a:ext cx="1759346" cy="77129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125" tIns="128016" rIns="125125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Identify and celebrate</a:t>
          </a:r>
        </a:p>
      </dsp:txBody>
      <dsp:txXfrm>
        <a:off x="0" y="4701370"/>
        <a:ext cx="1759346" cy="771298"/>
      </dsp:txXfrm>
    </dsp:sp>
    <dsp:sp modelId="{3F2F27C6-D389-4558-B27B-32EB276856DF}">
      <dsp:nvSpPr>
        <dsp:cNvPr id="0" name=""/>
        <dsp:cNvSpPr/>
      </dsp:nvSpPr>
      <dsp:spPr>
        <a:xfrm>
          <a:off x="1759346" y="4701370"/>
          <a:ext cx="5278040" cy="77129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064" tIns="152400" rIns="107064" bIns="15240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Identify and celebrate new successes; share potential for change with other communities</a:t>
          </a:r>
        </a:p>
      </dsp:txBody>
      <dsp:txXfrm>
        <a:off x="1759346" y="4701370"/>
        <a:ext cx="5278040" cy="771298"/>
      </dsp:txXfrm>
    </dsp:sp>
    <dsp:sp modelId="{291C5A34-4A0C-470A-B929-975C1794168E}">
      <dsp:nvSpPr>
        <dsp:cNvPr id="0" name=""/>
        <dsp:cNvSpPr/>
      </dsp:nvSpPr>
      <dsp:spPr>
        <a:xfrm rot="10800000">
          <a:off x="0" y="3526682"/>
          <a:ext cx="1759346" cy="1186257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accent5">
              <a:hueOff val="-1689636"/>
              <a:satOff val="-4355"/>
              <a:lumOff val="-29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125" tIns="128016" rIns="125125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Connect</a:t>
          </a:r>
        </a:p>
      </dsp:txBody>
      <dsp:txXfrm rot="-10800000">
        <a:off x="0" y="3526682"/>
        <a:ext cx="1759346" cy="771067"/>
      </dsp:txXfrm>
    </dsp:sp>
    <dsp:sp modelId="{7DF290DB-0DE1-4273-A0F9-F4818B5C7DE6}">
      <dsp:nvSpPr>
        <dsp:cNvPr id="0" name=""/>
        <dsp:cNvSpPr/>
      </dsp:nvSpPr>
      <dsp:spPr>
        <a:xfrm>
          <a:off x="1759346" y="3526682"/>
          <a:ext cx="5278040" cy="771067"/>
        </a:xfrm>
        <a:prstGeom prst="rect">
          <a:avLst/>
        </a:prstGeom>
        <a:solidFill>
          <a:schemeClr val="accent5">
            <a:tint val="40000"/>
            <a:alpha val="90000"/>
            <a:hueOff val="-1684941"/>
            <a:satOff val="-5708"/>
            <a:lumOff val="-732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1684941"/>
              <a:satOff val="-5708"/>
              <a:lumOff val="-7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064" tIns="152400" rIns="107064" bIns="15240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Connect demand for change with resources – knowledge, partners, financing, etc. – in ways supporting and responsive to community leadership</a:t>
          </a:r>
        </a:p>
      </dsp:txBody>
      <dsp:txXfrm>
        <a:off x="1759346" y="3526682"/>
        <a:ext cx="5278040" cy="771067"/>
      </dsp:txXfrm>
    </dsp:sp>
    <dsp:sp modelId="{A13886E2-B22A-42ED-BA2E-31855150D28E}">
      <dsp:nvSpPr>
        <dsp:cNvPr id="0" name=""/>
        <dsp:cNvSpPr/>
      </dsp:nvSpPr>
      <dsp:spPr>
        <a:xfrm rot="10800000">
          <a:off x="0" y="2351994"/>
          <a:ext cx="1759346" cy="1186257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125" tIns="128016" rIns="125125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Help</a:t>
          </a:r>
        </a:p>
      </dsp:txBody>
      <dsp:txXfrm rot="-10800000">
        <a:off x="0" y="2351994"/>
        <a:ext cx="1759346" cy="771067"/>
      </dsp:txXfrm>
    </dsp:sp>
    <dsp:sp modelId="{0CCAA074-DBE1-4870-BAE7-D772D97B2BA3}">
      <dsp:nvSpPr>
        <dsp:cNvPr id="0" name=""/>
        <dsp:cNvSpPr/>
      </dsp:nvSpPr>
      <dsp:spPr>
        <a:xfrm>
          <a:off x="1759346" y="2351994"/>
          <a:ext cx="5278040" cy="771067"/>
        </a:xfrm>
        <a:prstGeom prst="rect">
          <a:avLst/>
        </a:prstGeom>
        <a:solidFill>
          <a:schemeClr val="accent5">
            <a:tint val="40000"/>
            <a:alpha val="90000"/>
            <a:hueOff val="-3369881"/>
            <a:satOff val="-11416"/>
            <a:lumOff val="-146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369881"/>
              <a:satOff val="-11416"/>
              <a:lumOff val="-146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064" tIns="152400" rIns="107064" bIns="15240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Help resolve sources of trauma and depression; work to build positive resources – hope, meaning in life, positive emotions, values-clarity, curiosity, and compassion</a:t>
          </a:r>
        </a:p>
      </dsp:txBody>
      <dsp:txXfrm>
        <a:off x="1759346" y="2351994"/>
        <a:ext cx="5278040" cy="771067"/>
      </dsp:txXfrm>
    </dsp:sp>
    <dsp:sp modelId="{398E7388-F91F-4360-853F-4F205BE53D5F}">
      <dsp:nvSpPr>
        <dsp:cNvPr id="0" name=""/>
        <dsp:cNvSpPr/>
      </dsp:nvSpPr>
      <dsp:spPr>
        <a:xfrm rot="10800000">
          <a:off x="0" y="1177305"/>
          <a:ext cx="1759346" cy="1186257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accent5">
              <a:hueOff val="-5068907"/>
              <a:satOff val="-13064"/>
              <a:lumOff val="-88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125" tIns="128016" rIns="125125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Build</a:t>
          </a:r>
        </a:p>
      </dsp:txBody>
      <dsp:txXfrm rot="-10800000">
        <a:off x="0" y="1177305"/>
        <a:ext cx="1759346" cy="771067"/>
      </dsp:txXfrm>
    </dsp:sp>
    <dsp:sp modelId="{20C317A4-A3DD-45C5-9005-43B3743E0917}">
      <dsp:nvSpPr>
        <dsp:cNvPr id="0" name=""/>
        <dsp:cNvSpPr/>
      </dsp:nvSpPr>
      <dsp:spPr>
        <a:xfrm>
          <a:off x="1759346" y="1177305"/>
          <a:ext cx="5278040" cy="771067"/>
        </a:xfrm>
        <a:prstGeom prst="rect">
          <a:avLst/>
        </a:prstGeom>
        <a:solidFill>
          <a:schemeClr val="accent5">
            <a:tint val="40000"/>
            <a:alpha val="90000"/>
            <a:hueOff val="-5054821"/>
            <a:satOff val="-17124"/>
            <a:lumOff val="-2196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5054821"/>
              <a:satOff val="-17124"/>
              <a:lumOff val="-21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064" tIns="152400" rIns="107064" bIns="15240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Build economic resources through investing in and developing social cohesion, trust, and collective efficacy among members</a:t>
          </a:r>
        </a:p>
      </dsp:txBody>
      <dsp:txXfrm>
        <a:off x="1759346" y="1177305"/>
        <a:ext cx="5278040" cy="771067"/>
      </dsp:txXfrm>
    </dsp:sp>
    <dsp:sp modelId="{1738965B-7236-4C65-A786-FA7C2161BA29}">
      <dsp:nvSpPr>
        <dsp:cNvPr id="0" name=""/>
        <dsp:cNvSpPr/>
      </dsp:nvSpPr>
      <dsp:spPr>
        <a:xfrm rot="10800000">
          <a:off x="0" y="2617"/>
          <a:ext cx="1759346" cy="1186257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125" tIns="128016" rIns="125125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Bring</a:t>
          </a:r>
        </a:p>
      </dsp:txBody>
      <dsp:txXfrm rot="-10800000">
        <a:off x="0" y="2617"/>
        <a:ext cx="1759346" cy="771067"/>
      </dsp:txXfrm>
    </dsp:sp>
    <dsp:sp modelId="{1DD6A0F4-7ACD-4E9C-9586-2C07B3A91B2C}">
      <dsp:nvSpPr>
        <dsp:cNvPr id="0" name=""/>
        <dsp:cNvSpPr/>
      </dsp:nvSpPr>
      <dsp:spPr>
        <a:xfrm>
          <a:off x="1759346" y="2617"/>
          <a:ext cx="5278040" cy="771067"/>
        </a:xfrm>
        <a:prstGeom prst="rect">
          <a:avLst/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6739762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064" tIns="152400" rIns="107064" bIns="15240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Bring members together, especially those who are excluded</a:t>
          </a:r>
        </a:p>
      </dsp:txBody>
      <dsp:txXfrm>
        <a:off x="1759346" y="2617"/>
        <a:ext cx="5278040" cy="7710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9104C-ED29-30AF-F2AB-FFC6702B86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4B38D6-2C2E-EC49-8187-A0D703046E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CC05A4-4290-2CA4-4A47-008A81426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DA16-0F00-481A-929D-B0B8C5E9A16B}" type="datetimeFigureOut">
              <a:rPr lang="en-US" smtClean="0"/>
              <a:t>10/3/2023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B10BFF-492F-FBF3-0DB0-816EFE46C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1E6F5-AE80-977D-31BF-DFA31F465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C722-36D8-4761-A753-4EEE0FB3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25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02C2A-D8C9-D319-5387-D1103EF28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789F0D-C85E-392E-A9A0-B70C7AFC08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248C0-0FCF-F270-AA3D-8283565E4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DA16-0F00-481A-929D-B0B8C5E9A16B}" type="datetimeFigureOut">
              <a:rPr lang="en-US" smtClean="0"/>
              <a:t>10/3/2023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4942E8-087E-3DCB-1506-BF9D67EEE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45D831-EA8C-7F63-D642-53F36150F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C722-36D8-4761-A753-4EEE0FB3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781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FD46A6-31DF-B1AA-74BE-027FE112C9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BF3EA6-DBB1-EC60-29DD-20C6BAD3A8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44D1E9-3384-C787-87F3-50F3FA704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DA16-0F00-481A-929D-B0B8C5E9A16B}" type="datetimeFigureOut">
              <a:rPr lang="en-US" smtClean="0"/>
              <a:t>10/3/2023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4422F8-65D4-585F-65EA-0906EDC94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33E81-74EA-49A7-E064-4024EA3AB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C722-36D8-4761-A753-4EEE0FB3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381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8D548-ACEC-F1F1-75F1-E1CB18342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10FEA-155C-8970-3DC0-4FA07C7E80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F6959-ED3B-12CA-F30E-10CF5791D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DA16-0F00-481A-929D-B0B8C5E9A16B}" type="datetimeFigureOut">
              <a:rPr lang="en-US" smtClean="0"/>
              <a:t>10/3/2023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F404D-9863-2509-E52D-6868B93D3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074AAC-A2E6-E4C7-FC4F-7606B3BB6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C722-36D8-4761-A753-4EEE0FB3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041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6CE44-D636-80BE-CD64-8A3DF8AA9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86953-5F43-919A-BFC2-3B0B10ACD5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F1695-F99B-CA25-8F22-C77C9DE87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DA16-0F00-481A-929D-B0B8C5E9A16B}" type="datetimeFigureOut">
              <a:rPr lang="en-US" smtClean="0"/>
              <a:t>10/3/2023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98DE8-9013-7CD5-0873-17230B764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D5F4C-7CC2-F43C-2357-D7DB8A1B0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C722-36D8-4761-A753-4EEE0FB3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930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A6708-EF1E-3627-7BE0-59620575C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A7196-4BEC-EB83-245C-22FFA03C17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F20C9A-4A1D-461B-EA32-C8763C330C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5C5B89-0B1A-A569-EE28-80287DEFB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DA16-0F00-481A-929D-B0B8C5E9A16B}" type="datetimeFigureOut">
              <a:rPr lang="en-US" smtClean="0"/>
              <a:t>10/3/2023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3ABD75-D818-EBFB-7CF9-655F4D331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F39E01-41C5-1E52-1BF0-C8F1B31F7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C722-36D8-4761-A753-4EEE0FB3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04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5DC49-EB13-E7FA-7B97-31F883FCF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388729-054B-B37D-DB92-5F1F3C3787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0E0E4B-68D5-25A8-C308-7AB9508521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DCD74E-90A6-D867-39F0-55D63B8B9F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12ECBA-7698-A8C3-1BA0-9F71ADAABC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B7913A-754E-108F-DF03-7B700141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DA16-0F00-481A-929D-B0B8C5E9A16B}" type="datetimeFigureOut">
              <a:rPr lang="en-US" smtClean="0"/>
              <a:t>10/3/2023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1C750E-D786-4190-9875-40D275FDF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15CD24-94CF-4DCF-F49F-2B6B5D1FE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C722-36D8-4761-A753-4EEE0FB3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63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1FA85-0F28-DBF7-2943-90863CF28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192A7C-95DB-1F95-92DD-D5C9BC44D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DA16-0F00-481A-929D-B0B8C5E9A16B}" type="datetimeFigureOut">
              <a:rPr lang="en-US" smtClean="0"/>
              <a:t>10/3/2023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85C37D-1052-DE27-D98D-F92F0769B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3B9E28-CD7D-1868-5234-609470FC2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C722-36D8-4761-A753-4EEE0FB3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874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DD7AAD-8EE9-1288-D55F-BFAB3BEF2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DA16-0F00-481A-929D-B0B8C5E9A16B}" type="datetimeFigureOut">
              <a:rPr lang="en-US" smtClean="0"/>
              <a:t>10/3/2023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F31782-5366-050F-A254-BF94E6A33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B06F8C-F4DF-7634-EE20-4457281B3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C722-36D8-4761-A753-4EEE0FB3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28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49E29-3FFA-6137-EDC3-F074E5FB5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00215-50CB-747F-DD79-A59E846AB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84B40D-D2EF-8023-7714-F6E68FDBE4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725DFC-4AE4-91E7-3A80-52F4A482D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DA16-0F00-481A-929D-B0B8C5E9A16B}" type="datetimeFigureOut">
              <a:rPr lang="en-US" smtClean="0"/>
              <a:t>10/3/2023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3C512D-564D-0779-75BA-8A592D922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BA7B88-FDCA-B249-48B6-C6D9DE8EE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C722-36D8-4761-A753-4EEE0FB3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52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53249-D8D5-ED98-A688-8F1A70BE7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338F5B-C385-B107-18D5-14D88E6248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CB587B-A30A-ABC9-8EAA-B148C9C21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4A2DD-36A0-152F-6914-752E20193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DA16-0F00-481A-929D-B0B8C5E9A16B}" type="datetimeFigureOut">
              <a:rPr lang="en-US" smtClean="0"/>
              <a:t>10/3/2023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A77B57-3A9D-6448-F886-BD54E1683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15BF6B-2E6F-D004-3934-3D121630C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C722-36D8-4761-A753-4EEE0FB3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5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576D75-8D5C-EC51-94BF-135230BEF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3D2C2-E498-5506-0AD7-7B3A6D24B6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42DDC-3779-154F-EE5F-C552C6A6B4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5DA16-0F00-481A-929D-B0B8C5E9A16B}" type="datetimeFigureOut">
              <a:rPr lang="en-US" smtClean="0"/>
              <a:t>10/3/2023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E0CAC-ECD5-0272-3BB0-58A89F4174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902AE6-2446-FEDC-6E8E-D4B49D9A3F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0C722-36D8-4761-A753-4EEE0FB38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94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5C589-D83B-69BC-636D-398378C569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Flourishing Communities: A new model to promote sustainable community leadership and transformation in semi-rural Kenya </a:t>
            </a:r>
            <a:endParaRPr lang="en-US" sz="3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16270D-B4F9-57B1-795F-82C9CAE487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Community and Social Impact Statement</a:t>
            </a:r>
            <a:r>
              <a:rPr lang="en-US" dirty="0"/>
              <a:t> </a:t>
            </a:r>
          </a:p>
          <a:p>
            <a:r>
              <a:rPr lang="en-US" sz="1800" dirty="0"/>
              <a:t>Michael L. Goodman, Linda Theron, Sarah Seidel, </a:t>
            </a:r>
            <a:r>
              <a:rPr lang="en-US" sz="1800" dirty="0" err="1"/>
              <a:t>Aleisha</a:t>
            </a:r>
            <a:r>
              <a:rPr lang="en-US" sz="1800" dirty="0"/>
              <a:t> Elliott, Lauren </a:t>
            </a:r>
            <a:r>
              <a:rPr lang="en-US" sz="1800" dirty="0" err="1"/>
              <a:t>Raimer</a:t>
            </a:r>
            <a:r>
              <a:rPr lang="en-US" sz="1800" dirty="0"/>
              <a:t>-Goodman, Philip Keiser, Stanley Gitari &amp; Christine </a:t>
            </a:r>
            <a:r>
              <a:rPr lang="en-US" sz="1800" dirty="0" err="1"/>
              <a:t>Gatwiri</a:t>
            </a:r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428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C4BD5-70A6-6BE6-1416-54FA084A4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do about children living on the streets of Kenya?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B9B1E-C04A-AB76-EDE1-8FD4B6A4DB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 we do about many different challenges that face communities globally? </a:t>
            </a:r>
          </a:p>
          <a:p>
            <a:r>
              <a:rPr lang="en-US" dirty="0"/>
              <a:t>How do we avoid defining communities by what they have going wrong, but rather by how they envision or could envision their growth? </a:t>
            </a:r>
          </a:p>
          <a:p>
            <a:r>
              <a:rPr lang="en-US" dirty="0"/>
              <a:t>How do we support community self-organization and leadership so they can achieve their own goals and pursue their own values? </a:t>
            </a:r>
          </a:p>
        </p:txBody>
      </p:sp>
    </p:spTree>
    <p:extLst>
      <p:ext uri="{BB962C8B-B14F-4D97-AF65-F5344CB8AC3E}">
        <p14:creationId xmlns:p14="http://schemas.microsoft.com/office/powerpoint/2010/main" val="665340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F734F-4ACB-42FE-AB52-22239D242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Flourishing communities Model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06B49D-2801-4703-BF98-20C964DCE319}"/>
              </a:ext>
            </a:extLst>
          </p:cNvPr>
          <p:cNvSpPr txBox="1"/>
          <p:nvPr/>
        </p:nvSpPr>
        <p:spPr>
          <a:xfrm>
            <a:off x="648931" y="2438400"/>
            <a:ext cx="3505494" cy="3785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/>
              <a:t>Dynamic, compassionate, responsive, assertive, self-determining, resilient, productive, loving, informed, curious, role-model, generative communities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6BCBA10-4C82-4BD9-BCD4-6272FD5D5C2A}"/>
              </a:ext>
            </a:extLst>
          </p:cNvPr>
          <p:cNvGrpSpPr/>
          <p:nvPr/>
        </p:nvGrpSpPr>
        <p:grpSpPr>
          <a:xfrm>
            <a:off x="6601786" y="807593"/>
            <a:ext cx="3627482" cy="5239568"/>
            <a:chOff x="0" y="0"/>
            <a:chExt cx="2004696" cy="28956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83E324D-2CFB-4255-8487-287E9FB37408}"/>
                </a:ext>
              </a:extLst>
            </p:cNvPr>
            <p:cNvGrpSpPr/>
            <p:nvPr/>
          </p:nvGrpSpPr>
          <p:grpSpPr>
            <a:xfrm>
              <a:off x="0" y="0"/>
              <a:ext cx="2004696" cy="2895600"/>
              <a:chOff x="9525" y="0"/>
              <a:chExt cx="2004696" cy="2895600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985E7848-E490-4AA8-BF7A-2EDB44D65CD1}"/>
                  </a:ext>
                </a:extLst>
              </p:cNvPr>
              <p:cNvGrpSpPr/>
              <p:nvPr/>
            </p:nvGrpSpPr>
            <p:grpSpPr>
              <a:xfrm>
                <a:off x="9525" y="0"/>
                <a:ext cx="2004696" cy="2895600"/>
                <a:chOff x="-38101" y="0"/>
                <a:chExt cx="2004696" cy="2895600"/>
              </a:xfrm>
            </p:grpSpPr>
            <p:pic>
              <p:nvPicPr>
                <p:cNvPr id="14" name="Picture 13" descr="31,737 Fruit Tree Illustrations &amp; Clip Art - iStock">
                  <a:extLst>
                    <a:ext uri="{FF2B5EF4-FFF2-40B4-BE49-F238E27FC236}">
                      <a16:creationId xmlns:a16="http://schemas.microsoft.com/office/drawing/2014/main" id="{3E9CB252-DA93-4B84-9F4E-4BAE9B33B3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062" r="16344"/>
                <a:stretch/>
              </p:blipFill>
              <p:spPr bwMode="auto">
                <a:xfrm>
                  <a:off x="9525" y="0"/>
                  <a:ext cx="1957070" cy="2895600"/>
                </a:xfrm>
                <a:prstGeom prst="rect">
                  <a:avLst/>
                </a:prstGeom>
                <a:noFill/>
                <a:effectLst/>
              </p:spPr>
            </p:pic>
            <p:sp>
              <p:nvSpPr>
                <p:cNvPr id="15" name="Text Box 13">
                  <a:extLst>
                    <a:ext uri="{FF2B5EF4-FFF2-40B4-BE49-F238E27FC236}">
                      <a16:creationId xmlns:a16="http://schemas.microsoft.com/office/drawing/2014/main" id="{EDC875D2-5258-4983-9405-2D52152E8A56}"/>
                    </a:ext>
                  </a:extLst>
                </p:cNvPr>
                <p:cNvSpPr txBox="1"/>
                <p:nvPr/>
              </p:nvSpPr>
              <p:spPr>
                <a:xfrm>
                  <a:off x="-38101" y="2124075"/>
                  <a:ext cx="1990725" cy="676275"/>
                </a:xfrm>
                <a:prstGeom prst="rect">
                  <a:avLst/>
                </a:prstGeom>
                <a:solidFill>
                  <a:srgbClr val="FFFFFF">
                    <a:alpha val="78039"/>
                  </a:srgbClr>
                </a:solidFill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marL="0" marR="0" algn="ctr">
                    <a:lnSpc>
                      <a:spcPct val="97000"/>
                    </a:lnSpc>
                    <a:spcBef>
                      <a:spcPts val="0"/>
                    </a:spcBef>
                    <a:spcAft>
                      <a:spcPts val="600"/>
                    </a:spcAft>
                  </a:pPr>
                  <a:r>
                    <a:rPr lang="en-US" sz="2000" b="1" u="none" strike="noStrike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 </a:t>
                  </a:r>
                  <a:endParaRPr lang="en-US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marL="0" marR="0" algn="ctr">
                    <a:lnSpc>
                      <a:spcPct val="97000"/>
                    </a:lnSpc>
                    <a:spcBef>
                      <a:spcPts val="0"/>
                    </a:spcBef>
                    <a:spcAft>
                      <a:spcPts val="600"/>
                    </a:spcAft>
                  </a:pPr>
                  <a:r>
                    <a:rPr lang="en-US" sz="2400" b="1" u="sng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Layer 1</a:t>
                  </a:r>
                  <a:r>
                    <a:rPr lang="en-US" sz="2400" u="sng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: Inclusion &amp; Reconciliation</a:t>
                  </a:r>
                  <a:endParaRPr lang="en-US" sz="24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3" name="Text Box 18">
                <a:extLst>
                  <a:ext uri="{FF2B5EF4-FFF2-40B4-BE49-F238E27FC236}">
                    <a16:creationId xmlns:a16="http://schemas.microsoft.com/office/drawing/2014/main" id="{E68ECE1C-E109-4833-9BFD-7C04DC365905}"/>
                  </a:ext>
                </a:extLst>
              </p:cNvPr>
              <p:cNvSpPr txBox="1"/>
              <p:nvPr/>
            </p:nvSpPr>
            <p:spPr>
              <a:xfrm>
                <a:off x="19050" y="47626"/>
                <a:ext cx="1980565" cy="742950"/>
              </a:xfrm>
              <a:prstGeom prst="rect">
                <a:avLst/>
              </a:prstGeom>
              <a:solidFill>
                <a:srgbClr val="FFFFFF">
                  <a:alpha val="78039"/>
                </a:srgbClr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marL="0" marR="0" algn="ctr">
                  <a:lnSpc>
                    <a:spcPct val="97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2400" b="1" u="sng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Layer 5</a:t>
                </a:r>
                <a:r>
                  <a:rPr lang="en-US" sz="2400" u="sng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 Tell new success stories, improve norms &amp; share gains with others</a:t>
                </a:r>
                <a:endParaRPr lang="en-US" sz="24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C5E6138-9D05-42C5-9432-F1E2C2FDD5F2}"/>
                </a:ext>
              </a:extLst>
            </p:cNvPr>
            <p:cNvGrpSpPr/>
            <p:nvPr/>
          </p:nvGrpSpPr>
          <p:grpSpPr>
            <a:xfrm>
              <a:off x="0" y="781050"/>
              <a:ext cx="1990725" cy="1379681"/>
              <a:chOff x="0" y="0"/>
              <a:chExt cx="1990725" cy="1379681"/>
            </a:xfrm>
          </p:grpSpPr>
          <p:sp>
            <p:nvSpPr>
              <p:cNvPr id="9" name="Text Box 15">
                <a:extLst>
                  <a:ext uri="{FF2B5EF4-FFF2-40B4-BE49-F238E27FC236}">
                    <a16:creationId xmlns:a16="http://schemas.microsoft.com/office/drawing/2014/main" id="{5B70A853-602A-4D97-A412-8F63C3376EE3}"/>
                  </a:ext>
                </a:extLst>
              </p:cNvPr>
              <p:cNvSpPr txBox="1"/>
              <p:nvPr/>
            </p:nvSpPr>
            <p:spPr>
              <a:xfrm>
                <a:off x="0" y="912956"/>
                <a:ext cx="1990725" cy="466725"/>
              </a:xfrm>
              <a:prstGeom prst="rect">
                <a:avLst/>
              </a:prstGeom>
              <a:solidFill>
                <a:srgbClr val="FFFFFF">
                  <a:alpha val="78039"/>
                </a:srgbClr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marL="0" marR="0" algn="ctr">
                  <a:lnSpc>
                    <a:spcPct val="97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2400" b="1" u="sng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Layer 2</a:t>
                </a:r>
                <a:r>
                  <a:rPr lang="en-US" sz="2400" u="sng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 Build social capital via shared material good</a:t>
                </a:r>
                <a:endParaRPr lang="en-US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 Box 16">
                <a:extLst>
                  <a:ext uri="{FF2B5EF4-FFF2-40B4-BE49-F238E27FC236}">
                    <a16:creationId xmlns:a16="http://schemas.microsoft.com/office/drawing/2014/main" id="{BA5003DD-4307-446E-A4F4-123C057F85B3}"/>
                  </a:ext>
                </a:extLst>
              </p:cNvPr>
              <p:cNvSpPr txBox="1"/>
              <p:nvPr/>
            </p:nvSpPr>
            <p:spPr>
              <a:xfrm>
                <a:off x="0" y="476251"/>
                <a:ext cx="1990725" cy="476250"/>
              </a:xfrm>
              <a:prstGeom prst="rect">
                <a:avLst/>
              </a:prstGeom>
              <a:solidFill>
                <a:srgbClr val="FFFFFF">
                  <a:alpha val="78039"/>
                </a:srgbClr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marL="0" marR="0" algn="ctr">
                  <a:lnSpc>
                    <a:spcPct val="97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2400" b="1" u="sng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Layer 3</a:t>
                </a:r>
                <a:r>
                  <a:rPr lang="en-US" sz="2400" u="sng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 Resolve trauma &amp; depression, build positivity</a:t>
                </a:r>
                <a:endParaRPr lang="en-US" sz="24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Text Box 17">
                <a:extLst>
                  <a:ext uri="{FF2B5EF4-FFF2-40B4-BE49-F238E27FC236}">
                    <a16:creationId xmlns:a16="http://schemas.microsoft.com/office/drawing/2014/main" id="{A29A8BFC-75BE-4098-B32B-39E672D68EA5}"/>
                  </a:ext>
                </a:extLst>
              </p:cNvPr>
              <p:cNvSpPr txBox="1"/>
              <p:nvPr/>
            </p:nvSpPr>
            <p:spPr>
              <a:xfrm>
                <a:off x="9525" y="0"/>
                <a:ext cx="1980565" cy="485775"/>
              </a:xfrm>
              <a:prstGeom prst="rect">
                <a:avLst/>
              </a:prstGeom>
              <a:solidFill>
                <a:srgbClr val="FFFFFF">
                  <a:alpha val="78039"/>
                </a:srgbClr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marL="0" marR="0" algn="ctr">
                  <a:lnSpc>
                    <a:spcPct val="97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2400" b="1" u="sng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Layer 4</a:t>
                </a:r>
                <a:r>
                  <a:rPr lang="en-US" sz="2400" u="sng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 Improve sector-specific outcomes</a:t>
                </a:r>
                <a:endParaRPr lang="en-US" sz="24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46927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CA6BAD-959D-5F38-7419-872E471A8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en-US" sz="3800">
                <a:solidFill>
                  <a:srgbClr val="FFFFFF"/>
                </a:solidFill>
              </a:rPr>
              <a:t>Process: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F4E3833-7D6D-F66E-EC84-6B1D287474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1309818"/>
              </p:ext>
            </p:extLst>
          </p:nvPr>
        </p:nvGraphicFramePr>
        <p:xfrm>
          <a:off x="4379913" y="687388"/>
          <a:ext cx="7037387" cy="5475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80308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42C49-F6C8-4FD3-CFD6-6BDD5700D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study adds…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4FFC5-0B26-050A-8FDE-56F53E556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Support for theoretical connections linking community-led development, multisystemic resilience and the “broaden-and-build” cycle of attachment processes</a:t>
            </a:r>
          </a:p>
          <a:p>
            <a:r>
              <a:rPr lang="en-US" dirty="0"/>
              <a:t>Support for the social </a:t>
            </a:r>
            <a:r>
              <a:rPr lang="en-US"/>
              <a:t>psychological mechanisms of the </a:t>
            </a:r>
            <a:r>
              <a:rPr lang="en-US" dirty="0"/>
              <a:t>broader “flourishing community” model</a:t>
            </a:r>
          </a:p>
        </p:txBody>
      </p:sp>
    </p:spTree>
    <p:extLst>
      <p:ext uri="{BB962C8B-B14F-4D97-AF65-F5344CB8AC3E}">
        <p14:creationId xmlns:p14="http://schemas.microsoft.com/office/powerpoint/2010/main" val="3046679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325</Words>
  <Application>Microsoft Office PowerPoint</Application>
  <PresentationFormat>Widescreen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Flourishing Communities: A new model to promote sustainable community leadership and transformation in semi-rural Kenya </vt:lpstr>
      <vt:lpstr>What do we do about children living on the streets of Kenya? </vt:lpstr>
      <vt:lpstr>Flourishing communities Model</vt:lpstr>
      <vt:lpstr>Process: </vt:lpstr>
      <vt:lpstr>This study adds…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Flourishing Communities: A new model to promote sustainable community leadership and transformation in semi-rural Kenya</dc:title>
  <dc:creator>Goodman, Michael L.</dc:creator>
  <cp:lastModifiedBy>Mrs. HJ Lotter</cp:lastModifiedBy>
  <cp:revision>2</cp:revision>
  <dcterms:created xsi:type="dcterms:W3CDTF">2022-10-28T15:32:21Z</dcterms:created>
  <dcterms:modified xsi:type="dcterms:W3CDTF">2023-10-03T10:50:45Z</dcterms:modified>
</cp:coreProperties>
</file>