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2" r:id="rId3"/>
    <p:sldId id="261" r:id="rId4"/>
    <p:sldId id="279" r:id="rId5"/>
    <p:sldId id="312" r:id="rId6"/>
    <p:sldId id="317" r:id="rId7"/>
    <p:sldId id="268" r:id="rId8"/>
    <p:sldId id="310" r:id="rId9"/>
    <p:sldId id="278" r:id="rId10"/>
    <p:sldId id="313" r:id="rId11"/>
    <p:sldId id="314" r:id="rId12"/>
    <p:sldId id="271" r:id="rId13"/>
    <p:sldId id="272" r:id="rId14"/>
    <p:sldId id="316" r:id="rId15"/>
    <p:sldId id="280" r:id="rId16"/>
    <p:sldId id="273" r:id="rId17"/>
    <p:sldId id="311" r:id="rId18"/>
    <p:sldId id="276" r:id="rId19"/>
    <p:sldId id="31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1C33"/>
    <a:srgbClr val="134D9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5"/>
    <p:restoredTop sz="94715"/>
  </p:normalViewPr>
  <p:slideViewPr>
    <p:cSldViewPr snapToGrid="0" snapToObjects="1">
      <p:cViewPr varScale="1">
        <p:scale>
          <a:sx n="68" d="100"/>
          <a:sy n="68" d="100"/>
        </p:scale>
        <p:origin x="111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ED4A22-95E0-4993-A3DA-25D75A3E294F}" type="datetimeFigureOut">
              <a:rPr lang="en-ZA" smtClean="0"/>
              <a:t>2024/09/05</a:t>
            </a:fld>
            <a:endParaRPr lang="en-Z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A42C83-F193-453C-97EC-712D8B954DE2}" type="slidenum">
              <a:rPr lang="en-ZA" smtClean="0"/>
              <a:t>‹#›</a:t>
            </a:fld>
            <a:endParaRPr lang="en-ZA"/>
          </a:p>
        </p:txBody>
      </p:sp>
    </p:spTree>
    <p:extLst>
      <p:ext uri="{BB962C8B-B14F-4D97-AF65-F5344CB8AC3E}">
        <p14:creationId xmlns:p14="http://schemas.microsoft.com/office/powerpoint/2010/main" val="289960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213A869-BDA0-394C-8ACA-80A840DAD38C}" type="datetimeFigureOut">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622196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13A869-BDA0-394C-8ACA-80A840DAD38C}" type="datetimeFigureOut">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1999221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13A869-BDA0-394C-8ACA-80A840DAD38C}" type="datetimeFigureOut">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3993558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13A869-BDA0-394C-8ACA-80A840DAD38C}" type="datetimeFigureOut">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3972934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213A869-BDA0-394C-8ACA-80A840DAD38C}" type="datetimeFigureOut">
              <a:rPr lang="en-US" smtClean="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1966797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13A869-BDA0-394C-8ACA-80A840DAD38C}" type="datetimeFigureOut">
              <a:rPr lang="en-US" smtClean="0"/>
              <a:t>9/5/2024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2134334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13A869-BDA0-394C-8ACA-80A840DAD38C}" type="datetimeFigureOut">
              <a:rPr lang="en-US" smtClean="0"/>
              <a:t>9/5/2024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3695638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13A869-BDA0-394C-8ACA-80A840DAD38C}" type="datetimeFigureOut">
              <a:rPr lang="en-US" smtClean="0"/>
              <a:t>9/5/2024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1861181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13A869-BDA0-394C-8ACA-80A840DAD38C}" type="datetimeFigureOut">
              <a:rPr lang="en-US" smtClean="0"/>
              <a:t>9/5/2024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2450737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213A869-BDA0-394C-8ACA-80A840DAD38C}" type="datetimeFigureOut">
              <a:rPr lang="en-US" smtClean="0"/>
              <a:t>9/5/2024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1010249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213A869-BDA0-394C-8ACA-80A840DAD38C}" type="datetimeFigureOut">
              <a:rPr lang="en-US" smtClean="0"/>
              <a:t>9/5/2024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65C778-4D95-ED4C-BF0C-59DC713AE9A3}" type="slidenum">
              <a:rPr lang="en-US" smtClean="0"/>
              <a:t>‹#›</a:t>
            </a:fld>
            <a:endParaRPr lang="en-US"/>
          </a:p>
        </p:txBody>
      </p:sp>
    </p:spTree>
    <p:extLst>
      <p:ext uri="{BB962C8B-B14F-4D97-AF65-F5344CB8AC3E}">
        <p14:creationId xmlns:p14="http://schemas.microsoft.com/office/powerpoint/2010/main" val="3093492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13A869-BDA0-394C-8ACA-80A840DAD38C}" type="datetimeFigureOut">
              <a:rPr lang="en-US" smtClean="0"/>
              <a:t>9/5/2024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5C778-4D95-ED4C-BF0C-59DC713AE9A3}" type="slidenum">
              <a:rPr lang="en-US" smtClean="0"/>
              <a:t>‹#›</a:t>
            </a:fld>
            <a:endParaRPr lang="en-US"/>
          </a:p>
        </p:txBody>
      </p:sp>
    </p:spTree>
    <p:extLst>
      <p:ext uri="{BB962C8B-B14F-4D97-AF65-F5344CB8AC3E}">
        <p14:creationId xmlns:p14="http://schemas.microsoft.com/office/powerpoint/2010/main" val="1977720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hyperlink" Target="https://creativecommons.org/about/cclicenses/"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openlab.citytech.cuny.edu/teachwithoers/what-are-creative-commons-licenses/" TargetMode="External"/><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hyperlink" Target="https://researchoutreach.org/articles/thought-leaders/license-to-share-how-the-creative-commons-licensing-system-encourages-the-remixing-and-reuse-of-published-materials/" TargetMode="External"/><Relationship Id="rId5" Type="http://schemas.openxmlformats.org/officeDocument/2006/relationships/image" Target="../media/image10.jpg"/><Relationship Id="rId4" Type="http://schemas.openxmlformats.org/officeDocument/2006/relationships/hyperlink" Target="https://creativecommons.org/licenses/by/3.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 Id="rId5" Type="http://schemas.openxmlformats.org/officeDocument/2006/relationships/hyperlink" Target="http://evergreenleaf.blogspot.com/2013/04/my-first-blog-award-liebster.html" TargetMode="External"/><Relationship Id="rId4" Type="http://schemas.openxmlformats.org/officeDocument/2006/relationships/image" Target="../media/image13.jpg"/></Relationships>
</file>

<file path=ppt/slides/_rels/slide19.xml.rels><?xml version="1.0" encoding="UTF-8" standalone="yes"?>
<Relationships xmlns="http://schemas.openxmlformats.org/package/2006/relationships"><Relationship Id="rId2" Type="http://schemas.openxmlformats.org/officeDocument/2006/relationships/hyperlink" Target="mailto:copyright@up.ac.za"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4.emf"/><Relationship Id="rId1" Type="http://schemas.openxmlformats.org/officeDocument/2006/relationships/slideLayout" Target="../slideLayouts/slideLayout2.xml"/><Relationship Id="rId5" Type="http://schemas.openxmlformats.org/officeDocument/2006/relationships/hyperlink" Target="https://creativecommons.org/licenses/by/3.0/" TargetMode="External"/><Relationship Id="rId4" Type="http://schemas.openxmlformats.org/officeDocument/2006/relationships/hyperlink" Target="https://www.flickr.com/photos/cerillion/2740525946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game&#10;&#10;Description automatically generated">
            <a:extLst>
              <a:ext uri="{FF2B5EF4-FFF2-40B4-BE49-F238E27FC236}">
                <a16:creationId xmlns:a16="http://schemas.microsoft.com/office/drawing/2014/main" id="{D640443C-D530-0E4A-90DA-CD13E916A6F5}"/>
              </a:ext>
            </a:extLst>
          </p:cNvPr>
          <p:cNvPicPr>
            <a:picLocks noChangeAspect="1"/>
          </p:cNvPicPr>
          <p:nvPr/>
        </p:nvPicPr>
        <p:blipFill>
          <a:blip r:embed="rId2"/>
          <a:stretch>
            <a:fillRect/>
          </a:stretch>
        </p:blipFill>
        <p:spPr>
          <a:xfrm>
            <a:off x="0" y="12700"/>
            <a:ext cx="10789920" cy="6832600"/>
          </a:xfrm>
          <a:prstGeom prst="rect">
            <a:avLst/>
          </a:prstGeom>
        </p:spPr>
      </p:pic>
      <p:sp>
        <p:nvSpPr>
          <p:cNvPr id="2" name="Title 1"/>
          <p:cNvSpPr>
            <a:spLocks noGrp="1"/>
          </p:cNvSpPr>
          <p:nvPr>
            <p:ph type="ctrTitle"/>
          </p:nvPr>
        </p:nvSpPr>
        <p:spPr>
          <a:xfrm>
            <a:off x="247760" y="2532186"/>
            <a:ext cx="7772400" cy="1502790"/>
          </a:xfrm>
        </p:spPr>
        <p:txBody>
          <a:bodyPr/>
          <a:lstStyle/>
          <a:p>
            <a:pPr algn="l"/>
            <a:r>
              <a:rPr lang="en-GB" b="1" dirty="0">
                <a:solidFill>
                  <a:schemeClr val="bg1"/>
                </a:solidFill>
              </a:rPr>
              <a:t>Copyright Presentation </a:t>
            </a:r>
            <a:endParaRPr lang="en-US" b="1" dirty="0">
              <a:solidFill>
                <a:schemeClr val="bg1"/>
              </a:solidFill>
              <a:latin typeface="Open Sans"/>
              <a:cs typeface="Open Sans"/>
            </a:endParaRPr>
          </a:p>
        </p:txBody>
      </p:sp>
      <p:sp>
        <p:nvSpPr>
          <p:cNvPr id="3" name="Subtitle 2"/>
          <p:cNvSpPr>
            <a:spLocks noGrp="1"/>
          </p:cNvSpPr>
          <p:nvPr>
            <p:ph type="subTitle" idx="1"/>
          </p:nvPr>
        </p:nvSpPr>
        <p:spPr>
          <a:xfrm>
            <a:off x="416572" y="4980165"/>
            <a:ext cx="6400800" cy="1752600"/>
          </a:xfrm>
        </p:spPr>
        <p:txBody>
          <a:bodyPr>
            <a:normAutofit/>
          </a:bodyPr>
          <a:lstStyle/>
          <a:p>
            <a:pPr algn="l"/>
            <a:r>
              <a:rPr lang="en-US" sz="2000" dirty="0">
                <a:solidFill>
                  <a:srgbClr val="FFFFFF"/>
                </a:solidFill>
              </a:rPr>
              <a:t>By: The Copyright Officer: Zama Khanyile</a:t>
            </a:r>
          </a:p>
        </p:txBody>
      </p:sp>
    </p:spTree>
    <p:extLst>
      <p:ext uri="{BB962C8B-B14F-4D97-AF65-F5344CB8AC3E}">
        <p14:creationId xmlns:p14="http://schemas.microsoft.com/office/powerpoint/2010/main" val="2036186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3" name="TextBox 2">
            <a:extLst>
              <a:ext uri="{FF2B5EF4-FFF2-40B4-BE49-F238E27FC236}">
                <a16:creationId xmlns:a16="http://schemas.microsoft.com/office/drawing/2014/main" id="{7082CBEF-EC21-4D7C-9B04-536E3C36A017}"/>
              </a:ext>
            </a:extLst>
          </p:cNvPr>
          <p:cNvSpPr txBox="1"/>
          <p:nvPr/>
        </p:nvSpPr>
        <p:spPr>
          <a:xfrm>
            <a:off x="237067" y="1596622"/>
            <a:ext cx="8906933" cy="3416320"/>
          </a:xfrm>
          <a:prstGeom prst="rect">
            <a:avLst/>
          </a:prstGeom>
          <a:noFill/>
        </p:spPr>
        <p:txBody>
          <a:bodyPr wrap="square" rtlCol="0">
            <a:spAutoFit/>
          </a:bodyPr>
          <a:lstStyle/>
          <a:p>
            <a:pPr marL="285750" indent="-285750">
              <a:buFont typeface="Arial" panose="020B0604020202020204" pitchFamily="34" charset="0"/>
              <a:buChar char="•"/>
            </a:pPr>
            <a:r>
              <a:rPr lang="en-US" dirty="0"/>
              <a:t>Most Libraries have license agreements with different database companies for us to be able to access material online through subscriptions.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Most, if not all, license agreements have clauses on what users are and are not allowed to do with the licensed material they access.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includes prohibiting any form of copyright infringement, as well as that no copyright notices may be removed, covered or modified in any way.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licenses usually state that all copyrights and intellectual property rights relating to the licensed material are the sole and exclusive property of the Publisher or Third Party Licensor.</a:t>
            </a:r>
          </a:p>
        </p:txBody>
      </p:sp>
      <p:sp>
        <p:nvSpPr>
          <p:cNvPr id="4" name="TextBox 3">
            <a:extLst>
              <a:ext uri="{FF2B5EF4-FFF2-40B4-BE49-F238E27FC236}">
                <a16:creationId xmlns:a16="http://schemas.microsoft.com/office/drawing/2014/main" id="{EF037909-6905-4206-AD09-FEC37CC23147}"/>
              </a:ext>
            </a:extLst>
          </p:cNvPr>
          <p:cNvSpPr txBox="1"/>
          <p:nvPr/>
        </p:nvSpPr>
        <p:spPr>
          <a:xfrm>
            <a:off x="382923" y="488627"/>
            <a:ext cx="6084711" cy="553998"/>
          </a:xfrm>
          <a:prstGeom prst="rect">
            <a:avLst/>
          </a:prstGeom>
          <a:noFill/>
        </p:spPr>
        <p:txBody>
          <a:bodyPr wrap="square" rtlCol="0">
            <a:spAutoFit/>
          </a:bodyPr>
          <a:lstStyle/>
          <a:p>
            <a:r>
              <a:rPr lang="en-US" sz="3000" b="1" dirty="0">
                <a:solidFill>
                  <a:schemeClr val="tx2"/>
                </a:solidFill>
                <a:latin typeface="Open sans" panose="020B0606030504020204"/>
              </a:rPr>
              <a:t>License Agreements</a:t>
            </a:r>
            <a:endParaRPr lang="en-ZA" sz="3000" b="1" dirty="0">
              <a:solidFill>
                <a:schemeClr val="tx2"/>
              </a:solidFill>
              <a:latin typeface="Open sans" panose="020B0606030504020204"/>
            </a:endParaRPr>
          </a:p>
        </p:txBody>
      </p:sp>
    </p:spTree>
    <p:extLst>
      <p:ext uri="{BB962C8B-B14F-4D97-AF65-F5344CB8AC3E}">
        <p14:creationId xmlns:p14="http://schemas.microsoft.com/office/powerpoint/2010/main" val="147658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311"/>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3" name="TextBox 2">
            <a:extLst>
              <a:ext uri="{FF2B5EF4-FFF2-40B4-BE49-F238E27FC236}">
                <a16:creationId xmlns:a16="http://schemas.microsoft.com/office/drawing/2014/main" id="{7082CBEF-EC21-4D7C-9B04-536E3C36A017}"/>
              </a:ext>
            </a:extLst>
          </p:cNvPr>
          <p:cNvSpPr txBox="1"/>
          <p:nvPr/>
        </p:nvSpPr>
        <p:spPr>
          <a:xfrm>
            <a:off x="237067" y="1224792"/>
            <a:ext cx="8906933" cy="1477328"/>
          </a:xfrm>
          <a:prstGeom prst="rect">
            <a:avLst/>
          </a:prstGeom>
          <a:noFill/>
        </p:spPr>
        <p:txBody>
          <a:bodyPr wrap="square" rtlCol="0">
            <a:spAutoFit/>
          </a:bodyPr>
          <a:lstStyle/>
          <a:p>
            <a:pPr marL="285750" indent="-285750">
              <a:buFont typeface="Arial" panose="020B0604020202020204" pitchFamily="34" charset="0"/>
              <a:buChar char="•"/>
            </a:pPr>
            <a:r>
              <a:rPr lang="en-US" dirty="0"/>
              <a:t>Access may be free while coping, reproducing or adapting may not be</a:t>
            </a:r>
          </a:p>
          <a:p>
            <a:pPr marL="285750" indent="-285750">
              <a:buFont typeface="Arial" panose="020B0604020202020204" pitchFamily="34" charset="0"/>
              <a:buChar char="•"/>
            </a:pPr>
            <a:r>
              <a:rPr lang="en-US" dirty="0"/>
              <a:t>Always check the online or website copyright policy</a:t>
            </a:r>
          </a:p>
          <a:p>
            <a:pPr marL="285750" indent="-285750">
              <a:buFont typeface="Arial" panose="020B0604020202020204" pitchFamily="34" charset="0"/>
              <a:buChar char="•"/>
            </a:pPr>
            <a:r>
              <a:rPr lang="en-US" dirty="0"/>
              <a:t>Government websites are copyrighted but the material can be used for non-commercial purposes</a:t>
            </a:r>
          </a:p>
          <a:p>
            <a:pPr marL="285750" indent="-285750">
              <a:buFont typeface="Arial" panose="020B0604020202020204" pitchFamily="34" charset="0"/>
              <a:buChar char="•"/>
            </a:pPr>
            <a:r>
              <a:rPr lang="en-US" dirty="0"/>
              <a:t>Always use the libraries resources first as they are reputable and paid for to use</a:t>
            </a:r>
          </a:p>
        </p:txBody>
      </p:sp>
      <p:sp>
        <p:nvSpPr>
          <p:cNvPr id="4" name="TextBox 3">
            <a:extLst>
              <a:ext uri="{FF2B5EF4-FFF2-40B4-BE49-F238E27FC236}">
                <a16:creationId xmlns:a16="http://schemas.microsoft.com/office/drawing/2014/main" id="{EF037909-6905-4206-AD09-FEC37CC23147}"/>
              </a:ext>
            </a:extLst>
          </p:cNvPr>
          <p:cNvSpPr txBox="1"/>
          <p:nvPr/>
        </p:nvSpPr>
        <p:spPr>
          <a:xfrm>
            <a:off x="604864" y="373166"/>
            <a:ext cx="6084711" cy="553998"/>
          </a:xfrm>
          <a:prstGeom prst="rect">
            <a:avLst/>
          </a:prstGeom>
          <a:noFill/>
        </p:spPr>
        <p:txBody>
          <a:bodyPr wrap="square" rtlCol="0">
            <a:spAutoFit/>
          </a:bodyPr>
          <a:lstStyle/>
          <a:p>
            <a:r>
              <a:rPr lang="en-US" sz="3000" b="1" dirty="0">
                <a:solidFill>
                  <a:schemeClr val="tx2"/>
                </a:solidFill>
                <a:latin typeface="Open sans" panose="020B0606030504020204"/>
              </a:rPr>
              <a:t>Using internet &amp; e-Resources</a:t>
            </a:r>
            <a:endParaRPr lang="en-ZA" sz="3000" b="1" dirty="0">
              <a:solidFill>
                <a:schemeClr val="tx2"/>
              </a:solidFill>
              <a:latin typeface="Open sans" panose="020B0606030504020204"/>
            </a:endParaRPr>
          </a:p>
        </p:txBody>
      </p:sp>
      <p:sp>
        <p:nvSpPr>
          <p:cNvPr id="8" name="TextBox 7">
            <a:extLst>
              <a:ext uri="{FF2B5EF4-FFF2-40B4-BE49-F238E27FC236}">
                <a16:creationId xmlns:a16="http://schemas.microsoft.com/office/drawing/2014/main" id="{EE9C1688-85F3-4424-9848-F0C4C2D87197}"/>
              </a:ext>
            </a:extLst>
          </p:cNvPr>
          <p:cNvSpPr txBox="1"/>
          <p:nvPr/>
        </p:nvSpPr>
        <p:spPr>
          <a:xfrm>
            <a:off x="757264" y="3068088"/>
            <a:ext cx="6084711" cy="553998"/>
          </a:xfrm>
          <a:prstGeom prst="rect">
            <a:avLst/>
          </a:prstGeom>
          <a:noFill/>
        </p:spPr>
        <p:txBody>
          <a:bodyPr wrap="square" rtlCol="0">
            <a:spAutoFit/>
          </a:bodyPr>
          <a:lstStyle/>
          <a:p>
            <a:r>
              <a:rPr lang="en-US" sz="3000" b="1" dirty="0">
                <a:solidFill>
                  <a:schemeClr val="tx2"/>
                </a:solidFill>
                <a:latin typeface="Open sans" panose="020B0606030504020204"/>
              </a:rPr>
              <a:t>Using Social Media</a:t>
            </a:r>
            <a:endParaRPr lang="en-ZA" sz="3000" b="1" dirty="0">
              <a:solidFill>
                <a:schemeClr val="tx2"/>
              </a:solidFill>
              <a:latin typeface="Open sans" panose="020B0606030504020204"/>
            </a:endParaRPr>
          </a:p>
        </p:txBody>
      </p:sp>
      <p:sp>
        <p:nvSpPr>
          <p:cNvPr id="10" name="TextBox 9">
            <a:extLst>
              <a:ext uri="{FF2B5EF4-FFF2-40B4-BE49-F238E27FC236}">
                <a16:creationId xmlns:a16="http://schemas.microsoft.com/office/drawing/2014/main" id="{22AAEDC5-EB9E-4BC3-842A-9398F417BDC2}"/>
              </a:ext>
            </a:extLst>
          </p:cNvPr>
          <p:cNvSpPr txBox="1"/>
          <p:nvPr/>
        </p:nvSpPr>
        <p:spPr>
          <a:xfrm>
            <a:off x="382923" y="3863686"/>
            <a:ext cx="8906933" cy="1754326"/>
          </a:xfrm>
          <a:prstGeom prst="rect">
            <a:avLst/>
          </a:prstGeom>
          <a:noFill/>
        </p:spPr>
        <p:txBody>
          <a:bodyPr wrap="square" rtlCol="0">
            <a:spAutoFit/>
          </a:bodyPr>
          <a:lstStyle/>
          <a:p>
            <a:pPr marL="285750" indent="-285750">
              <a:buFont typeface="Arial" panose="020B0604020202020204" pitchFamily="34" charset="0"/>
              <a:buChar char="•"/>
            </a:pPr>
            <a:r>
              <a:rPr lang="en-US" dirty="0"/>
              <a:t>Be careful what you put on there as it stays on there permanently even when you delete remember the data does not get deleted so its like a backup somewhere.</a:t>
            </a:r>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r>
              <a:rPr lang="en-US" dirty="0"/>
              <a:t>Facebook and other social media platforms have a broad license to use your posts however they like.</a:t>
            </a:r>
            <a:endParaRPr lang="en-ZA"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7213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pic>
        <p:nvPicPr>
          <p:cNvPr id="4" name="Picture 3">
            <a:extLst>
              <a:ext uri="{FF2B5EF4-FFF2-40B4-BE49-F238E27FC236}">
                <a16:creationId xmlns:a16="http://schemas.microsoft.com/office/drawing/2014/main" id="{5D41DBF0-A03B-400E-B3CE-F0E5C52ED4B2}"/>
              </a:ext>
            </a:extLst>
          </p:cNvPr>
          <p:cNvPicPr>
            <a:picLocks noChangeAspect="1"/>
          </p:cNvPicPr>
          <p:nvPr/>
        </p:nvPicPr>
        <p:blipFill>
          <a:blip r:embed="rId3"/>
          <a:stretch>
            <a:fillRect/>
          </a:stretch>
        </p:blipFill>
        <p:spPr>
          <a:xfrm>
            <a:off x="1800665" y="106344"/>
            <a:ext cx="4445390" cy="1522094"/>
          </a:xfrm>
          <a:prstGeom prst="rect">
            <a:avLst/>
          </a:prstGeom>
        </p:spPr>
      </p:pic>
      <p:sp>
        <p:nvSpPr>
          <p:cNvPr id="6" name="TextBox 5">
            <a:extLst>
              <a:ext uri="{FF2B5EF4-FFF2-40B4-BE49-F238E27FC236}">
                <a16:creationId xmlns:a16="http://schemas.microsoft.com/office/drawing/2014/main" id="{82450959-5FEE-45F4-907D-38573ABC69B7}"/>
              </a:ext>
            </a:extLst>
          </p:cNvPr>
          <p:cNvSpPr txBox="1"/>
          <p:nvPr/>
        </p:nvSpPr>
        <p:spPr>
          <a:xfrm>
            <a:off x="762796" y="1472601"/>
            <a:ext cx="7287065" cy="4524315"/>
          </a:xfrm>
          <a:prstGeom prst="rect">
            <a:avLst/>
          </a:prstGeom>
          <a:noFill/>
        </p:spPr>
        <p:txBody>
          <a:bodyPr wrap="square" rtlCol="0">
            <a:spAutoFit/>
          </a:bodyPr>
          <a:lstStyle/>
          <a:p>
            <a:pPr marL="285750" indent="-285750">
              <a:buFont typeface="Arial" panose="020B0604020202020204" pitchFamily="34" charset="0"/>
              <a:buChar char="•"/>
            </a:pPr>
            <a:r>
              <a:rPr lang="en-US" dirty="0"/>
              <a:t>Set of principles and practices for distributing research outputs online freely;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Open Access returns us to the values of science: to help advance and improve society by providing immediate and unrestricted access to the latest research;</a:t>
            </a:r>
          </a:p>
          <a:p>
            <a:pPr marL="285750" indent="-285750">
              <a:buFont typeface="Arial" panose="020B0604020202020204" pitchFamily="34" charset="0"/>
              <a:buChar char="•"/>
            </a:pPr>
            <a:endParaRPr lang="en-US" dirty="0"/>
          </a:p>
          <a:p>
            <a:r>
              <a:rPr lang="en-US" dirty="0"/>
              <a:t>These include all electronic platforms such as:</a:t>
            </a:r>
            <a:endParaRPr lang="en-ZA" dirty="0"/>
          </a:p>
          <a:p>
            <a:endParaRPr lang="en-US" dirty="0"/>
          </a:p>
          <a:p>
            <a:pPr marL="285750" indent="-285750">
              <a:buFont typeface="Arial" panose="020B0604020202020204" pitchFamily="34" charset="0"/>
              <a:buChar char="•"/>
            </a:pPr>
            <a:r>
              <a:rPr lang="en-US" dirty="0"/>
              <a:t>Directory of Open Access Journal (DOAJ)</a:t>
            </a:r>
          </a:p>
          <a:p>
            <a:pPr marL="285750" indent="-285750">
              <a:buFont typeface="Arial" panose="020B0604020202020204" pitchFamily="34" charset="0"/>
              <a:buChar char="•"/>
            </a:pPr>
            <a:r>
              <a:rPr lang="en-US" dirty="0"/>
              <a:t>Directory of Open Access Books (DOAB)</a:t>
            </a:r>
          </a:p>
          <a:p>
            <a:pPr marL="285750" indent="-285750">
              <a:buFont typeface="Arial" panose="020B0604020202020204" pitchFamily="34" charset="0"/>
              <a:buChar char="•"/>
            </a:pPr>
            <a:r>
              <a:rPr lang="en-US" dirty="0"/>
              <a:t>Directory of Open Access Repositories (DOAR)</a:t>
            </a:r>
          </a:p>
          <a:p>
            <a:pPr marL="285750" indent="-285750">
              <a:buFont typeface="Arial" panose="020B0604020202020204" pitchFamily="34" charset="0"/>
              <a:buChar char="•"/>
            </a:pPr>
            <a:r>
              <a:rPr lang="en-US" dirty="0"/>
              <a:t>Directory of Open Access Scholarly resources</a:t>
            </a:r>
          </a:p>
          <a:p>
            <a:pPr marL="285750" indent="-285750">
              <a:buFont typeface="Arial" panose="020B0604020202020204" pitchFamily="34" charset="0"/>
              <a:buChar char="•"/>
            </a:pPr>
            <a:r>
              <a:rPr lang="en-US" dirty="0"/>
              <a:t>Directory of Open Access Scholarly Resources</a:t>
            </a:r>
          </a:p>
          <a:p>
            <a:pPr marL="285750" indent="-285750">
              <a:buFont typeface="Arial" panose="020B0604020202020204" pitchFamily="34" charset="0"/>
              <a:buChar char="•"/>
            </a:pPr>
            <a:r>
              <a:rPr lang="en-US" dirty="0"/>
              <a:t>Project Gutenberg (out of copyright books)</a:t>
            </a:r>
            <a:endParaRPr lang="en-ZA" dirty="0"/>
          </a:p>
          <a:p>
            <a:pPr marL="285750" indent="-285750">
              <a:buFont typeface="Arial" panose="020B0604020202020204" pitchFamily="34" charset="0"/>
              <a:buChar char="•"/>
            </a:pPr>
            <a:endParaRPr lang="en-ZA" dirty="0"/>
          </a:p>
        </p:txBody>
      </p:sp>
    </p:spTree>
    <p:extLst>
      <p:ext uri="{BB962C8B-B14F-4D97-AF65-F5344CB8AC3E}">
        <p14:creationId xmlns:p14="http://schemas.microsoft.com/office/powerpoint/2010/main" val="3264685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pic>
        <p:nvPicPr>
          <p:cNvPr id="6148" name="Picture 4" descr="Creative Commons Logo Vector (.EPS) Free Download">
            <a:extLst>
              <a:ext uri="{FF2B5EF4-FFF2-40B4-BE49-F238E27FC236}">
                <a16:creationId xmlns:a16="http://schemas.microsoft.com/office/drawing/2014/main" id="{C79BD6D9-C2CC-41E3-B674-A44B8C7AF5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8658" y="98475"/>
            <a:ext cx="2454880" cy="14018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8520B2C-D928-415E-9E5F-47DB2A3FEE84}"/>
              </a:ext>
            </a:extLst>
          </p:cNvPr>
          <p:cNvSpPr txBox="1"/>
          <p:nvPr/>
        </p:nvSpPr>
        <p:spPr>
          <a:xfrm>
            <a:off x="284085" y="1802822"/>
            <a:ext cx="8637973" cy="2862322"/>
          </a:xfrm>
          <a:prstGeom prst="rect">
            <a:avLst/>
          </a:prstGeom>
          <a:noFill/>
        </p:spPr>
        <p:txBody>
          <a:bodyPr wrap="square" rtlCol="0">
            <a:spAutoFit/>
          </a:bodyPr>
          <a:lstStyle/>
          <a:p>
            <a:r>
              <a:rPr lang="en-US" dirty="0"/>
              <a:t>Creative Commons is a non-profit international organization that provides standardized ways to give the public permission to share and use creative work on conditions of the authors choice. </a:t>
            </a:r>
          </a:p>
          <a:p>
            <a:r>
              <a:rPr lang="en-US" dirty="0"/>
              <a:t>This simply changes the copyright terms from the default of “all rights reserved” to “some rights reserved.”</a:t>
            </a:r>
            <a:endParaRPr lang="en-ZA" dirty="0"/>
          </a:p>
          <a:p>
            <a:pPr marL="285750" indent="-285750">
              <a:buFont typeface="Arial" panose="020B0604020202020204" pitchFamily="34" charset="0"/>
              <a:buChar char="•"/>
            </a:pPr>
            <a:endParaRPr lang="en-US" dirty="0"/>
          </a:p>
          <a:p>
            <a:r>
              <a:rPr lang="en-US" dirty="0"/>
              <a:t>There are several different CC license types,</a:t>
            </a:r>
          </a:p>
          <a:p>
            <a:r>
              <a:rPr lang="en-US" dirty="0">
                <a:hlinkClick r:id="rId4"/>
              </a:rPr>
              <a:t>https://creativecommons.org/about/cclicenses/</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ZA" dirty="0"/>
          </a:p>
        </p:txBody>
      </p:sp>
    </p:spTree>
    <p:extLst>
      <p:ext uri="{BB962C8B-B14F-4D97-AF65-F5344CB8AC3E}">
        <p14:creationId xmlns:p14="http://schemas.microsoft.com/office/powerpoint/2010/main" val="3430810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7" name="TextBox 6">
            <a:extLst>
              <a:ext uri="{FF2B5EF4-FFF2-40B4-BE49-F238E27FC236}">
                <a16:creationId xmlns:a16="http://schemas.microsoft.com/office/drawing/2014/main" id="{C28BF3A5-72C6-4896-9E90-B40E198EAD4E}"/>
              </a:ext>
            </a:extLst>
          </p:cNvPr>
          <p:cNvSpPr txBox="1"/>
          <p:nvPr/>
        </p:nvSpPr>
        <p:spPr>
          <a:xfrm>
            <a:off x="936978" y="5670808"/>
            <a:ext cx="8020400" cy="230832"/>
          </a:xfrm>
          <a:prstGeom prst="rect">
            <a:avLst/>
          </a:prstGeom>
          <a:noFill/>
        </p:spPr>
        <p:txBody>
          <a:bodyPr wrap="square" rtlCol="0">
            <a:spAutoFit/>
          </a:bodyPr>
          <a:lstStyle/>
          <a:p>
            <a:r>
              <a:rPr lang="en-ZA" sz="900" dirty="0">
                <a:hlinkClick r:id="rId3" tooltip="https://openlab.citytech.cuny.edu/teachwithoers/what-are-creative-commons-licenses/"/>
              </a:rPr>
              <a:t>This Photo</a:t>
            </a:r>
            <a:r>
              <a:rPr lang="en-ZA" sz="900" dirty="0"/>
              <a:t> by Unknown Author is licensed under </a:t>
            </a:r>
            <a:r>
              <a:rPr lang="en-ZA" sz="900" dirty="0">
                <a:hlinkClick r:id="rId4" tooltip="https://creativecommons.org/licenses/by/3.0/"/>
              </a:rPr>
              <a:t>CC BY</a:t>
            </a:r>
            <a:endParaRPr lang="en-ZA" sz="900" dirty="0"/>
          </a:p>
        </p:txBody>
      </p:sp>
      <p:pic>
        <p:nvPicPr>
          <p:cNvPr id="9" name="Picture 8">
            <a:extLst>
              <a:ext uri="{FF2B5EF4-FFF2-40B4-BE49-F238E27FC236}">
                <a16:creationId xmlns:a16="http://schemas.microsoft.com/office/drawing/2014/main" id="{3E106FF9-E9B8-4879-8A1D-7194A0FB8507}"/>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559930" y="87138"/>
            <a:ext cx="7353582" cy="5572381"/>
          </a:xfrm>
          <a:prstGeom prst="rect">
            <a:avLst/>
          </a:prstGeom>
        </p:spPr>
      </p:pic>
      <p:sp>
        <p:nvSpPr>
          <p:cNvPr id="3" name="Footer Placeholder 2">
            <a:extLst>
              <a:ext uri="{FF2B5EF4-FFF2-40B4-BE49-F238E27FC236}">
                <a16:creationId xmlns:a16="http://schemas.microsoft.com/office/drawing/2014/main" id="{5058E49C-4EF5-4FC0-ADFE-CC61DC761E8C}"/>
              </a:ext>
            </a:extLst>
          </p:cNvPr>
          <p:cNvSpPr>
            <a:spLocks noGrp="1"/>
          </p:cNvSpPr>
          <p:nvPr>
            <p:ph type="ftr" sz="quarter" idx="11"/>
          </p:nvPr>
        </p:nvSpPr>
        <p:spPr/>
        <p:txBody>
          <a:bodyPr/>
          <a:lstStyle/>
          <a:p>
            <a:r>
              <a:rPr lang="en-US"/>
              <a:t>Zama Khanyile: Copyright Officer</a:t>
            </a:r>
          </a:p>
        </p:txBody>
      </p:sp>
    </p:spTree>
    <p:extLst>
      <p:ext uri="{BB962C8B-B14F-4D97-AF65-F5344CB8AC3E}">
        <p14:creationId xmlns:p14="http://schemas.microsoft.com/office/powerpoint/2010/main" val="1269851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6" name="TextBox 5">
            <a:extLst>
              <a:ext uri="{FF2B5EF4-FFF2-40B4-BE49-F238E27FC236}">
                <a16:creationId xmlns:a16="http://schemas.microsoft.com/office/drawing/2014/main" id="{82450959-5FEE-45F4-907D-38573ABC69B7}"/>
              </a:ext>
            </a:extLst>
          </p:cNvPr>
          <p:cNvSpPr txBox="1"/>
          <p:nvPr/>
        </p:nvSpPr>
        <p:spPr>
          <a:xfrm>
            <a:off x="984738" y="2307102"/>
            <a:ext cx="7287065" cy="2308324"/>
          </a:xfrm>
          <a:prstGeom prst="rect">
            <a:avLst/>
          </a:prstGeom>
          <a:noFill/>
        </p:spPr>
        <p:txBody>
          <a:bodyPr wrap="square" rtlCol="0">
            <a:spAutoFit/>
          </a:bodyPr>
          <a:lstStyle/>
          <a:p>
            <a:r>
              <a:rPr lang="en-US" dirty="0"/>
              <a:t>Public domain refers to creative materials that are not protected by intellectual property laws </a:t>
            </a:r>
          </a:p>
          <a:p>
            <a:endParaRPr lang="en-US" dirty="0"/>
          </a:p>
          <a:p>
            <a:r>
              <a:rPr lang="en-US" dirty="0"/>
              <a:t>Public domain content can be used freely, without paying any money or entering into any license agreement. </a:t>
            </a:r>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ZA" dirty="0"/>
          </a:p>
        </p:txBody>
      </p:sp>
      <p:sp>
        <p:nvSpPr>
          <p:cNvPr id="3" name="TextBox 2">
            <a:extLst>
              <a:ext uri="{FF2B5EF4-FFF2-40B4-BE49-F238E27FC236}">
                <a16:creationId xmlns:a16="http://schemas.microsoft.com/office/drawing/2014/main" id="{22B7D6C0-AAEE-4BC9-910A-618523D85200}"/>
              </a:ext>
            </a:extLst>
          </p:cNvPr>
          <p:cNvSpPr txBox="1"/>
          <p:nvPr/>
        </p:nvSpPr>
        <p:spPr>
          <a:xfrm>
            <a:off x="382923" y="698946"/>
            <a:ext cx="3910190" cy="553998"/>
          </a:xfrm>
          <a:prstGeom prst="rect">
            <a:avLst/>
          </a:prstGeom>
          <a:noFill/>
        </p:spPr>
        <p:txBody>
          <a:bodyPr wrap="square" rtlCol="0">
            <a:spAutoFit/>
          </a:bodyPr>
          <a:lstStyle/>
          <a:p>
            <a:r>
              <a:rPr lang="en-US" sz="3000" b="1" dirty="0">
                <a:solidFill>
                  <a:srgbClr val="134D9C"/>
                </a:solidFill>
                <a:latin typeface="Open Sans"/>
              </a:rPr>
              <a:t>Public Domain</a:t>
            </a:r>
            <a:endParaRPr lang="en-ZA" sz="3000" b="1" dirty="0">
              <a:solidFill>
                <a:srgbClr val="134D9C"/>
              </a:solidFill>
              <a:latin typeface="Open Sans"/>
            </a:endParaRPr>
          </a:p>
        </p:txBody>
      </p:sp>
      <p:pic>
        <p:nvPicPr>
          <p:cNvPr id="9" name="Picture 8">
            <a:extLst>
              <a:ext uri="{FF2B5EF4-FFF2-40B4-BE49-F238E27FC236}">
                <a16:creationId xmlns:a16="http://schemas.microsoft.com/office/drawing/2014/main" id="{381B7588-AF6A-4EBB-9EEA-40778B8AF960}"/>
              </a:ext>
            </a:extLst>
          </p:cNvPr>
          <p:cNvPicPr>
            <a:picLocks noChangeAspect="1"/>
          </p:cNvPicPr>
          <p:nvPr/>
        </p:nvPicPr>
        <p:blipFill>
          <a:blip r:embed="rId3"/>
          <a:stretch>
            <a:fillRect/>
          </a:stretch>
        </p:blipFill>
        <p:spPr>
          <a:xfrm>
            <a:off x="3626556" y="354197"/>
            <a:ext cx="3810000" cy="1200150"/>
          </a:xfrm>
          <a:prstGeom prst="rect">
            <a:avLst/>
          </a:prstGeom>
        </p:spPr>
      </p:pic>
      <p:sp>
        <p:nvSpPr>
          <p:cNvPr id="10" name="Rectangle 9">
            <a:extLst>
              <a:ext uri="{FF2B5EF4-FFF2-40B4-BE49-F238E27FC236}">
                <a16:creationId xmlns:a16="http://schemas.microsoft.com/office/drawing/2014/main" id="{EA369D07-DDFC-4A60-A973-ED779802D744}"/>
              </a:ext>
            </a:extLst>
          </p:cNvPr>
          <p:cNvSpPr/>
          <p:nvPr/>
        </p:nvSpPr>
        <p:spPr>
          <a:xfrm>
            <a:off x="3718278" y="1465055"/>
            <a:ext cx="4572000" cy="461665"/>
          </a:xfrm>
          <a:prstGeom prst="rect">
            <a:avLst/>
          </a:prstGeom>
        </p:spPr>
        <p:txBody>
          <a:bodyPr>
            <a:spAutoFit/>
          </a:bodyPr>
          <a:lstStyle/>
          <a:p>
            <a:r>
              <a:rPr lang="en-ZA" sz="1200" dirty="0"/>
              <a:t>https://www.iconspng.com/images/public-domain-logo/public-domain-logo.jpg</a:t>
            </a:r>
          </a:p>
        </p:txBody>
      </p:sp>
    </p:spTree>
    <p:extLst>
      <p:ext uri="{BB962C8B-B14F-4D97-AF65-F5344CB8AC3E}">
        <p14:creationId xmlns:p14="http://schemas.microsoft.com/office/powerpoint/2010/main" val="2666870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382923" y="792073"/>
            <a:ext cx="8864808" cy="553998"/>
          </a:xfrm>
          <a:prstGeom prst="rect">
            <a:avLst/>
          </a:prstGeom>
          <a:noFill/>
        </p:spPr>
        <p:txBody>
          <a:bodyPr wrap="square" rtlCol="0">
            <a:spAutoFit/>
          </a:bodyPr>
          <a:lstStyle/>
          <a:p>
            <a:r>
              <a:rPr lang="en-US" sz="3000" b="1" dirty="0">
                <a:solidFill>
                  <a:srgbClr val="134D9C"/>
                </a:solidFill>
                <a:latin typeface="Open Sans"/>
                <a:cs typeface="Open Sans"/>
              </a:rPr>
              <a:t>Fair Dealing</a:t>
            </a:r>
            <a:endParaRPr lang="en-US" sz="2000" b="1" dirty="0">
              <a:solidFill>
                <a:srgbClr val="134D9C"/>
              </a:solidFill>
              <a:latin typeface="Open Sans"/>
              <a:cs typeface="Open Sans"/>
            </a:endParaRPr>
          </a:p>
        </p:txBody>
      </p:sp>
      <p:sp>
        <p:nvSpPr>
          <p:cNvPr id="6" name="TextBox 5">
            <a:extLst>
              <a:ext uri="{FF2B5EF4-FFF2-40B4-BE49-F238E27FC236}">
                <a16:creationId xmlns:a16="http://schemas.microsoft.com/office/drawing/2014/main" id="{2E313F58-A3F9-4E61-84D3-D993BF0321EB}"/>
              </a:ext>
            </a:extLst>
          </p:cNvPr>
          <p:cNvSpPr txBox="1"/>
          <p:nvPr/>
        </p:nvSpPr>
        <p:spPr>
          <a:xfrm>
            <a:off x="382922" y="2166425"/>
            <a:ext cx="8597305" cy="3416320"/>
          </a:xfrm>
          <a:prstGeom prst="rect">
            <a:avLst/>
          </a:prstGeom>
          <a:noFill/>
        </p:spPr>
        <p:txBody>
          <a:bodyPr wrap="square" rtlCol="0">
            <a:spAutoFit/>
          </a:bodyPr>
          <a:lstStyle/>
          <a:p>
            <a:r>
              <a:rPr lang="en-US" dirty="0"/>
              <a:t>The fair dealing copyright section allows a user to copy, for their own study, research or private use, as much of the work as they need to meet their reasonable needs, without seeking permission from the copyright owner or paying compensation. </a:t>
            </a:r>
          </a:p>
          <a:p>
            <a:endParaRPr lang="en-US" dirty="0"/>
          </a:p>
          <a:p>
            <a:r>
              <a:rPr lang="en-US" b="1" dirty="0"/>
              <a:t>Researchers must give credit to the copyright holder</a:t>
            </a:r>
          </a:p>
          <a:p>
            <a:pPr marL="285750" indent="-285750">
              <a:buFont typeface="Arial" panose="020B0604020202020204" pitchFamily="34" charset="0"/>
              <a:buChar char="•"/>
            </a:pPr>
            <a:endParaRPr lang="en-US" dirty="0"/>
          </a:p>
          <a:p>
            <a:r>
              <a:rPr lang="en-US" dirty="0"/>
              <a:t>The use of the materials should be fair. There is no legal definition of what is fair or unfair; it is at the court’s discretion based on the individual facts of the case and the purpose for which the material is being used</a:t>
            </a:r>
          </a:p>
          <a:p>
            <a:endParaRPr lang="en-US" dirty="0"/>
          </a:p>
          <a:p>
            <a:r>
              <a:rPr lang="en-ZA" b="1" dirty="0"/>
              <a:t>Multiple copies are outside of fair dealing</a:t>
            </a:r>
            <a:endParaRPr lang="en-US" b="1" dirty="0"/>
          </a:p>
          <a:p>
            <a:endParaRPr lang="en-ZA" dirty="0"/>
          </a:p>
        </p:txBody>
      </p:sp>
      <p:pic>
        <p:nvPicPr>
          <p:cNvPr id="9" name="Picture 8">
            <a:extLst>
              <a:ext uri="{FF2B5EF4-FFF2-40B4-BE49-F238E27FC236}">
                <a16:creationId xmlns:a16="http://schemas.microsoft.com/office/drawing/2014/main" id="{AE51C7A2-C718-45C8-95B1-736DA17C33B3}"/>
              </a:ext>
            </a:extLst>
          </p:cNvPr>
          <p:cNvPicPr>
            <a:picLocks noChangeAspect="1"/>
          </p:cNvPicPr>
          <p:nvPr/>
        </p:nvPicPr>
        <p:blipFill>
          <a:blip r:embed="rId2"/>
          <a:stretch>
            <a:fillRect/>
          </a:stretch>
        </p:blipFill>
        <p:spPr>
          <a:xfrm>
            <a:off x="6030096" y="19010"/>
            <a:ext cx="2377057" cy="2147415"/>
          </a:xfrm>
          <a:prstGeom prst="rect">
            <a:avLst/>
          </a:prstGeom>
        </p:spPr>
      </p:pic>
    </p:spTree>
    <p:extLst>
      <p:ext uri="{BB962C8B-B14F-4D97-AF65-F5344CB8AC3E}">
        <p14:creationId xmlns:p14="http://schemas.microsoft.com/office/powerpoint/2010/main" val="2580491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3" name="TextBox 2">
            <a:extLst>
              <a:ext uri="{FF2B5EF4-FFF2-40B4-BE49-F238E27FC236}">
                <a16:creationId xmlns:a16="http://schemas.microsoft.com/office/drawing/2014/main" id="{F473CBC7-786A-4DD0-9DCF-9ABDAC773570}"/>
              </a:ext>
            </a:extLst>
          </p:cNvPr>
          <p:cNvSpPr txBox="1"/>
          <p:nvPr/>
        </p:nvSpPr>
        <p:spPr>
          <a:xfrm>
            <a:off x="492369" y="548640"/>
            <a:ext cx="6836899" cy="584775"/>
          </a:xfrm>
          <a:prstGeom prst="rect">
            <a:avLst/>
          </a:prstGeom>
          <a:noFill/>
        </p:spPr>
        <p:txBody>
          <a:bodyPr wrap="square" rtlCol="0">
            <a:spAutoFit/>
          </a:bodyPr>
          <a:lstStyle/>
          <a:p>
            <a:r>
              <a:rPr lang="en-US" sz="3200" b="1" dirty="0"/>
              <a:t>Sharing material through emails</a:t>
            </a:r>
            <a:endParaRPr lang="en-ZA" sz="3200" dirty="0"/>
          </a:p>
        </p:txBody>
      </p:sp>
      <p:sp>
        <p:nvSpPr>
          <p:cNvPr id="4" name="TextBox 3">
            <a:extLst>
              <a:ext uri="{FF2B5EF4-FFF2-40B4-BE49-F238E27FC236}">
                <a16:creationId xmlns:a16="http://schemas.microsoft.com/office/drawing/2014/main" id="{0A750F7E-31FD-444D-AFA4-D60FD8D8B87C}"/>
              </a:ext>
            </a:extLst>
          </p:cNvPr>
          <p:cNvSpPr txBox="1"/>
          <p:nvPr/>
        </p:nvSpPr>
        <p:spPr>
          <a:xfrm>
            <a:off x="618978" y="1786597"/>
            <a:ext cx="7934179"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Sharing of pdf copies through emails is considered as an infringement of copyright.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 An alternative is to share a direct link or permanent link to the reading from the website or database.</a:t>
            </a:r>
            <a:endParaRPr lang="en-ZA" sz="2400" dirty="0"/>
          </a:p>
        </p:txBody>
      </p:sp>
    </p:spTree>
    <p:extLst>
      <p:ext uri="{BB962C8B-B14F-4D97-AF65-F5344CB8AC3E}">
        <p14:creationId xmlns:p14="http://schemas.microsoft.com/office/powerpoint/2010/main" val="2532115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srcRect t="31749"/>
          <a:stretch/>
        </p:blipFill>
        <p:spPr>
          <a:xfrm>
            <a:off x="0" y="0"/>
            <a:ext cx="9166217" cy="6857999"/>
          </a:xfrm>
          <a:prstGeom prst="rect">
            <a:avLst/>
          </a:prstGeom>
        </p:spPr>
      </p:pic>
      <p:pic>
        <p:nvPicPr>
          <p:cNvPr id="4" name="Picture 3" descr="white foot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pic>
        <p:nvPicPr>
          <p:cNvPr id="9" name="Picture 8">
            <a:extLst>
              <a:ext uri="{FF2B5EF4-FFF2-40B4-BE49-F238E27FC236}">
                <a16:creationId xmlns:a16="http://schemas.microsoft.com/office/drawing/2014/main" id="{02EEC2AB-2AF6-428A-8E58-B529A41B2805}"/>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854218" y="300747"/>
            <a:ext cx="7435563" cy="5549705"/>
          </a:xfrm>
          <a:prstGeom prst="rect">
            <a:avLst/>
          </a:prstGeom>
        </p:spPr>
      </p:pic>
    </p:spTree>
    <p:extLst>
      <p:ext uri="{BB962C8B-B14F-4D97-AF65-F5344CB8AC3E}">
        <p14:creationId xmlns:p14="http://schemas.microsoft.com/office/powerpoint/2010/main" val="3224428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45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61D32-B803-4BBB-946C-A6302F26771E}"/>
              </a:ext>
            </a:extLst>
          </p:cNvPr>
          <p:cNvSpPr>
            <a:spLocks noGrp="1"/>
          </p:cNvSpPr>
          <p:nvPr>
            <p:ph type="ctrTitle"/>
          </p:nvPr>
        </p:nvSpPr>
        <p:spPr>
          <a:xfrm>
            <a:off x="685800" y="484187"/>
            <a:ext cx="7772400" cy="1470025"/>
          </a:xfrm>
        </p:spPr>
        <p:txBody>
          <a:bodyPr/>
          <a:lstStyle/>
          <a:p>
            <a:r>
              <a:rPr lang="en-US" dirty="0"/>
              <a:t>Copyright office</a:t>
            </a:r>
            <a:endParaRPr lang="en-ZA" dirty="0"/>
          </a:p>
        </p:txBody>
      </p:sp>
      <p:sp>
        <p:nvSpPr>
          <p:cNvPr id="3" name="Subtitle 2">
            <a:extLst>
              <a:ext uri="{FF2B5EF4-FFF2-40B4-BE49-F238E27FC236}">
                <a16:creationId xmlns:a16="http://schemas.microsoft.com/office/drawing/2014/main" id="{42D92EF3-0F78-4829-B191-169A904CCAA2}"/>
              </a:ext>
            </a:extLst>
          </p:cNvPr>
          <p:cNvSpPr>
            <a:spLocks noGrp="1"/>
          </p:cNvSpPr>
          <p:nvPr>
            <p:ph type="subTitle" idx="1"/>
          </p:nvPr>
        </p:nvSpPr>
        <p:spPr>
          <a:xfrm>
            <a:off x="545123" y="1982347"/>
            <a:ext cx="7772400" cy="2459502"/>
          </a:xfrm>
        </p:spPr>
        <p:txBody>
          <a:bodyPr>
            <a:normAutofit/>
          </a:bodyPr>
          <a:lstStyle/>
          <a:p>
            <a:r>
              <a:rPr lang="en-US" dirty="0"/>
              <a:t>Merensky library Level 6 Room 33</a:t>
            </a:r>
          </a:p>
          <a:p>
            <a:r>
              <a:rPr lang="en-US" dirty="0"/>
              <a:t>Tel +27 (0)12 420 2056</a:t>
            </a:r>
          </a:p>
          <a:p>
            <a:r>
              <a:rPr lang="en-US" dirty="0"/>
              <a:t>Email: </a:t>
            </a:r>
            <a:r>
              <a:rPr lang="en-ZA" b="1" dirty="0">
                <a:hlinkClick r:id="rId2"/>
              </a:rPr>
              <a:t>copyright@up.ac.za</a:t>
            </a:r>
            <a:endParaRPr lang="en-ZA" b="1" dirty="0"/>
          </a:p>
          <a:p>
            <a:endParaRPr lang="en-US" dirty="0"/>
          </a:p>
        </p:txBody>
      </p:sp>
    </p:spTree>
    <p:extLst>
      <p:ext uri="{BB962C8B-B14F-4D97-AF65-F5344CB8AC3E}">
        <p14:creationId xmlns:p14="http://schemas.microsoft.com/office/powerpoint/2010/main" val="3219812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srcRect t="31749"/>
          <a:stretch/>
        </p:blipFill>
        <p:spPr>
          <a:xfrm>
            <a:off x="0" y="0"/>
            <a:ext cx="9166217" cy="6857999"/>
          </a:xfrm>
          <a:prstGeom prst="rect">
            <a:avLst/>
          </a:prstGeom>
        </p:spPr>
      </p:pic>
      <p:pic>
        <p:nvPicPr>
          <p:cNvPr id="4" name="Picture 3" descr="white foote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12" y="-206231"/>
            <a:ext cx="9365572" cy="7024179"/>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8" name="TextBox 7"/>
          <p:cNvSpPr txBox="1"/>
          <p:nvPr/>
        </p:nvSpPr>
        <p:spPr>
          <a:xfrm>
            <a:off x="315368" y="1090887"/>
            <a:ext cx="8445709" cy="4852547"/>
          </a:xfrm>
          <a:prstGeom prst="rect">
            <a:avLst/>
          </a:prstGeom>
          <a:noFill/>
        </p:spPr>
        <p:txBody>
          <a:bodyPr wrap="square" rtlCol="0">
            <a:spAutoFit/>
          </a:bodyPr>
          <a:lstStyle/>
          <a:p>
            <a:pPr>
              <a:lnSpc>
                <a:spcPct val="120000"/>
              </a:lnSpc>
            </a:pPr>
            <a:r>
              <a:rPr lang="en-ZA" sz="2400" dirty="0">
                <a:solidFill>
                  <a:srgbClr val="FFFFFF"/>
                </a:solidFill>
                <a:latin typeface="Open sans"/>
                <a:cs typeface="Open sans"/>
              </a:rPr>
              <a:t>• </a:t>
            </a:r>
            <a:r>
              <a:rPr lang="en-ZA" sz="1600" dirty="0">
                <a:solidFill>
                  <a:srgbClr val="FFFFFF"/>
                </a:solidFill>
                <a:latin typeface="Open sans"/>
                <a:cs typeface="Open sans"/>
              </a:rPr>
              <a:t>W</a:t>
            </a:r>
            <a:r>
              <a:rPr lang="en-US" sz="1600" dirty="0">
                <a:solidFill>
                  <a:srgbClr val="FFFFFF"/>
                </a:solidFill>
                <a:latin typeface="Open sans"/>
                <a:cs typeface="Open sans"/>
              </a:rPr>
              <a:t>hat is Copyright;</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Who exactly is an author;</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Works that can be protected; </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Copyright infringement and its consequences;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The Difference Between Copyright Infringement and Plagiarism;</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How much can you copy;</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Exceptions for libraries;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Using internet &amp; e-Resources;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Difference between subscriptions and open access;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License Agreements;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Open access;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Creative commons;</a:t>
            </a:r>
          </a:p>
          <a:p>
            <a:pPr marL="342900" indent="-342900">
              <a:lnSpc>
                <a:spcPct val="120000"/>
              </a:lnSpc>
              <a:buFont typeface="Arial" panose="020B0604020202020204" pitchFamily="34" charset="0"/>
              <a:buChar char="•"/>
            </a:pPr>
            <a:r>
              <a:rPr lang="en-US" sz="1600" dirty="0">
                <a:solidFill>
                  <a:srgbClr val="FFFFFF"/>
                </a:solidFill>
                <a:latin typeface="Open sans"/>
                <a:cs typeface="Open sans"/>
              </a:rPr>
              <a:t>Fair dealing and </a:t>
            </a:r>
          </a:p>
          <a:p>
            <a:pPr marL="342900" indent="-342900">
              <a:lnSpc>
                <a:spcPct val="120000"/>
              </a:lnSpc>
              <a:buFont typeface="Arial" panose="020B0604020202020204" pitchFamily="34" charset="0"/>
              <a:buChar char="•"/>
            </a:pPr>
            <a:r>
              <a:rPr lang="en-ZA" sz="1600" dirty="0">
                <a:solidFill>
                  <a:srgbClr val="FFFFFF"/>
                </a:solidFill>
                <a:latin typeface="Open sans"/>
                <a:cs typeface="Open sans"/>
              </a:rPr>
              <a:t>Sharing material through emails</a:t>
            </a:r>
            <a:r>
              <a:rPr lang="en-ZA" sz="2000" dirty="0">
                <a:solidFill>
                  <a:srgbClr val="FFFFFF"/>
                </a:solidFill>
                <a:latin typeface="Open sans"/>
                <a:cs typeface="Open sans"/>
              </a:rPr>
              <a:t>.</a:t>
            </a:r>
          </a:p>
          <a:p>
            <a:pPr marL="342900" indent="-342900">
              <a:lnSpc>
                <a:spcPct val="120000"/>
              </a:lnSpc>
              <a:buFont typeface="Arial" panose="020B0604020202020204" pitchFamily="34" charset="0"/>
              <a:buChar char="•"/>
            </a:pPr>
            <a:endParaRPr lang="en-ZA" sz="2400" dirty="0">
              <a:solidFill>
                <a:srgbClr val="FFFFFF"/>
              </a:solidFill>
              <a:latin typeface="Open sans"/>
              <a:cs typeface="Open sans"/>
            </a:endParaRPr>
          </a:p>
        </p:txBody>
      </p:sp>
      <p:cxnSp>
        <p:nvCxnSpPr>
          <p:cNvPr id="10" name="Straight Connector 9"/>
          <p:cNvCxnSpPr/>
          <p:nvPr/>
        </p:nvCxnSpPr>
        <p:spPr>
          <a:xfrm>
            <a:off x="298874" y="1181119"/>
            <a:ext cx="8327318" cy="0"/>
          </a:xfrm>
          <a:prstGeom prst="line">
            <a:avLst/>
          </a:prstGeom>
          <a:ln w="190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80483" y="413860"/>
            <a:ext cx="8864808" cy="584775"/>
          </a:xfrm>
          <a:prstGeom prst="rect">
            <a:avLst/>
          </a:prstGeom>
          <a:noFill/>
        </p:spPr>
        <p:txBody>
          <a:bodyPr wrap="square" rtlCol="0">
            <a:spAutoFit/>
          </a:bodyPr>
          <a:lstStyle/>
          <a:p>
            <a:r>
              <a:rPr lang="en-ZA" sz="3200" b="1" dirty="0">
                <a:solidFill>
                  <a:srgbClr val="FFFFFF"/>
                </a:solidFill>
                <a:latin typeface="Open sans"/>
                <a:cs typeface="Open sans"/>
              </a:rPr>
              <a:t>Take outs from the presentation</a:t>
            </a:r>
            <a:endParaRPr lang="en-US" sz="2000" b="1" dirty="0">
              <a:solidFill>
                <a:srgbClr val="FFFFFF"/>
              </a:solidFill>
              <a:latin typeface="Open Sans"/>
              <a:cs typeface="Open Sans"/>
            </a:endParaRPr>
          </a:p>
        </p:txBody>
      </p:sp>
    </p:spTree>
    <p:extLst>
      <p:ext uri="{BB962C8B-B14F-4D97-AF65-F5344CB8AC3E}">
        <p14:creationId xmlns:p14="http://schemas.microsoft.com/office/powerpoint/2010/main" val="2018253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86805" y="1321039"/>
            <a:ext cx="4658805" cy="553998"/>
          </a:xfrm>
          <a:prstGeom prst="rect">
            <a:avLst/>
          </a:prstGeom>
          <a:noFill/>
        </p:spPr>
        <p:txBody>
          <a:bodyPr wrap="square" rtlCol="0">
            <a:spAutoFit/>
          </a:bodyPr>
          <a:lstStyle/>
          <a:p>
            <a:r>
              <a:rPr lang="en-US" sz="3000" b="1" dirty="0">
                <a:solidFill>
                  <a:srgbClr val="134D9C"/>
                </a:solidFill>
                <a:latin typeface="Open Sans"/>
                <a:cs typeface="Open Sans"/>
              </a:rPr>
              <a:t>		What is copyright?</a:t>
            </a:r>
            <a:endParaRPr lang="en-US" sz="2000" b="1" dirty="0">
              <a:solidFill>
                <a:srgbClr val="134D9C"/>
              </a:solidFill>
              <a:latin typeface="Open Sans"/>
              <a:cs typeface="Open Sans"/>
            </a:endParaRPr>
          </a:p>
        </p:txBody>
      </p:sp>
      <p:sp>
        <p:nvSpPr>
          <p:cNvPr id="9" name="TextBox 8"/>
          <p:cNvSpPr txBox="1"/>
          <p:nvPr/>
        </p:nvSpPr>
        <p:spPr>
          <a:xfrm>
            <a:off x="180482" y="3305490"/>
            <a:ext cx="8864809" cy="2262158"/>
          </a:xfrm>
          <a:prstGeom prst="rect">
            <a:avLst/>
          </a:prstGeom>
          <a:noFill/>
        </p:spPr>
        <p:txBody>
          <a:bodyPr wrap="square" rtlCol="0">
            <a:spAutoFit/>
          </a:bodyPr>
          <a:lstStyle/>
          <a:p>
            <a:r>
              <a:rPr lang="en-US" dirty="0"/>
              <a:t>Copyright is a type of intellectual property license that protects </a:t>
            </a:r>
            <a:r>
              <a:rPr lang="en-US" b="1" dirty="0"/>
              <a:t>original works of authorship</a:t>
            </a:r>
            <a:r>
              <a:rPr lang="en-US" dirty="0"/>
              <a:t>. It protects the expression of the work against infringement by other writers or entities.</a:t>
            </a:r>
          </a:p>
          <a:p>
            <a:r>
              <a:rPr lang="en-US" dirty="0"/>
              <a:t>A copyright is subject to limitations based on public interest considerations, such as the fair use,</a:t>
            </a:r>
          </a:p>
          <a:p>
            <a:endParaRPr lang="en-US" dirty="0"/>
          </a:p>
          <a:p>
            <a:r>
              <a:rPr lang="en-US" dirty="0"/>
              <a:t>In South Africa, copyright lasts a lifetime of the owner plus 50 after death. </a:t>
            </a:r>
          </a:p>
          <a:p>
            <a:endParaRPr lang="en-US" dirty="0"/>
          </a:p>
          <a:p>
            <a:endParaRPr lang="en-US" sz="1500" dirty="0">
              <a:solidFill>
                <a:srgbClr val="969696"/>
              </a:solidFill>
              <a:latin typeface="Open sans"/>
              <a:cs typeface="Open sans"/>
            </a:endParaRPr>
          </a:p>
        </p:txBody>
      </p:sp>
      <p:pic>
        <p:nvPicPr>
          <p:cNvPr id="6" name="Picture 5">
            <a:extLst>
              <a:ext uri="{FF2B5EF4-FFF2-40B4-BE49-F238E27FC236}">
                <a16:creationId xmlns:a16="http://schemas.microsoft.com/office/drawing/2014/main" id="{145802AC-6B48-4316-8E5A-133F20075833}"/>
              </a:ext>
            </a:extLst>
          </p:cNvPr>
          <p:cNvPicPr>
            <a:picLocks noChangeAspect="1"/>
          </p:cNvPicPr>
          <p:nvPr/>
        </p:nvPicPr>
        <p:blipFill>
          <a:blip r:embed="rId3"/>
          <a:stretch>
            <a:fillRect/>
          </a:stretch>
        </p:blipFill>
        <p:spPr>
          <a:xfrm>
            <a:off x="4403188" y="423258"/>
            <a:ext cx="4445390" cy="2882231"/>
          </a:xfrm>
          <a:prstGeom prst="rect">
            <a:avLst/>
          </a:prstGeom>
        </p:spPr>
      </p:pic>
    </p:spTree>
    <p:extLst>
      <p:ext uri="{BB962C8B-B14F-4D97-AF65-F5344CB8AC3E}">
        <p14:creationId xmlns:p14="http://schemas.microsoft.com/office/powerpoint/2010/main" val="952312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59" y="0"/>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29259" y="864974"/>
            <a:ext cx="4658805" cy="1323439"/>
          </a:xfrm>
          <a:prstGeom prst="rect">
            <a:avLst/>
          </a:prstGeom>
          <a:noFill/>
        </p:spPr>
        <p:txBody>
          <a:bodyPr wrap="square" rtlCol="0">
            <a:spAutoFit/>
          </a:bodyPr>
          <a:lstStyle/>
          <a:p>
            <a:r>
              <a:rPr lang="en-US" sz="3000" b="1" dirty="0">
                <a:solidFill>
                  <a:srgbClr val="134D9C"/>
                </a:solidFill>
                <a:latin typeface="Open Sans"/>
                <a:cs typeface="Open Sans"/>
              </a:rPr>
              <a:t>Who exactly is an author &amp;</a:t>
            </a:r>
          </a:p>
          <a:p>
            <a:r>
              <a:rPr lang="en-US" sz="2000" b="1" dirty="0">
                <a:solidFill>
                  <a:srgbClr val="134D9C"/>
                </a:solidFill>
                <a:latin typeface="Open Sans"/>
                <a:cs typeface="Open Sans"/>
              </a:rPr>
              <a:t>who controls a copyright</a:t>
            </a:r>
          </a:p>
        </p:txBody>
      </p:sp>
      <p:sp>
        <p:nvSpPr>
          <p:cNvPr id="9" name="TextBox 8"/>
          <p:cNvSpPr txBox="1"/>
          <p:nvPr/>
        </p:nvSpPr>
        <p:spPr>
          <a:xfrm>
            <a:off x="180483" y="3305490"/>
            <a:ext cx="6750896" cy="1015663"/>
          </a:xfrm>
          <a:prstGeom prst="rect">
            <a:avLst/>
          </a:prstGeom>
          <a:noFill/>
        </p:spPr>
        <p:txBody>
          <a:bodyPr wrap="square" rtlCol="0">
            <a:spAutoFit/>
          </a:bodyPr>
          <a:lstStyle/>
          <a:p>
            <a:pPr marL="285750" indent="-285750">
              <a:buFont typeface="Arial" panose="020B0604020202020204" pitchFamily="34" charset="0"/>
              <a:buChar char="•"/>
            </a:pPr>
            <a:r>
              <a:rPr lang="en-US" sz="1500" dirty="0">
                <a:latin typeface="Open sans"/>
                <a:cs typeface="Open sans"/>
              </a:rPr>
              <a:t>An author is the writer of a book, article, play, or other written work – e.g. A photographer, painter, and sculptor.</a:t>
            </a:r>
          </a:p>
          <a:p>
            <a:pPr marL="285750" indent="-285750">
              <a:buFont typeface="Arial" panose="020B0604020202020204" pitchFamily="34" charset="0"/>
              <a:buChar char="•"/>
            </a:pPr>
            <a:endParaRPr lang="en-US" sz="1500" dirty="0">
              <a:latin typeface="Open sans"/>
              <a:cs typeface="Open sans"/>
            </a:endParaRPr>
          </a:p>
          <a:p>
            <a:pPr marL="285750" indent="-285750">
              <a:buFont typeface="Arial" panose="020B0604020202020204" pitchFamily="34" charset="0"/>
              <a:buChar char="•"/>
            </a:pPr>
            <a:r>
              <a:rPr lang="en-US" sz="1500" dirty="0">
                <a:latin typeface="Open sans"/>
                <a:cs typeface="Open sans"/>
              </a:rPr>
              <a:t>A Person who gave exitance to anything,</a:t>
            </a:r>
          </a:p>
        </p:txBody>
      </p:sp>
      <p:pic>
        <p:nvPicPr>
          <p:cNvPr id="6" name="Picture 5">
            <a:extLst>
              <a:ext uri="{FF2B5EF4-FFF2-40B4-BE49-F238E27FC236}">
                <a16:creationId xmlns:a16="http://schemas.microsoft.com/office/drawing/2014/main" id="{145802AC-6B48-4316-8E5A-133F20075833}"/>
              </a:ext>
            </a:extLst>
          </p:cNvPr>
          <p:cNvPicPr>
            <a:picLocks noChangeAspect="1"/>
          </p:cNvPicPr>
          <p:nvPr/>
        </p:nvPicPr>
        <p:blipFill>
          <a:blip r:embed="rId3"/>
          <a:stretch>
            <a:fillRect/>
          </a:stretch>
        </p:blipFill>
        <p:spPr>
          <a:xfrm>
            <a:off x="5185287" y="1061185"/>
            <a:ext cx="3461489" cy="2244305"/>
          </a:xfrm>
          <a:prstGeom prst="rect">
            <a:avLst/>
          </a:prstGeom>
        </p:spPr>
      </p:pic>
    </p:spTree>
    <p:extLst>
      <p:ext uri="{BB962C8B-B14F-4D97-AF65-F5344CB8AC3E}">
        <p14:creationId xmlns:p14="http://schemas.microsoft.com/office/powerpoint/2010/main" val="2354728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29259" y="597855"/>
            <a:ext cx="5785615" cy="1015663"/>
          </a:xfrm>
          <a:prstGeom prst="rect">
            <a:avLst/>
          </a:prstGeom>
          <a:noFill/>
        </p:spPr>
        <p:txBody>
          <a:bodyPr wrap="square" rtlCol="0">
            <a:spAutoFit/>
          </a:bodyPr>
          <a:lstStyle/>
          <a:p>
            <a:r>
              <a:rPr lang="en-US" sz="3000" b="1" dirty="0">
                <a:solidFill>
                  <a:srgbClr val="134D9C"/>
                </a:solidFill>
                <a:latin typeface="Open Sans"/>
                <a:cs typeface="Open Sans"/>
              </a:rPr>
              <a:t>Works that can be protected include:</a:t>
            </a:r>
            <a:endParaRPr lang="en-US" sz="2000" b="1" dirty="0">
              <a:solidFill>
                <a:srgbClr val="134D9C"/>
              </a:solidFill>
              <a:latin typeface="Open Sans"/>
              <a:cs typeface="Open Sans"/>
            </a:endParaRPr>
          </a:p>
        </p:txBody>
      </p:sp>
      <p:sp>
        <p:nvSpPr>
          <p:cNvPr id="9" name="TextBox 8"/>
          <p:cNvSpPr txBox="1"/>
          <p:nvPr/>
        </p:nvSpPr>
        <p:spPr>
          <a:xfrm>
            <a:off x="743932" y="2459504"/>
            <a:ext cx="3215510" cy="1938992"/>
          </a:xfrm>
          <a:prstGeom prst="rect">
            <a:avLst/>
          </a:prstGeom>
          <a:noFill/>
        </p:spPr>
        <p:txBody>
          <a:bodyPr wrap="square" rtlCol="0">
            <a:spAutoFit/>
          </a:bodyPr>
          <a:lstStyle/>
          <a:p>
            <a:pPr marL="285750" indent="-285750">
              <a:buFont typeface="Arial" panose="020B0604020202020204" pitchFamily="34" charset="0"/>
              <a:buChar char="•"/>
            </a:pPr>
            <a:r>
              <a:rPr lang="en-US" sz="1500" dirty="0">
                <a:latin typeface="Open sans"/>
                <a:cs typeface="Open sans"/>
              </a:rPr>
              <a:t>Literary works</a:t>
            </a:r>
          </a:p>
          <a:p>
            <a:pPr marL="285750" indent="-285750">
              <a:buFont typeface="Arial" panose="020B0604020202020204" pitchFamily="34" charset="0"/>
              <a:buChar char="•"/>
            </a:pPr>
            <a:r>
              <a:rPr lang="en-US" sz="1500" dirty="0">
                <a:latin typeface="Open sans"/>
                <a:cs typeface="Open sans"/>
              </a:rPr>
              <a:t>Artistic works</a:t>
            </a:r>
          </a:p>
          <a:p>
            <a:pPr marL="285750" indent="-285750">
              <a:buFont typeface="Arial" panose="020B0604020202020204" pitchFamily="34" charset="0"/>
              <a:buChar char="•"/>
            </a:pPr>
            <a:r>
              <a:rPr lang="en-US" sz="1500" dirty="0">
                <a:latin typeface="Open sans"/>
                <a:cs typeface="Open sans"/>
              </a:rPr>
              <a:t>Published editions</a:t>
            </a:r>
          </a:p>
          <a:p>
            <a:pPr marL="285750" indent="-285750">
              <a:buFont typeface="Arial" panose="020B0604020202020204" pitchFamily="34" charset="0"/>
              <a:buChar char="•"/>
            </a:pPr>
            <a:r>
              <a:rPr lang="en-US" sz="1500" dirty="0">
                <a:latin typeface="Open sans"/>
                <a:cs typeface="Open sans"/>
              </a:rPr>
              <a:t>Musical works</a:t>
            </a:r>
          </a:p>
          <a:p>
            <a:pPr marL="285750" indent="-285750">
              <a:buFont typeface="Arial" panose="020B0604020202020204" pitchFamily="34" charset="0"/>
              <a:buChar char="•"/>
            </a:pPr>
            <a:r>
              <a:rPr lang="en-US" sz="1500" dirty="0">
                <a:latin typeface="Open sans"/>
                <a:cs typeface="Open sans"/>
              </a:rPr>
              <a:t>Films</a:t>
            </a:r>
          </a:p>
          <a:p>
            <a:pPr marL="285750" indent="-285750">
              <a:buFont typeface="Arial" panose="020B0604020202020204" pitchFamily="34" charset="0"/>
              <a:buChar char="•"/>
            </a:pPr>
            <a:r>
              <a:rPr lang="en-US" sz="1500" dirty="0">
                <a:latin typeface="Open sans"/>
                <a:cs typeface="Open sans"/>
              </a:rPr>
              <a:t>Broadcasts</a:t>
            </a:r>
          </a:p>
          <a:p>
            <a:pPr marL="285750" indent="-285750">
              <a:buFont typeface="Arial" panose="020B0604020202020204" pitchFamily="34" charset="0"/>
              <a:buChar char="•"/>
            </a:pPr>
            <a:r>
              <a:rPr lang="en-US" sz="1500" dirty="0">
                <a:latin typeface="Open sans"/>
                <a:cs typeface="Open sans"/>
              </a:rPr>
              <a:t>Computer </a:t>
            </a:r>
            <a:r>
              <a:rPr lang="en-US" sz="1500" dirty="0" err="1">
                <a:latin typeface="Open sans"/>
                <a:cs typeface="Open sans"/>
              </a:rPr>
              <a:t>programmes</a:t>
            </a:r>
            <a:endParaRPr lang="en-US" sz="1500" dirty="0">
              <a:latin typeface="Open sans"/>
              <a:cs typeface="Open sans"/>
            </a:endParaRPr>
          </a:p>
          <a:p>
            <a:endParaRPr lang="en-US" sz="1500" dirty="0">
              <a:solidFill>
                <a:srgbClr val="969696"/>
              </a:solidFill>
              <a:latin typeface="Open sans"/>
              <a:cs typeface="Open sans"/>
            </a:endParaRPr>
          </a:p>
        </p:txBody>
      </p:sp>
      <p:pic>
        <p:nvPicPr>
          <p:cNvPr id="6" name="Picture 5">
            <a:extLst>
              <a:ext uri="{FF2B5EF4-FFF2-40B4-BE49-F238E27FC236}">
                <a16:creationId xmlns:a16="http://schemas.microsoft.com/office/drawing/2014/main" id="{145802AC-6B48-4316-8E5A-133F20075833}"/>
              </a:ext>
            </a:extLst>
          </p:cNvPr>
          <p:cNvPicPr>
            <a:picLocks noChangeAspect="1"/>
          </p:cNvPicPr>
          <p:nvPr/>
        </p:nvPicPr>
        <p:blipFill>
          <a:blip r:embed="rId3"/>
          <a:stretch>
            <a:fillRect/>
          </a:stretch>
        </p:blipFill>
        <p:spPr>
          <a:xfrm>
            <a:off x="4572000" y="2036777"/>
            <a:ext cx="4160514" cy="2882231"/>
          </a:xfrm>
          <a:prstGeom prst="rect">
            <a:avLst/>
          </a:prstGeom>
        </p:spPr>
      </p:pic>
    </p:spTree>
    <p:extLst>
      <p:ext uri="{BB962C8B-B14F-4D97-AF65-F5344CB8AC3E}">
        <p14:creationId xmlns:p14="http://schemas.microsoft.com/office/powerpoint/2010/main" val="2602117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7912"/>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382923" y="395524"/>
            <a:ext cx="8378154" cy="584775"/>
          </a:xfrm>
          <a:prstGeom prst="rect">
            <a:avLst/>
          </a:prstGeom>
          <a:noFill/>
        </p:spPr>
        <p:txBody>
          <a:bodyPr wrap="square" rtlCol="0">
            <a:spAutoFit/>
          </a:bodyPr>
          <a:lstStyle/>
          <a:p>
            <a:r>
              <a:rPr lang="en-US" sz="3200" b="1" dirty="0">
                <a:solidFill>
                  <a:srgbClr val="134D9C"/>
                </a:solidFill>
                <a:latin typeface="Open Sans"/>
                <a:cs typeface="Open Sans"/>
              </a:rPr>
              <a:t>Copyright Infringement vs Plagiarism</a:t>
            </a:r>
          </a:p>
        </p:txBody>
      </p:sp>
      <p:sp>
        <p:nvSpPr>
          <p:cNvPr id="4" name="TextBox 3">
            <a:extLst>
              <a:ext uri="{FF2B5EF4-FFF2-40B4-BE49-F238E27FC236}">
                <a16:creationId xmlns:a16="http://schemas.microsoft.com/office/drawing/2014/main" id="{4E5004A8-07E5-4496-8C57-049FCF4DB296}"/>
              </a:ext>
            </a:extLst>
          </p:cNvPr>
          <p:cNvSpPr txBox="1"/>
          <p:nvPr/>
        </p:nvSpPr>
        <p:spPr>
          <a:xfrm>
            <a:off x="382923" y="1318518"/>
            <a:ext cx="8398412" cy="3693319"/>
          </a:xfrm>
          <a:prstGeom prst="rect">
            <a:avLst/>
          </a:prstGeom>
          <a:noFill/>
        </p:spPr>
        <p:txBody>
          <a:bodyPr wrap="square" rtlCol="0">
            <a:spAutoFit/>
          </a:bodyPr>
          <a:lstStyle/>
          <a:p>
            <a:r>
              <a:rPr lang="en-ZA" b="1" dirty="0"/>
              <a:t>Copyright infringement </a:t>
            </a:r>
            <a:r>
              <a:rPr lang="en-ZA" dirty="0"/>
              <a:t>is copying an extensive amount of work without the consent of the copyright owner.</a:t>
            </a:r>
          </a:p>
          <a:p>
            <a:endParaRPr lang="en-ZA" dirty="0"/>
          </a:p>
          <a:p>
            <a:r>
              <a:rPr lang="en-ZA" dirty="0"/>
              <a:t>The South African Copyright Act 98 of 1978 stipulates </a:t>
            </a:r>
            <a:r>
              <a:rPr lang="en-ZA" b="1" dirty="0"/>
              <a:t>monetary</a:t>
            </a:r>
            <a:r>
              <a:rPr lang="en-ZA" dirty="0"/>
              <a:t> and </a:t>
            </a:r>
            <a:r>
              <a:rPr lang="en-ZA" b="1" dirty="0"/>
              <a:t>criminal </a:t>
            </a:r>
            <a:r>
              <a:rPr lang="en-ZA" dirty="0"/>
              <a:t>penalties for infringements - </a:t>
            </a:r>
            <a:r>
              <a:rPr lang="en-ZA" b="1" dirty="0"/>
              <a:t>This varies case by case</a:t>
            </a:r>
          </a:p>
          <a:p>
            <a:pPr marL="285750" indent="-285750">
              <a:buFont typeface="Arial" panose="020B0604020202020204" pitchFamily="34" charset="0"/>
              <a:buChar char="•"/>
            </a:pPr>
            <a:endParaRPr lang="en-ZA" b="1" dirty="0"/>
          </a:p>
          <a:p>
            <a:r>
              <a:rPr lang="en-US" b="1" dirty="0"/>
              <a:t>What is plagiarism?</a:t>
            </a:r>
          </a:p>
          <a:p>
            <a:r>
              <a:rPr lang="en-US" dirty="0"/>
              <a:t>“Plagiarism is the presentation of someone else’s work as you own work without properly acknowledging the source”. </a:t>
            </a:r>
          </a:p>
          <a:p>
            <a:endParaRPr lang="en-US" dirty="0"/>
          </a:p>
          <a:p>
            <a:r>
              <a:rPr lang="en-US" dirty="0"/>
              <a:t>This includes using words, images, ideas, artwork, music and websites whether published or not, </a:t>
            </a:r>
          </a:p>
          <a:p>
            <a:endParaRPr lang="en-ZA" dirty="0"/>
          </a:p>
        </p:txBody>
      </p:sp>
    </p:spTree>
    <p:extLst>
      <p:ext uri="{BB962C8B-B14F-4D97-AF65-F5344CB8AC3E}">
        <p14:creationId xmlns:p14="http://schemas.microsoft.com/office/powerpoint/2010/main" val="1009026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656"/>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382923" y="807899"/>
            <a:ext cx="5846974" cy="584775"/>
          </a:xfrm>
          <a:prstGeom prst="rect">
            <a:avLst/>
          </a:prstGeom>
          <a:noFill/>
        </p:spPr>
        <p:txBody>
          <a:bodyPr wrap="square" rtlCol="0">
            <a:spAutoFit/>
          </a:bodyPr>
          <a:lstStyle/>
          <a:p>
            <a:r>
              <a:rPr lang="en-US" sz="3200" b="1" dirty="0">
                <a:solidFill>
                  <a:srgbClr val="134D9C"/>
                </a:solidFill>
                <a:latin typeface="Open Sans"/>
                <a:cs typeface="Open Sans"/>
              </a:rPr>
              <a:t>How much can you copy?</a:t>
            </a:r>
          </a:p>
        </p:txBody>
      </p:sp>
      <p:sp>
        <p:nvSpPr>
          <p:cNvPr id="3" name="TextBox 2">
            <a:extLst>
              <a:ext uri="{FF2B5EF4-FFF2-40B4-BE49-F238E27FC236}">
                <a16:creationId xmlns:a16="http://schemas.microsoft.com/office/drawing/2014/main" id="{460517AF-3AB6-45E1-81C0-712BD202900D}"/>
              </a:ext>
            </a:extLst>
          </p:cNvPr>
          <p:cNvSpPr txBox="1"/>
          <p:nvPr/>
        </p:nvSpPr>
        <p:spPr>
          <a:xfrm>
            <a:off x="182880" y="2104225"/>
            <a:ext cx="8778240" cy="2308324"/>
          </a:xfrm>
          <a:prstGeom prst="rect">
            <a:avLst/>
          </a:prstGeom>
          <a:noFill/>
        </p:spPr>
        <p:txBody>
          <a:bodyPr wrap="square" rtlCol="0">
            <a:spAutoFit/>
          </a:bodyPr>
          <a:lstStyle/>
          <a:p>
            <a:r>
              <a:rPr lang="en-US" dirty="0"/>
              <a:t>The copyright Act does not define the amount a user can copy for </a:t>
            </a:r>
            <a:r>
              <a:rPr lang="en-US" b="1" dirty="0"/>
              <a:t>educational purposes </a:t>
            </a:r>
            <a:r>
              <a:rPr lang="en-US" dirty="0"/>
              <a:t>however the book industry license allows a user to copy only up to </a:t>
            </a:r>
            <a:r>
              <a:rPr lang="en-US" b="1" dirty="0"/>
              <a:t>10% </a:t>
            </a:r>
            <a:r>
              <a:rPr lang="en-US" dirty="0"/>
              <a:t>of a book or one full chapter for course pack material. </a:t>
            </a:r>
          </a:p>
          <a:p>
            <a:endParaRPr lang="en-US" dirty="0"/>
          </a:p>
          <a:p>
            <a:r>
              <a:rPr lang="en-US" dirty="0"/>
              <a:t>Should you require to use more then you are advised to buy the book or contact the publisher directly for permission. </a:t>
            </a:r>
          </a:p>
          <a:p>
            <a:endParaRPr lang="en-US" dirty="0"/>
          </a:p>
          <a:p>
            <a:endParaRPr lang="en-US" dirty="0"/>
          </a:p>
        </p:txBody>
      </p:sp>
      <p:pic>
        <p:nvPicPr>
          <p:cNvPr id="10" name="Picture 9">
            <a:extLst>
              <a:ext uri="{FF2B5EF4-FFF2-40B4-BE49-F238E27FC236}">
                <a16:creationId xmlns:a16="http://schemas.microsoft.com/office/drawing/2014/main" id="{6680ACDC-D172-4605-A46B-50F1B6D28CEE}"/>
              </a:ext>
            </a:extLst>
          </p:cNvPr>
          <p:cNvPicPr>
            <a:picLocks noChangeAspect="1"/>
          </p:cNvPicPr>
          <p:nvPr/>
        </p:nvPicPr>
        <p:blipFill>
          <a:blip r:embed="rId3"/>
          <a:stretch>
            <a:fillRect/>
          </a:stretch>
        </p:blipFill>
        <p:spPr>
          <a:xfrm>
            <a:off x="6061084" y="278847"/>
            <a:ext cx="2092991" cy="1642877"/>
          </a:xfrm>
          <a:prstGeom prst="rect">
            <a:avLst/>
          </a:prstGeom>
        </p:spPr>
      </p:pic>
    </p:spTree>
    <p:extLst>
      <p:ext uri="{BB962C8B-B14F-4D97-AF65-F5344CB8AC3E}">
        <p14:creationId xmlns:p14="http://schemas.microsoft.com/office/powerpoint/2010/main" val="4113667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3" name="TextBox 2">
            <a:extLst>
              <a:ext uri="{FF2B5EF4-FFF2-40B4-BE49-F238E27FC236}">
                <a16:creationId xmlns:a16="http://schemas.microsoft.com/office/drawing/2014/main" id="{7082CBEF-EC21-4D7C-9B04-536E3C36A017}"/>
              </a:ext>
            </a:extLst>
          </p:cNvPr>
          <p:cNvSpPr txBox="1"/>
          <p:nvPr/>
        </p:nvSpPr>
        <p:spPr>
          <a:xfrm>
            <a:off x="237067" y="1596622"/>
            <a:ext cx="8906933" cy="1200329"/>
          </a:xfrm>
          <a:prstGeom prst="rect">
            <a:avLst/>
          </a:prstGeom>
          <a:noFill/>
        </p:spPr>
        <p:txBody>
          <a:bodyPr wrap="square" rtlCol="0">
            <a:spAutoFit/>
          </a:bodyPr>
          <a:lstStyle/>
          <a:p>
            <a:pPr marL="285750" indent="-285750">
              <a:buFont typeface="Arial" panose="020B0604020202020204" pitchFamily="34" charset="0"/>
              <a:buChar char="•"/>
            </a:pPr>
            <a:r>
              <a:rPr lang="en-US" dirty="0"/>
              <a:t>Libraries may make a single copy for a student or lecturer</a:t>
            </a:r>
          </a:p>
          <a:p>
            <a:pPr marL="285750" indent="-285750">
              <a:buFont typeface="Arial" panose="020B0604020202020204" pitchFamily="34" charset="0"/>
              <a:buChar char="•"/>
            </a:pPr>
            <a:r>
              <a:rPr lang="en-US" dirty="0"/>
              <a:t>A library or archive may preserve or replace lost or damaged printed works, and share via inter-lending loans, unpublished and published printed works</a:t>
            </a:r>
          </a:p>
          <a:p>
            <a:pPr marL="285750" indent="-285750">
              <a:buFont typeface="Arial" panose="020B0604020202020204" pitchFamily="34" charset="0"/>
              <a:buChar char="•"/>
            </a:pPr>
            <a:endParaRPr lang="en-US" dirty="0"/>
          </a:p>
        </p:txBody>
      </p:sp>
      <p:sp>
        <p:nvSpPr>
          <p:cNvPr id="4" name="TextBox 3">
            <a:extLst>
              <a:ext uri="{FF2B5EF4-FFF2-40B4-BE49-F238E27FC236}">
                <a16:creationId xmlns:a16="http://schemas.microsoft.com/office/drawing/2014/main" id="{EF037909-6905-4206-AD09-FEC37CC23147}"/>
              </a:ext>
            </a:extLst>
          </p:cNvPr>
          <p:cNvSpPr txBox="1"/>
          <p:nvPr/>
        </p:nvSpPr>
        <p:spPr>
          <a:xfrm>
            <a:off x="382923" y="488627"/>
            <a:ext cx="6084711" cy="553998"/>
          </a:xfrm>
          <a:prstGeom prst="rect">
            <a:avLst/>
          </a:prstGeom>
          <a:noFill/>
        </p:spPr>
        <p:txBody>
          <a:bodyPr wrap="square" rtlCol="0">
            <a:spAutoFit/>
          </a:bodyPr>
          <a:lstStyle/>
          <a:p>
            <a:r>
              <a:rPr lang="en-US" sz="3000" b="1" dirty="0">
                <a:solidFill>
                  <a:schemeClr val="tx2"/>
                </a:solidFill>
                <a:latin typeface="Open sans" panose="020B0606030504020204"/>
              </a:rPr>
              <a:t>Exceptions for libraries</a:t>
            </a:r>
            <a:endParaRPr lang="en-ZA" sz="3000" b="1" dirty="0">
              <a:solidFill>
                <a:schemeClr val="tx2"/>
              </a:solidFill>
              <a:latin typeface="Open sans" panose="020B0606030504020204"/>
            </a:endParaRPr>
          </a:p>
        </p:txBody>
      </p:sp>
      <p:sp>
        <p:nvSpPr>
          <p:cNvPr id="6" name="TextBox 5">
            <a:extLst>
              <a:ext uri="{FF2B5EF4-FFF2-40B4-BE49-F238E27FC236}">
                <a16:creationId xmlns:a16="http://schemas.microsoft.com/office/drawing/2014/main" id="{9B3966A7-F031-4E15-BD61-E53C5CFFC5BE}"/>
              </a:ext>
            </a:extLst>
          </p:cNvPr>
          <p:cNvSpPr txBox="1"/>
          <p:nvPr/>
        </p:nvSpPr>
        <p:spPr>
          <a:xfrm>
            <a:off x="535323" y="2685769"/>
            <a:ext cx="6084711" cy="1015663"/>
          </a:xfrm>
          <a:prstGeom prst="rect">
            <a:avLst/>
          </a:prstGeom>
          <a:noFill/>
        </p:spPr>
        <p:txBody>
          <a:bodyPr wrap="square" rtlCol="0">
            <a:spAutoFit/>
          </a:bodyPr>
          <a:lstStyle/>
          <a:p>
            <a:r>
              <a:rPr lang="en-US" sz="3000" b="1" dirty="0">
                <a:solidFill>
                  <a:schemeClr val="tx2"/>
                </a:solidFill>
                <a:latin typeface="Open sans" panose="020B0606030504020204"/>
              </a:rPr>
              <a:t>What libraries may </a:t>
            </a:r>
            <a:r>
              <a:rPr lang="en-US" sz="3000" b="1" dirty="0">
                <a:solidFill>
                  <a:srgbClr val="FF0000"/>
                </a:solidFill>
                <a:latin typeface="Open sans" panose="020B0606030504020204"/>
              </a:rPr>
              <a:t>not</a:t>
            </a:r>
            <a:r>
              <a:rPr lang="en-US" sz="3000" b="1" dirty="0">
                <a:solidFill>
                  <a:schemeClr val="tx2"/>
                </a:solidFill>
                <a:latin typeface="Open sans" panose="020B0606030504020204"/>
              </a:rPr>
              <a:t> do without permission</a:t>
            </a:r>
            <a:endParaRPr lang="en-ZA" sz="3000" b="1" dirty="0">
              <a:solidFill>
                <a:schemeClr val="tx2"/>
              </a:solidFill>
              <a:latin typeface="Open sans" panose="020B0606030504020204"/>
            </a:endParaRPr>
          </a:p>
        </p:txBody>
      </p:sp>
      <p:sp>
        <p:nvSpPr>
          <p:cNvPr id="7" name="TextBox 6">
            <a:extLst>
              <a:ext uri="{FF2B5EF4-FFF2-40B4-BE49-F238E27FC236}">
                <a16:creationId xmlns:a16="http://schemas.microsoft.com/office/drawing/2014/main" id="{B2205C7D-2D26-4398-92D1-99BFF16B99C3}"/>
              </a:ext>
            </a:extLst>
          </p:cNvPr>
          <p:cNvSpPr txBox="1"/>
          <p:nvPr/>
        </p:nvSpPr>
        <p:spPr>
          <a:xfrm>
            <a:off x="392130" y="3739129"/>
            <a:ext cx="8906933" cy="1477328"/>
          </a:xfrm>
          <a:prstGeom prst="rect">
            <a:avLst/>
          </a:prstGeom>
          <a:noFill/>
        </p:spPr>
        <p:txBody>
          <a:bodyPr wrap="square" rtlCol="0">
            <a:spAutoFit/>
          </a:bodyPr>
          <a:lstStyle/>
          <a:p>
            <a:pPr marL="285750" indent="-285750">
              <a:buFont typeface="Arial" panose="020B0604020202020204" pitchFamily="34" charset="0"/>
              <a:buChar char="•"/>
            </a:pPr>
            <a:r>
              <a:rPr lang="en-US" dirty="0"/>
              <a:t>Scan or digitize material to place on open access repository</a:t>
            </a:r>
          </a:p>
          <a:p>
            <a:pPr marL="285750" lvl="0" indent="-285750">
              <a:buFont typeface="Arial" panose="020B0604020202020204" pitchFamily="34" charset="0"/>
              <a:buChar char="•"/>
            </a:pPr>
            <a:r>
              <a:rPr lang="en-US" dirty="0"/>
              <a:t>Format shift - Convert from old to new technologies</a:t>
            </a:r>
            <a:endParaRPr lang="en-ZA" dirty="0"/>
          </a:p>
          <a:p>
            <a:pPr marL="285750" lvl="0" indent="-285750">
              <a:buFont typeface="Arial" panose="020B0604020202020204" pitchFamily="34" charset="0"/>
              <a:buChar char="•"/>
            </a:pPr>
            <a:r>
              <a:rPr lang="en-US" dirty="0"/>
              <a:t>Send copyright works to users via email or </a:t>
            </a:r>
            <a:r>
              <a:rPr lang="en-US" dirty="0" err="1"/>
              <a:t>usb</a:t>
            </a:r>
            <a:r>
              <a:rPr lang="en-US" dirty="0"/>
              <a:t> stick </a:t>
            </a:r>
          </a:p>
          <a:p>
            <a:pPr marL="285750" lvl="0" indent="-285750">
              <a:buFont typeface="Arial" panose="020B0604020202020204" pitchFamily="34" charset="0"/>
              <a:buChar char="•"/>
            </a:pPr>
            <a:r>
              <a:rPr lang="en-US" dirty="0"/>
              <a:t>No digital document delivery service except for scanning to another library</a:t>
            </a:r>
          </a:p>
          <a:p>
            <a:pPr marL="285750" lvl="0" indent="-285750">
              <a:buFont typeface="Arial" panose="020B0604020202020204" pitchFamily="34" charset="0"/>
              <a:buChar char="•"/>
            </a:pPr>
            <a:r>
              <a:rPr lang="en-US"/>
              <a:t>There </a:t>
            </a:r>
            <a:r>
              <a:rPr lang="en-US" dirty="0"/>
              <a:t>are no exceptions for museums and galleries or for orphan work</a:t>
            </a:r>
          </a:p>
        </p:txBody>
      </p:sp>
    </p:spTree>
    <p:extLst>
      <p:ext uri="{BB962C8B-B14F-4D97-AF65-F5344CB8AC3E}">
        <p14:creationId xmlns:p14="http://schemas.microsoft.com/office/powerpoint/2010/main" val="2048652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foot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843"/>
            <a:ext cx="9144000" cy="6858000"/>
          </a:xfrm>
          <a:prstGeom prst="rect">
            <a:avLst/>
          </a:prstGeom>
        </p:spPr>
      </p:pic>
      <p:sp>
        <p:nvSpPr>
          <p:cNvPr id="5" name="TextBox 4"/>
          <p:cNvSpPr txBox="1"/>
          <p:nvPr/>
        </p:nvSpPr>
        <p:spPr>
          <a:xfrm>
            <a:off x="382923" y="6397936"/>
            <a:ext cx="4305141" cy="246221"/>
          </a:xfrm>
          <a:prstGeom prst="rect">
            <a:avLst/>
          </a:prstGeom>
          <a:noFill/>
        </p:spPr>
        <p:txBody>
          <a:bodyPr wrap="square" rtlCol="0">
            <a:spAutoFit/>
          </a:bodyPr>
          <a:lstStyle/>
          <a:p>
            <a:r>
              <a:rPr lang="en-US" sz="1000" dirty="0">
                <a:solidFill>
                  <a:srgbClr val="969696"/>
                </a:solidFill>
                <a:latin typeface="Open sans"/>
                <a:cs typeface="Open sans"/>
              </a:rPr>
              <a:t>Copyright Compliance Presentation by Zama Khanyile: Copyright Officer</a:t>
            </a:r>
          </a:p>
        </p:txBody>
      </p:sp>
      <p:sp>
        <p:nvSpPr>
          <p:cNvPr id="7" name="TextBox 6"/>
          <p:cNvSpPr txBox="1"/>
          <p:nvPr/>
        </p:nvSpPr>
        <p:spPr>
          <a:xfrm>
            <a:off x="382923" y="462289"/>
            <a:ext cx="8212437" cy="1015663"/>
          </a:xfrm>
          <a:prstGeom prst="rect">
            <a:avLst/>
          </a:prstGeom>
          <a:noFill/>
        </p:spPr>
        <p:txBody>
          <a:bodyPr wrap="square" rtlCol="0">
            <a:spAutoFit/>
          </a:bodyPr>
          <a:lstStyle/>
          <a:p>
            <a:r>
              <a:rPr lang="en-US" sz="3000" b="1" dirty="0">
                <a:solidFill>
                  <a:srgbClr val="134D9C"/>
                </a:solidFill>
                <a:latin typeface="Open Sans"/>
                <a:cs typeface="Open Sans"/>
              </a:rPr>
              <a:t>Difference between subscriptions and open access</a:t>
            </a:r>
            <a:endParaRPr lang="en-US" sz="2000" b="1" dirty="0">
              <a:solidFill>
                <a:srgbClr val="134D9C"/>
              </a:solidFill>
              <a:latin typeface="Open Sans"/>
              <a:cs typeface="Open Sans"/>
            </a:endParaRPr>
          </a:p>
        </p:txBody>
      </p:sp>
      <p:sp>
        <p:nvSpPr>
          <p:cNvPr id="3" name="TextBox 2">
            <a:extLst>
              <a:ext uri="{FF2B5EF4-FFF2-40B4-BE49-F238E27FC236}">
                <a16:creationId xmlns:a16="http://schemas.microsoft.com/office/drawing/2014/main" id="{13D230C9-E669-467A-9576-59142DE311E1}"/>
              </a:ext>
            </a:extLst>
          </p:cNvPr>
          <p:cNvSpPr txBox="1"/>
          <p:nvPr/>
        </p:nvSpPr>
        <p:spPr>
          <a:xfrm>
            <a:off x="548640" y="2194560"/>
            <a:ext cx="5162843" cy="2585323"/>
          </a:xfrm>
          <a:prstGeom prst="rect">
            <a:avLst/>
          </a:prstGeom>
          <a:noFill/>
        </p:spPr>
        <p:txBody>
          <a:bodyPr wrap="square" rtlCol="0">
            <a:spAutoFit/>
          </a:bodyPr>
          <a:lstStyle/>
          <a:p>
            <a:pPr marL="285750" indent="-285750">
              <a:buFont typeface="Arial" panose="020B0604020202020204" pitchFamily="34" charset="0"/>
              <a:buChar char="•"/>
            </a:pPr>
            <a:r>
              <a:rPr lang="en-US" dirty="0"/>
              <a:t>Subscriptions: You need to pay to access the content</a:t>
            </a:r>
          </a:p>
          <a:p>
            <a:r>
              <a:rPr lang="en-ZA" dirty="0"/>
              <a:t> </a:t>
            </a:r>
          </a:p>
          <a:p>
            <a:pPr marL="285750" indent="-285750">
              <a:buFont typeface="Arial" panose="020B0604020202020204" pitchFamily="34" charset="0"/>
              <a:buChar char="•"/>
            </a:pPr>
            <a:r>
              <a:rPr lang="en-ZA" dirty="0"/>
              <a:t>Open access: The material is openly available and free to use</a:t>
            </a:r>
          </a:p>
          <a:p>
            <a:endParaRPr lang="en-ZA" dirty="0"/>
          </a:p>
          <a:p>
            <a:pPr marL="285750" indent="-285750">
              <a:buFont typeface="Arial" panose="020B0604020202020204" pitchFamily="34" charset="0"/>
              <a:buChar char="•"/>
            </a:pPr>
            <a:r>
              <a:rPr lang="en-US" dirty="0"/>
              <a:t>Sharing material </a:t>
            </a:r>
            <a:r>
              <a:rPr lang="en-ZA" dirty="0"/>
              <a:t>that the next person should be paying for is basically robbing the author from getting their financial benefits.</a:t>
            </a:r>
            <a:endParaRPr lang="en-US" dirty="0"/>
          </a:p>
        </p:txBody>
      </p:sp>
      <p:pic>
        <p:nvPicPr>
          <p:cNvPr id="6" name="Picture 5">
            <a:extLst>
              <a:ext uri="{FF2B5EF4-FFF2-40B4-BE49-F238E27FC236}">
                <a16:creationId xmlns:a16="http://schemas.microsoft.com/office/drawing/2014/main" id="{8CF940F4-0737-45E9-99EB-CC64DCA2063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684853" y="1309511"/>
            <a:ext cx="3253331" cy="2036585"/>
          </a:xfrm>
          <a:prstGeom prst="rect">
            <a:avLst/>
          </a:prstGeom>
        </p:spPr>
      </p:pic>
      <p:sp>
        <p:nvSpPr>
          <p:cNvPr id="9" name="TextBox 8">
            <a:extLst>
              <a:ext uri="{FF2B5EF4-FFF2-40B4-BE49-F238E27FC236}">
                <a16:creationId xmlns:a16="http://schemas.microsoft.com/office/drawing/2014/main" id="{9E10D2F3-CE05-4D6A-81A5-1ACD73E8A8BC}"/>
              </a:ext>
            </a:extLst>
          </p:cNvPr>
          <p:cNvSpPr txBox="1"/>
          <p:nvPr/>
        </p:nvSpPr>
        <p:spPr>
          <a:xfrm>
            <a:off x="5684852" y="3432701"/>
            <a:ext cx="1916393" cy="369332"/>
          </a:xfrm>
          <a:prstGeom prst="rect">
            <a:avLst/>
          </a:prstGeom>
          <a:noFill/>
        </p:spPr>
        <p:txBody>
          <a:bodyPr wrap="square" rtlCol="0">
            <a:spAutoFit/>
          </a:bodyPr>
          <a:lstStyle/>
          <a:p>
            <a:r>
              <a:rPr lang="en-ZA" sz="900">
                <a:hlinkClick r:id="rId4" tooltip="https://www.flickr.com/photos/cerillion/27405259467"/>
              </a:rPr>
              <a:t>This Photo</a:t>
            </a:r>
            <a:r>
              <a:rPr lang="en-ZA" sz="900"/>
              <a:t> by Unknown Author is licensed under </a:t>
            </a:r>
            <a:r>
              <a:rPr lang="en-ZA" sz="900">
                <a:hlinkClick r:id="rId5" tooltip="https://creativecommons.org/licenses/by/3.0/"/>
              </a:rPr>
              <a:t>CC BY</a:t>
            </a:r>
            <a:endParaRPr lang="en-ZA" sz="900"/>
          </a:p>
        </p:txBody>
      </p:sp>
    </p:spTree>
    <p:extLst>
      <p:ext uri="{BB962C8B-B14F-4D97-AF65-F5344CB8AC3E}">
        <p14:creationId xmlns:p14="http://schemas.microsoft.com/office/powerpoint/2010/main" val="2300719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3448</TotalTime>
  <Words>1178</Words>
  <Application>Microsoft Office PowerPoint</Application>
  <PresentationFormat>On-screen Show (4:3)</PresentationFormat>
  <Paragraphs>138</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Open Sans</vt:lpstr>
      <vt:lpstr>Open Sans</vt:lpstr>
      <vt:lpstr>Office Theme</vt:lpstr>
      <vt:lpstr>Copyright Presentation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Copyright office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dc:title>
  <dc:creator>Paul Vosloo</dc:creator>
  <cp:lastModifiedBy>Ms. Z Khanyile</cp:lastModifiedBy>
  <cp:revision>155</cp:revision>
  <dcterms:created xsi:type="dcterms:W3CDTF">2016-05-20T05:23:53Z</dcterms:created>
  <dcterms:modified xsi:type="dcterms:W3CDTF">2024-09-05T06:23:59Z</dcterms:modified>
</cp:coreProperties>
</file>