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6"/>
  </p:notesMasterIdLst>
  <p:sldIdLst>
    <p:sldId id="28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a Bright" initials="SB" lastIdx="7" clrIdx="0">
    <p:extLst>
      <p:ext uri="{19B8F6BF-5375-455C-9EA6-DF929625EA0E}">
        <p15:presenceInfo xmlns:p15="http://schemas.microsoft.com/office/powerpoint/2012/main" userId="S-1-5-21-2577288714-2006873675-607967865-2620" providerId="AD"/>
      </p:ext>
    </p:extLst>
  </p:cmAuthor>
  <p:cmAuthor id="2" name="winnie shena" initials="ws" lastIdx="6" clrIdx="1">
    <p:extLst>
      <p:ext uri="{19B8F6BF-5375-455C-9EA6-DF929625EA0E}">
        <p15:presenceInfo xmlns:p15="http://schemas.microsoft.com/office/powerpoint/2012/main" userId="d4de1d97f4b04f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670"/>
    <a:srgbClr val="B9E0D8"/>
    <a:srgbClr val="96B5BA"/>
    <a:srgbClr val="00AD86"/>
    <a:srgbClr val="F5F2E1"/>
    <a:srgbClr val="95CAAC"/>
    <a:srgbClr val="FFFFFF"/>
    <a:srgbClr val="00B084"/>
    <a:srgbClr val="336678"/>
    <a:srgbClr val="229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C5CAD3-672A-4F0D-96C1-727E5E574B9A}" v="152" dt="2025-01-31T11:34:03.592"/>
    <p1510:client id="{DFDB3C5F-11FA-A1C6-042D-510D85DDAA1E}" v="199" dt="2025-01-30T15:36:12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/>
    <p:restoredTop sz="94694"/>
  </p:normalViewPr>
  <p:slideViewPr>
    <p:cSldViewPr snapToGrid="0">
      <p:cViewPr varScale="1">
        <p:scale>
          <a:sx n="67" d="100"/>
          <a:sy n="67" d="100"/>
        </p:scale>
        <p:origin x="9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27522-76E3-45C2-99AE-7D230C242B7F}" type="datetimeFigureOut">
              <a:rPr lang="en-GB"/>
              <a:t>09/10/2025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C2281-3B03-4089-AC4E-0A57D1A36A53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3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A52D3C-1AAE-AE4F-9A95-210BEBA452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cs typeface="Arial"/>
              </a:defRPr>
            </a:lvl1pPr>
          </a:lstStyle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j-ea"/>
                <a:cs typeface="Arial"/>
              </a:rPr>
              <a:t>Title (bold)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j-ea"/>
                <a:cs typeface="Arial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j-ea"/>
                <a:cs typeface="Arial"/>
              </a:rPr>
              <a:t>Subtitle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37875B-2AEC-7D4C-8887-88C9042C36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6690" y="1703235"/>
            <a:ext cx="11209254" cy="448627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8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 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 B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 C</a:t>
            </a:r>
          </a:p>
        </p:txBody>
      </p:sp>
    </p:spTree>
    <p:extLst>
      <p:ext uri="{BB962C8B-B14F-4D97-AF65-F5344CB8AC3E}">
        <p14:creationId xmlns:p14="http://schemas.microsoft.com/office/powerpoint/2010/main" val="135821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051B234-E5F6-6F42-9B9B-23F92D8C48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54227" y="2041610"/>
            <a:ext cx="8738728" cy="1957514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216670"/>
                </a:solidFill>
              </a:defRPr>
            </a:lvl1pPr>
          </a:lstStyle>
          <a:p>
            <a:r>
              <a:rPr lang="en-GB" dirty="0"/>
              <a:t>Title of presentation</a:t>
            </a:r>
            <a:br>
              <a:rPr lang="en-GB" dirty="0"/>
            </a:b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C2D188-8E58-EB49-978E-E5AF319551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4227" y="4142170"/>
            <a:ext cx="8738728" cy="1608634"/>
          </a:xfrm>
        </p:spPr>
        <p:txBody>
          <a:bodyPr/>
          <a:lstStyle/>
          <a:p>
            <a:pPr lvl="0"/>
            <a:r>
              <a:rPr lang="en-GB" dirty="0"/>
              <a:t>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420692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AB58B-A581-D044-8CF8-50687F67D2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6690" y="365125"/>
            <a:ext cx="8616193" cy="132556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0" dirty="0">
                <a:solidFill>
                  <a:srgbClr val="216670"/>
                </a:solidFill>
                <a:cs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Title (bold)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03336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49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99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0C14594-9875-0442-842C-B065610F5078}"/>
              </a:ext>
            </a:extLst>
          </p:cNvPr>
          <p:cNvSpPr txBox="1">
            <a:spLocks/>
          </p:cNvSpPr>
          <p:nvPr userDrawn="1"/>
        </p:nvSpPr>
        <p:spPr>
          <a:xfrm>
            <a:off x="0" y="6433752"/>
            <a:ext cx="12192000" cy="424249"/>
          </a:xfrm>
          <a:prstGeom prst="rect">
            <a:avLst/>
          </a:prstGeom>
          <a:solidFill>
            <a:srgbClr val="00AD86"/>
          </a:solidFill>
        </p:spPr>
        <p:txBody>
          <a:bodyPr tIns="79200" rIns="180000" bIns="4680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200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97CEE83-938A-7C43-99BC-6DFE3F6825D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660" y="33454"/>
            <a:ext cx="2645886" cy="13255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FAC379-0964-F944-9843-DDA9A5E0780B}"/>
              </a:ext>
            </a:extLst>
          </p:cNvPr>
          <p:cNvSpPr txBox="1"/>
          <p:nvPr userDrawn="1"/>
        </p:nvSpPr>
        <p:spPr>
          <a:xfrm>
            <a:off x="142239" y="6492240"/>
            <a:ext cx="11971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www.figo.org  |  @FIGOHQ</a:t>
            </a: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A59826DE-7926-C04C-9AE8-AE0A88685BF5}"/>
              </a:ext>
            </a:extLst>
          </p:cNvPr>
          <p:cNvSpPr txBox="1">
            <a:spLocks/>
          </p:cNvSpPr>
          <p:nvPr userDrawn="1"/>
        </p:nvSpPr>
        <p:spPr>
          <a:xfrm>
            <a:off x="609268" y="365125"/>
            <a:ext cx="8845126" cy="1325563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00AD8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Title Placeholder 14">
            <a:extLst>
              <a:ext uri="{FF2B5EF4-FFF2-40B4-BE49-F238E27FC236}">
                <a16:creationId xmlns:a16="http://schemas.microsoft.com/office/drawing/2014/main" id="{BA2C0378-73A8-C341-A665-5422A33C4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690" y="365125"/>
            <a:ext cx="8193910" cy="1111968"/>
          </a:xfrm>
          <a:prstGeom prst="rect">
            <a:avLst/>
          </a:prstGeom>
        </p:spPr>
        <p:txBody>
          <a:bodyPr vert="horz" lIns="91440" tIns="45720" rIns="91440" bIns="46800" rtlCol="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Title (bold)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1667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Subtitle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8C1DD13-7CF3-2646-8DF5-3F677AECC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6690" y="1690688"/>
            <a:ext cx="11209254" cy="448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8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 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 B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00AD86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 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13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9" r:id="rId2"/>
    <p:sldLayoutId id="2147483707" r:id="rId3"/>
    <p:sldLayoutId id="2147483716" r:id="rId4"/>
    <p:sldLayoutId id="2147483717" r:id="rId5"/>
  </p:sldLayoutIdLst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Tx/>
        <a:buSzTx/>
        <a:buFontTx/>
        <a:buNone/>
        <a:tabLst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1200"/>
        </a:spcAft>
        <a:buClrTx/>
        <a:buSzTx/>
        <a:buFontTx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hyperlink" Target="chrome-extension://efaidnbmnnnibpcajpcglclefindmkaj/https:/obgyn.onlinelibrary.wiley.com/action/downloadSupplement?doi=10.1002%2Fijgo.15446&amp;file=ijgo15446-sup-0001-Supinfo.pdf" TargetMode="External"/><Relationship Id="rId18" Type="http://schemas.openxmlformats.org/officeDocument/2006/relationships/image" Target="../media/image15.png"/><Relationship Id="rId3" Type="http://schemas.openxmlformats.org/officeDocument/2006/relationships/image" Target="../media/image3.png"/><Relationship Id="rId21" Type="http://schemas.openxmlformats.org/officeDocument/2006/relationships/image" Target="../media/image18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17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2.png"/><Relationship Id="rId23" Type="http://schemas.microsoft.com/office/2007/relationships/hdphoto" Target="../media/hdphoto2.wdp"/><Relationship Id="rId10" Type="http://schemas.openxmlformats.org/officeDocument/2006/relationships/image" Target="../media/image9.png"/><Relationship Id="rId19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hyperlink" Target="https://www.figo.org/figo-resources/nutrition/figo-nutrition-checklist" TargetMode="External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ounded Rectangle 76">
            <a:extLst>
              <a:ext uri="{FF2B5EF4-FFF2-40B4-BE49-F238E27FC236}">
                <a16:creationId xmlns:a16="http://schemas.microsoft.com/office/drawing/2014/main" id="{A0093B08-3B3D-FA75-7BD0-52CBE9471976}"/>
              </a:ext>
            </a:extLst>
          </p:cNvPr>
          <p:cNvSpPr/>
          <p:nvPr/>
        </p:nvSpPr>
        <p:spPr>
          <a:xfrm>
            <a:off x="238899" y="1039214"/>
            <a:ext cx="2433737" cy="5032909"/>
          </a:xfrm>
          <a:prstGeom prst="roundRect">
            <a:avLst/>
          </a:prstGeom>
          <a:solidFill>
            <a:srgbClr val="F5F2E1">
              <a:alpha val="101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D13EF4C-B987-8B81-58A3-A08C1A8F1A1C}"/>
              </a:ext>
            </a:extLst>
          </p:cNvPr>
          <p:cNvSpPr/>
          <p:nvPr/>
        </p:nvSpPr>
        <p:spPr>
          <a:xfrm>
            <a:off x="9491604" y="0"/>
            <a:ext cx="2542759" cy="1324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6" name="Rounded Rectangle 41">
            <a:extLst>
              <a:ext uri="{FF2B5EF4-FFF2-40B4-BE49-F238E27FC236}">
                <a16:creationId xmlns:a16="http://schemas.microsoft.com/office/drawing/2014/main" id="{7006A979-D7D8-5E7E-9FEF-55ED660074F2}"/>
              </a:ext>
            </a:extLst>
          </p:cNvPr>
          <p:cNvSpPr/>
          <p:nvPr/>
        </p:nvSpPr>
        <p:spPr>
          <a:xfrm>
            <a:off x="3030765" y="670517"/>
            <a:ext cx="5132042" cy="5683428"/>
          </a:xfrm>
          <a:prstGeom prst="roundRect">
            <a:avLst/>
          </a:prstGeom>
          <a:solidFill>
            <a:srgbClr val="F5F2E1">
              <a:alpha val="101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BA22D9-5056-7AFB-8C7B-4D2E0FEB2E0D}"/>
              </a:ext>
            </a:extLst>
          </p:cNvPr>
          <p:cNvGrpSpPr/>
          <p:nvPr/>
        </p:nvGrpSpPr>
        <p:grpSpPr>
          <a:xfrm>
            <a:off x="8441146" y="1025668"/>
            <a:ext cx="914400" cy="914400"/>
            <a:chOff x="10346538" y="3843984"/>
            <a:chExt cx="914400" cy="91440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FB86A76-7804-8981-35E4-CCCDDCC4BDBE}"/>
                </a:ext>
              </a:extLst>
            </p:cNvPr>
            <p:cNvSpPr/>
            <p:nvPr/>
          </p:nvSpPr>
          <p:spPr>
            <a:xfrm>
              <a:off x="10346538" y="3843984"/>
              <a:ext cx="914400" cy="914400"/>
            </a:xfrm>
            <a:prstGeom prst="ellipse">
              <a:avLst/>
            </a:prstGeom>
            <a:solidFill>
              <a:schemeClr val="accent1">
                <a:alpha val="2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pic>
          <p:nvPicPr>
            <p:cNvPr id="28" name="Picture 27" descr="A blue baby on a hand&#10;&#10;Description automatically generated">
              <a:extLst>
                <a:ext uri="{FF2B5EF4-FFF2-40B4-BE49-F238E27FC236}">
                  <a16:creationId xmlns:a16="http://schemas.microsoft.com/office/drawing/2014/main" id="{0DA7BACB-C8C9-0998-94C6-3A9FA9778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21667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10468950" y="3947739"/>
              <a:ext cx="706889" cy="706889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70DF7F8-907B-E3CF-AB67-CE183296B89C}"/>
              </a:ext>
            </a:extLst>
          </p:cNvPr>
          <p:cNvSpPr txBox="1"/>
          <p:nvPr/>
        </p:nvSpPr>
        <p:spPr>
          <a:xfrm>
            <a:off x="0" y="391"/>
            <a:ext cx="460621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 noProof="0" dirty="0">
                <a:cs typeface="Arial"/>
              </a:rPr>
              <a:t>Pregnancy care for cancer survivors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EF171A-642B-8518-5D00-184340E362A6}"/>
              </a:ext>
            </a:extLst>
          </p:cNvPr>
          <p:cNvSpPr txBox="1"/>
          <p:nvPr/>
        </p:nvSpPr>
        <p:spPr>
          <a:xfrm>
            <a:off x="-113934" y="323202"/>
            <a:ext cx="1842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Before</a:t>
            </a:r>
            <a:r>
              <a:rPr lang="en-GB" sz="1400" b="1" noProof="0" dirty="0"/>
              <a:t> </a:t>
            </a:r>
            <a:r>
              <a:rPr lang="en-GB" sz="1400" noProof="0" dirty="0"/>
              <a:t>pregnancy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B59F5A-D7E6-E2FB-E12D-50F8A0D8778E}"/>
              </a:ext>
            </a:extLst>
          </p:cNvPr>
          <p:cNvSpPr txBox="1"/>
          <p:nvPr/>
        </p:nvSpPr>
        <p:spPr>
          <a:xfrm>
            <a:off x="4744473" y="309236"/>
            <a:ext cx="1842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Pregnancy care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2DF2A-5F66-D554-9526-CE644DD92BC7}"/>
              </a:ext>
            </a:extLst>
          </p:cNvPr>
          <p:cNvSpPr txBox="1"/>
          <p:nvPr/>
        </p:nvSpPr>
        <p:spPr>
          <a:xfrm>
            <a:off x="7718688" y="300794"/>
            <a:ext cx="213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Delivery</a:t>
            </a:r>
            <a:r>
              <a:rPr lang="en-GB" sz="1400" b="1" noProof="0" dirty="0"/>
              <a:t> </a:t>
            </a:r>
            <a:r>
              <a:rPr lang="en-GB" sz="1400" noProof="0" dirty="0"/>
              <a:t>planning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69D2D3-65F1-7275-0A61-22B1574B13C6}"/>
              </a:ext>
            </a:extLst>
          </p:cNvPr>
          <p:cNvSpPr txBox="1"/>
          <p:nvPr/>
        </p:nvSpPr>
        <p:spPr>
          <a:xfrm>
            <a:off x="10348284" y="312415"/>
            <a:ext cx="1842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noProof="0" dirty="0"/>
              <a:t>Postpartum</a:t>
            </a:r>
            <a:r>
              <a:rPr lang="en-GB" sz="1400" b="1" noProof="0" dirty="0"/>
              <a:t> </a:t>
            </a:r>
            <a:r>
              <a:rPr lang="en-GB" sz="1400" noProof="0" dirty="0"/>
              <a:t>care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841459C-A20C-53B1-5F96-4E25E687E46C}"/>
              </a:ext>
            </a:extLst>
          </p:cNvPr>
          <p:cNvSpPr txBox="1"/>
          <p:nvPr/>
        </p:nvSpPr>
        <p:spPr>
          <a:xfrm>
            <a:off x="9228136" y="2148470"/>
            <a:ext cx="2131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noProof="0" dirty="0"/>
              <a:t>Thromboprophylaxis</a:t>
            </a:r>
          </a:p>
        </p:txBody>
      </p:sp>
      <p:pic>
        <p:nvPicPr>
          <p:cNvPr id="55" name="Picture 54" descr="A blue sperm and egg&#10;&#10;Description automatically generated">
            <a:extLst>
              <a:ext uri="{FF2B5EF4-FFF2-40B4-BE49-F238E27FC236}">
                <a16:creationId xmlns:a16="http://schemas.microsoft.com/office/drawing/2014/main" id="{8770AA62-D044-D8ED-597F-5A2F0CB7719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21667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rot="5400000">
            <a:off x="2527084" y="369723"/>
            <a:ext cx="627126" cy="627126"/>
          </a:xfrm>
          <a:prstGeom prst="rect">
            <a:avLst/>
          </a:prstGeom>
        </p:spPr>
      </p:pic>
      <p:sp>
        <p:nvSpPr>
          <p:cNvPr id="5" name="Rounded Rectangle 38">
            <a:extLst>
              <a:ext uri="{FF2B5EF4-FFF2-40B4-BE49-F238E27FC236}">
                <a16:creationId xmlns:a16="http://schemas.microsoft.com/office/drawing/2014/main" id="{97030899-1CBB-5C5D-AFFB-5C744216D1B6}"/>
              </a:ext>
            </a:extLst>
          </p:cNvPr>
          <p:cNvSpPr/>
          <p:nvPr/>
        </p:nvSpPr>
        <p:spPr>
          <a:xfrm>
            <a:off x="9624563" y="630979"/>
            <a:ext cx="2433737" cy="5513193"/>
          </a:xfrm>
          <a:prstGeom prst="roundRect">
            <a:avLst/>
          </a:prstGeom>
          <a:solidFill>
            <a:srgbClr val="F5F2E1">
              <a:alpha val="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3E3354-177B-A316-C2B1-880DBF89C7CA}"/>
              </a:ext>
            </a:extLst>
          </p:cNvPr>
          <p:cNvGrpSpPr/>
          <p:nvPr/>
        </p:nvGrpSpPr>
        <p:grpSpPr>
          <a:xfrm>
            <a:off x="9704482" y="713828"/>
            <a:ext cx="2223051" cy="5310658"/>
            <a:chOff x="9704526" y="615193"/>
            <a:chExt cx="2223051" cy="531065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83A90EC-157E-402A-9D0A-EDA16F5A1E02}"/>
                </a:ext>
              </a:extLst>
            </p:cNvPr>
            <p:cNvGrpSpPr/>
            <p:nvPr/>
          </p:nvGrpSpPr>
          <p:grpSpPr>
            <a:xfrm>
              <a:off x="10987210" y="1709758"/>
              <a:ext cx="914400" cy="914400"/>
              <a:chOff x="9729331" y="5278925"/>
              <a:chExt cx="914400" cy="914400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9461F636-B717-BDBE-CBBD-C35300849F5F}"/>
                  </a:ext>
                </a:extLst>
              </p:cNvPr>
              <p:cNvSpPr/>
              <p:nvPr/>
            </p:nvSpPr>
            <p:spPr>
              <a:xfrm>
                <a:off x="9729331" y="5278925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30410E84-48AE-3DC3-4B09-3A61F94A3D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9838942" y="5423681"/>
                <a:ext cx="695178" cy="695178"/>
              </a:xfrm>
              <a:prstGeom prst="rect">
                <a:avLst/>
              </a:prstGeom>
            </p:spPr>
          </p:pic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A442435-777D-8676-4C40-FF06A45D4C83}"/>
                </a:ext>
              </a:extLst>
            </p:cNvPr>
            <p:cNvGrpSpPr/>
            <p:nvPr/>
          </p:nvGrpSpPr>
          <p:grpSpPr>
            <a:xfrm>
              <a:off x="10963148" y="615193"/>
              <a:ext cx="914400" cy="914400"/>
              <a:chOff x="10238681" y="2279576"/>
              <a:chExt cx="914400" cy="9144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2C0F4E39-67F4-55E4-8088-2F1F4AE9FE4F}"/>
                  </a:ext>
                </a:extLst>
              </p:cNvPr>
              <p:cNvSpPr/>
              <p:nvPr/>
            </p:nvSpPr>
            <p:spPr>
              <a:xfrm>
                <a:off x="10238681" y="2279576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45" name="Picture 44" descr="A blue circle with arrows in center&#10;&#10;Description automatically generated">
                <a:extLst>
                  <a:ext uri="{FF2B5EF4-FFF2-40B4-BE49-F238E27FC236}">
                    <a16:creationId xmlns:a16="http://schemas.microsoft.com/office/drawing/2014/main" id="{DC954047-1B44-E69F-0EE4-7935019B71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10328896" y="2342847"/>
                <a:ext cx="782095" cy="782095"/>
              </a:xfrm>
              <a:prstGeom prst="rect">
                <a:avLst/>
              </a:prstGeom>
            </p:spPr>
          </p:pic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FCE83F9-6BBA-7B94-2818-844D80391747}"/>
                </a:ext>
              </a:extLst>
            </p:cNvPr>
            <p:cNvSpPr txBox="1"/>
            <p:nvPr/>
          </p:nvSpPr>
          <p:spPr>
            <a:xfrm>
              <a:off x="9704526" y="723502"/>
              <a:ext cx="1043555" cy="86177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000" noProof="0" dirty="0"/>
                <a:t>Monitoring </a:t>
              </a:r>
            </a:p>
            <a:p>
              <a:pPr algn="ctr"/>
              <a:r>
                <a:rPr lang="en-GB" sz="1000" noProof="0" dirty="0"/>
                <a:t>Recurrence</a:t>
              </a:r>
            </a:p>
            <a:p>
              <a:pPr algn="ctr"/>
              <a:r>
                <a:rPr lang="en-GB" sz="1000" noProof="0" dirty="0"/>
                <a:t> and</a:t>
              </a:r>
            </a:p>
            <a:p>
              <a:pPr algn="ctr"/>
              <a:r>
                <a:rPr lang="en-GB" sz="1000" noProof="0" dirty="0"/>
                <a:t> restarting medication</a:t>
              </a:r>
              <a:endParaRPr lang="en-GB" sz="1000" noProof="0" dirty="0">
                <a:cs typeface="Arial"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B87CA2C-AE2D-451A-47C7-7ED846753662}"/>
                </a:ext>
              </a:extLst>
            </p:cNvPr>
            <p:cNvGrpSpPr/>
            <p:nvPr/>
          </p:nvGrpSpPr>
          <p:grpSpPr>
            <a:xfrm>
              <a:off x="10987210" y="2790089"/>
              <a:ext cx="914400" cy="914400"/>
              <a:chOff x="10439302" y="3590739"/>
              <a:chExt cx="914400" cy="914400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F1FB9C0-23C9-5837-5C6C-FDCA0D457CA8}"/>
                  </a:ext>
                </a:extLst>
              </p:cNvPr>
              <p:cNvSpPr/>
              <p:nvPr/>
            </p:nvSpPr>
            <p:spPr>
              <a:xfrm>
                <a:off x="10439302" y="3590739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53" name="Picture 52" descr="A blue brain and hands&#10;&#10;Description automatically generated">
                <a:extLst>
                  <a:ext uri="{FF2B5EF4-FFF2-40B4-BE49-F238E27FC236}">
                    <a16:creationId xmlns:a16="http://schemas.microsoft.com/office/drawing/2014/main" id="{E7EE6295-EE65-8ECB-995F-B3BE42C77B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10542412" y="3676161"/>
                <a:ext cx="716653" cy="716653"/>
              </a:xfrm>
              <a:prstGeom prst="rect">
                <a:avLst/>
              </a:prstGeom>
            </p:spPr>
          </p:pic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349D5A7-042D-1D5A-099D-59030CDA1B3B}"/>
                </a:ext>
              </a:extLst>
            </p:cNvPr>
            <p:cNvSpPr txBox="1"/>
            <p:nvPr/>
          </p:nvSpPr>
          <p:spPr>
            <a:xfrm>
              <a:off x="9850546" y="3119752"/>
              <a:ext cx="9428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/>
                <a:t>Mental health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7DEF87A-BA03-05A7-73DE-7377071F9F65}"/>
                </a:ext>
              </a:extLst>
            </p:cNvPr>
            <p:cNvSpPr txBox="1"/>
            <p:nvPr/>
          </p:nvSpPr>
          <p:spPr>
            <a:xfrm>
              <a:off x="9800924" y="4224684"/>
              <a:ext cx="9861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/>
                <a:t>Contraception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E6FA443-3746-A123-C363-20E0E339D7BC}"/>
                </a:ext>
              </a:extLst>
            </p:cNvPr>
            <p:cNvSpPr txBox="1"/>
            <p:nvPr/>
          </p:nvSpPr>
          <p:spPr>
            <a:xfrm>
              <a:off x="9709235" y="5306468"/>
              <a:ext cx="1252266" cy="400110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en-GB" sz="1000" noProof="0" dirty="0"/>
                <a:t>Breastfeeding and </a:t>
              </a:r>
            </a:p>
            <a:p>
              <a:pPr algn="ctr"/>
              <a:r>
                <a:rPr lang="en-GB" sz="1000" noProof="0" dirty="0"/>
                <a:t>infant nutrition</a:t>
              </a:r>
              <a:endParaRPr lang="en-GB" sz="1000" noProof="0" dirty="0">
                <a:cs typeface="Arial"/>
              </a:endParaRP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928BA35-1793-75BA-8BE1-C817ECCD1C73}"/>
                </a:ext>
              </a:extLst>
            </p:cNvPr>
            <p:cNvGrpSpPr/>
            <p:nvPr/>
          </p:nvGrpSpPr>
          <p:grpSpPr>
            <a:xfrm>
              <a:off x="10987210" y="3904783"/>
              <a:ext cx="940367" cy="926488"/>
              <a:chOff x="10289943" y="4231550"/>
              <a:chExt cx="940367" cy="926488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324BED9-A8B3-5B61-9D01-8ED55A93FA9E}"/>
                  </a:ext>
                </a:extLst>
              </p:cNvPr>
              <p:cNvSpPr/>
              <p:nvPr/>
            </p:nvSpPr>
            <p:spPr>
              <a:xfrm>
                <a:off x="10315910" y="4231550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60" name="Picture 59" descr="A blue line art of various medical objects&#10;&#10;Description automatically generated">
                <a:extLst>
                  <a:ext uri="{FF2B5EF4-FFF2-40B4-BE49-F238E27FC236}">
                    <a16:creationId xmlns:a16="http://schemas.microsoft.com/office/drawing/2014/main" id="{8A8C47A0-1F2D-4EC5-B9E6-BF30485A57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rgbClr val="21667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colorTemperature colorTemp="112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0289943" y="4243638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CA05CC6-14E5-CEF7-4CEA-8577C8D5A9A0}"/>
                </a:ext>
              </a:extLst>
            </p:cNvPr>
            <p:cNvSpPr/>
            <p:nvPr/>
          </p:nvSpPr>
          <p:spPr>
            <a:xfrm>
              <a:off x="11013177" y="5011451"/>
              <a:ext cx="914400" cy="914400"/>
            </a:xfrm>
            <a:prstGeom prst="ellipse">
              <a:avLst/>
            </a:prstGeom>
            <a:solidFill>
              <a:schemeClr val="accent1">
                <a:alpha val="2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42A4782-C041-A965-558E-CDC9DED8973D}"/>
              </a:ext>
            </a:extLst>
          </p:cNvPr>
          <p:cNvGrpSpPr/>
          <p:nvPr/>
        </p:nvGrpSpPr>
        <p:grpSpPr>
          <a:xfrm>
            <a:off x="375793" y="1380377"/>
            <a:ext cx="2210253" cy="4311718"/>
            <a:chOff x="221567" y="1255815"/>
            <a:chExt cx="2210253" cy="431171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5E02EA0-B4AA-1C4E-720E-6B6730B48DC6}"/>
                </a:ext>
              </a:extLst>
            </p:cNvPr>
            <p:cNvGrpSpPr/>
            <p:nvPr/>
          </p:nvGrpSpPr>
          <p:grpSpPr>
            <a:xfrm>
              <a:off x="229367" y="2358137"/>
              <a:ext cx="914400" cy="914400"/>
              <a:chOff x="1052489" y="4262852"/>
              <a:chExt cx="914400" cy="914400"/>
            </a:xfrm>
          </p:grpSpPr>
          <p:pic>
            <p:nvPicPr>
              <p:cNvPr id="15" name="Picture 14" descr="A blue outline of a syringe and pills&#10;&#10;Description automatically generated">
                <a:extLst>
                  <a:ext uri="{FF2B5EF4-FFF2-40B4-BE49-F238E27FC236}">
                    <a16:creationId xmlns:a16="http://schemas.microsoft.com/office/drawing/2014/main" id="{6B57E170-D9C7-2744-EC8F-999EE4D650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1096111" y="4286944"/>
                <a:ext cx="790136" cy="790136"/>
              </a:xfrm>
              <a:prstGeom prst="rect">
                <a:avLst/>
              </a:prstGeom>
            </p:spPr>
          </p:pic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FE11BE6-6217-95FA-FDC7-B392014B95B7}"/>
                  </a:ext>
                </a:extLst>
              </p:cNvPr>
              <p:cNvSpPr/>
              <p:nvPr/>
            </p:nvSpPr>
            <p:spPr>
              <a:xfrm>
                <a:off x="1052489" y="4262852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D74507E-798B-08A0-923B-0101DB1A936A}"/>
                </a:ext>
              </a:extLst>
            </p:cNvPr>
            <p:cNvSpPr/>
            <p:nvPr/>
          </p:nvSpPr>
          <p:spPr>
            <a:xfrm>
              <a:off x="221567" y="3530578"/>
              <a:ext cx="914400" cy="914400"/>
            </a:xfrm>
            <a:prstGeom prst="ellipse">
              <a:avLst/>
            </a:prstGeom>
            <a:solidFill>
              <a:schemeClr val="accent1">
                <a:alpha val="2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40F04B6-E399-2571-42E2-CBAEEBD4B98C}"/>
                </a:ext>
              </a:extLst>
            </p:cNvPr>
            <p:cNvGrpSpPr/>
            <p:nvPr/>
          </p:nvGrpSpPr>
          <p:grpSpPr>
            <a:xfrm>
              <a:off x="226402" y="4653133"/>
              <a:ext cx="914400" cy="914400"/>
              <a:chOff x="326061" y="4943794"/>
              <a:chExt cx="914400" cy="914400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2E2CD2C-D8BE-1055-3CF7-075A66A3680D}"/>
                  </a:ext>
                </a:extLst>
              </p:cNvPr>
              <p:cNvSpPr/>
              <p:nvPr/>
            </p:nvSpPr>
            <p:spPr>
              <a:xfrm>
                <a:off x="326061" y="4943794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67" name="Picture 66" descr="A blue and black calendar and exclamation mark&#10;&#10;Description automatically generated">
                <a:extLst>
                  <a:ext uri="{FF2B5EF4-FFF2-40B4-BE49-F238E27FC236}">
                    <a16:creationId xmlns:a16="http://schemas.microsoft.com/office/drawing/2014/main" id="{82186F04-BC34-C5F0-C28B-29D82FCBCD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499806" y="5133407"/>
                <a:ext cx="629613" cy="629613"/>
              </a:xfrm>
              <a:prstGeom prst="rect">
                <a:avLst/>
              </a:prstGeom>
            </p:spPr>
          </p:pic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4D1D964-C12C-90BB-71CF-F72651E13E41}"/>
                </a:ext>
              </a:extLst>
            </p:cNvPr>
            <p:cNvSpPr txBox="1"/>
            <p:nvPr/>
          </p:nvSpPr>
          <p:spPr>
            <a:xfrm>
              <a:off x="1120079" y="4825613"/>
              <a:ext cx="12910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noProof="0" dirty="0"/>
                <a:t>Wait </a:t>
              </a:r>
              <a:r>
                <a:rPr lang="en-GB" sz="1000" b="1" noProof="0" dirty="0"/>
                <a:t>1-2 years</a:t>
              </a:r>
              <a:r>
                <a:rPr lang="en-GB" sz="1000" noProof="0" dirty="0"/>
                <a:t> after completing cancer treatment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2953A13-12FE-3665-DB1B-03B6E98BB3E9}"/>
                </a:ext>
              </a:extLst>
            </p:cNvPr>
            <p:cNvSpPr/>
            <p:nvPr/>
          </p:nvSpPr>
          <p:spPr>
            <a:xfrm>
              <a:off x="229367" y="1255815"/>
              <a:ext cx="914400" cy="914400"/>
            </a:xfrm>
            <a:prstGeom prst="ellipse">
              <a:avLst/>
            </a:prstGeom>
            <a:solidFill>
              <a:srgbClr val="00AD86">
                <a:alpha val="23922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pic>
          <p:nvPicPr>
            <p:cNvPr id="71" name="Picture 70" descr="A blue line drawing of a medical report&#10;&#10;Description automatically generated">
              <a:extLst>
                <a:ext uri="{FF2B5EF4-FFF2-40B4-BE49-F238E27FC236}">
                  <a16:creationId xmlns:a16="http://schemas.microsoft.com/office/drawing/2014/main" id="{D2F75D1A-5F17-FD59-CE5C-F687AD47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rgbClr val="21667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384994" y="1365892"/>
              <a:ext cx="647064" cy="647064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5865069-AEB0-497E-06AD-D725D0D6131B}"/>
                </a:ext>
              </a:extLst>
            </p:cNvPr>
            <p:cNvSpPr txBox="1"/>
            <p:nvPr/>
          </p:nvSpPr>
          <p:spPr>
            <a:xfrm>
              <a:off x="1043842" y="1496939"/>
              <a:ext cx="12910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noProof="0" dirty="0"/>
                <a:t>Detailed history past cancer</a:t>
              </a:r>
            </a:p>
          </p:txBody>
        </p:sp>
        <p:pic>
          <p:nvPicPr>
            <p:cNvPr id="77" name="Picture 76" descr="A blue line drawing of a checklist&#10;&#10;Description automatically generated">
              <a:extLst>
                <a:ext uri="{FF2B5EF4-FFF2-40B4-BE49-F238E27FC236}">
                  <a16:creationId xmlns:a16="http://schemas.microsoft.com/office/drawing/2014/main" id="{F9042A0A-AC3C-0D7F-B45E-99368E4A2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prstClr val="black"/>
                <a:srgbClr val="21667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377042" y="3663441"/>
              <a:ext cx="625765" cy="625765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B1DCA61-70F0-C4A2-7338-AB70B1DF55E1}"/>
                </a:ext>
              </a:extLst>
            </p:cNvPr>
            <p:cNvSpPr txBox="1"/>
            <p:nvPr/>
          </p:nvSpPr>
          <p:spPr>
            <a:xfrm>
              <a:off x="1140802" y="3545437"/>
              <a:ext cx="129101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noProof="0" dirty="0">
                  <a:hlinkClick r:id="rId13"/>
                </a:rPr>
                <a:t>FIGO Preconception checklist </a:t>
              </a:r>
              <a:endParaRPr lang="en-GB" sz="1000" noProof="0" dirty="0"/>
            </a:p>
            <a:p>
              <a:pPr algn="ctr"/>
              <a:endParaRPr lang="en-GB" sz="1000" noProof="0" dirty="0"/>
            </a:p>
            <a:p>
              <a:pPr algn="ctr"/>
              <a:r>
                <a:rPr lang="en-GB" sz="1000" noProof="0" dirty="0">
                  <a:hlinkClick r:id="rId14"/>
                </a:rPr>
                <a:t>FIGO Nutrition checklist</a:t>
              </a:r>
              <a:endParaRPr lang="en-GB" sz="1000" noProof="0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76568B7-36E3-1A7D-F058-5291A371A350}"/>
                </a:ext>
              </a:extLst>
            </p:cNvPr>
            <p:cNvSpPr txBox="1"/>
            <p:nvPr/>
          </p:nvSpPr>
          <p:spPr>
            <a:xfrm>
              <a:off x="1120079" y="2482427"/>
              <a:ext cx="1291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noProof="0" dirty="0"/>
                <a:t>Treatment  past cancer (surgery, chemotherapy and radiation)</a:t>
              </a:r>
            </a:p>
          </p:txBody>
        </p:sp>
      </p:grpSp>
      <p:pic>
        <p:nvPicPr>
          <p:cNvPr id="100" name="Picture 99">
            <a:extLst>
              <a:ext uri="{FF2B5EF4-FFF2-40B4-BE49-F238E27FC236}">
                <a16:creationId xmlns:a16="http://schemas.microsoft.com/office/drawing/2014/main" id="{D2BEE9F0-60DE-A1D6-C1AB-34C0ABB831EA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10613" t="2432" r="9496"/>
          <a:stretch/>
        </p:blipFill>
        <p:spPr>
          <a:xfrm>
            <a:off x="3156010" y="1172759"/>
            <a:ext cx="1294253" cy="442049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83D6F94-471D-1626-2E5F-66446980A0E9}"/>
              </a:ext>
            </a:extLst>
          </p:cNvPr>
          <p:cNvGrpSpPr/>
          <p:nvPr/>
        </p:nvGrpSpPr>
        <p:grpSpPr>
          <a:xfrm>
            <a:off x="4440173" y="898466"/>
            <a:ext cx="3656937" cy="5367710"/>
            <a:chOff x="4543488" y="735113"/>
            <a:chExt cx="3656937" cy="5367710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3F85A06D-0718-6690-F8F4-CAC337091131}"/>
                </a:ext>
              </a:extLst>
            </p:cNvPr>
            <p:cNvGrpSpPr/>
            <p:nvPr/>
          </p:nvGrpSpPr>
          <p:grpSpPr>
            <a:xfrm>
              <a:off x="5356886" y="1591444"/>
              <a:ext cx="914400" cy="914400"/>
              <a:chOff x="5356886" y="1591444"/>
              <a:chExt cx="914400" cy="914400"/>
            </a:xfrm>
          </p:grpSpPr>
          <p:pic>
            <p:nvPicPr>
              <p:cNvPr id="12" name="Picture 11" descr="A blue outline of a baby&#10;&#10;Description automatically generated">
                <a:extLst>
                  <a:ext uri="{FF2B5EF4-FFF2-40B4-BE49-F238E27FC236}">
                    <a16:creationId xmlns:a16="http://schemas.microsoft.com/office/drawing/2014/main" id="{3AB6B3E6-6EB6-2EAD-5B1B-E683470CC5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5481727" y="1661246"/>
                <a:ext cx="779584" cy="779584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C9C4E77-DE0B-AE6C-9729-D79B6FE09882}"/>
                  </a:ext>
                </a:extLst>
              </p:cNvPr>
              <p:cNvSpPr/>
              <p:nvPr/>
            </p:nvSpPr>
            <p:spPr>
              <a:xfrm>
                <a:off x="5356886" y="1591444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DDD230B-F2EE-5B9F-6808-41A426EE1020}"/>
                </a:ext>
              </a:extLst>
            </p:cNvPr>
            <p:cNvGrpSpPr/>
            <p:nvPr/>
          </p:nvGrpSpPr>
          <p:grpSpPr>
            <a:xfrm>
              <a:off x="6017982" y="2448149"/>
              <a:ext cx="914400" cy="914400"/>
              <a:chOff x="2024578" y="6147534"/>
              <a:chExt cx="914400" cy="914400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FC6410-D5EC-7EA2-5672-C2FBCB638B66}"/>
                  </a:ext>
                </a:extLst>
              </p:cNvPr>
              <p:cNvSpPr/>
              <p:nvPr/>
            </p:nvSpPr>
            <p:spPr>
              <a:xfrm>
                <a:off x="2024578" y="6147534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19" name="Picture 18" descr="A computer with a apple and checklist&#10;&#10;Description automatically generated">
                <a:extLst>
                  <a:ext uri="{FF2B5EF4-FFF2-40B4-BE49-F238E27FC236}">
                    <a16:creationId xmlns:a16="http://schemas.microsoft.com/office/drawing/2014/main" id="{6C9ECFAE-52EF-6CC1-1685-58E5A06CFD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2119771" y="6239657"/>
                <a:ext cx="709246" cy="709246"/>
              </a:xfrm>
              <a:prstGeom prst="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241B239-A8D1-3E49-ABE9-C0193E7B376D}"/>
                </a:ext>
              </a:extLst>
            </p:cNvPr>
            <p:cNvGrpSpPr/>
            <p:nvPr/>
          </p:nvGrpSpPr>
          <p:grpSpPr>
            <a:xfrm>
              <a:off x="5995007" y="3560398"/>
              <a:ext cx="914400" cy="914400"/>
              <a:chOff x="9870715" y="3549190"/>
              <a:chExt cx="914400" cy="914400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BB93FEE-7A3B-5565-1740-356D0CF99300}"/>
                  </a:ext>
                </a:extLst>
              </p:cNvPr>
              <p:cNvSpPr/>
              <p:nvPr/>
            </p:nvSpPr>
            <p:spPr>
              <a:xfrm>
                <a:off x="9870715" y="3549190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CBD8D9B-4BBC-056C-2188-6A31E1DB53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9994474" y="3620859"/>
                <a:ext cx="681111" cy="681111"/>
              </a:xfrm>
              <a:prstGeom prst="rect">
                <a:avLst/>
              </a:prstGeom>
            </p:spPr>
          </p:pic>
        </p:grpSp>
        <p:pic>
          <p:nvPicPr>
            <p:cNvPr id="9" name="Picture 8" descr="A blue line drawing of test tubes&#10;&#10;Description automatically generated">
              <a:extLst>
                <a:ext uri="{FF2B5EF4-FFF2-40B4-BE49-F238E27FC236}">
                  <a16:creationId xmlns:a16="http://schemas.microsoft.com/office/drawing/2014/main" id="{63F93BC0-9A00-01A7-01FA-CC7FA4BA1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duotone>
                <a:prstClr val="black"/>
                <a:srgbClr val="21667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4769068" y="865248"/>
              <a:ext cx="661166" cy="661166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2C9F098-4E84-78D7-EA38-DC4E2949E005}"/>
                </a:ext>
              </a:extLst>
            </p:cNvPr>
            <p:cNvSpPr/>
            <p:nvPr/>
          </p:nvSpPr>
          <p:spPr>
            <a:xfrm>
              <a:off x="4656434" y="735113"/>
              <a:ext cx="914400" cy="914400"/>
            </a:xfrm>
            <a:prstGeom prst="ellipse">
              <a:avLst/>
            </a:prstGeom>
            <a:solidFill>
              <a:schemeClr val="accent1">
                <a:alpha val="2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56E296-785F-ADC7-8AA6-52E637E62E9B}"/>
                </a:ext>
              </a:extLst>
            </p:cNvPr>
            <p:cNvSpPr txBox="1"/>
            <p:nvPr/>
          </p:nvSpPr>
          <p:spPr>
            <a:xfrm>
              <a:off x="6770085" y="3849513"/>
              <a:ext cx="1291018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endParaRPr lang="en-GB" sz="1000" noProof="0" dirty="0">
                <a:cs typeface="Arial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6E8C78E-D551-B5DD-63BF-483D5075FE90}"/>
                </a:ext>
              </a:extLst>
            </p:cNvPr>
            <p:cNvSpPr txBox="1"/>
            <p:nvPr/>
          </p:nvSpPr>
          <p:spPr>
            <a:xfrm>
              <a:off x="6371294" y="1774394"/>
              <a:ext cx="13740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/>
                <a:t>Aneuploidy screening</a:t>
              </a:r>
            </a:p>
            <a:p>
              <a:pPr algn="ctr"/>
              <a:r>
                <a:rPr lang="en-GB" sz="1000" noProof="0" dirty="0"/>
                <a:t>Serial US scans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097AC6-6B42-C958-CBB2-7D57EB6EC749}"/>
                </a:ext>
              </a:extLst>
            </p:cNvPr>
            <p:cNvSpPr txBox="1"/>
            <p:nvPr/>
          </p:nvSpPr>
          <p:spPr>
            <a:xfrm>
              <a:off x="7061681" y="3812649"/>
              <a:ext cx="8306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/>
                <a:t>Vaccine</a:t>
              </a:r>
              <a:r>
                <a:rPr lang="en-GB" sz="1000" b="1" noProof="0" dirty="0"/>
                <a:t> </a:t>
              </a:r>
            </a:p>
            <a:p>
              <a:pPr algn="ctr"/>
              <a:r>
                <a:rPr lang="en-GB" sz="1000" noProof="0" dirty="0"/>
                <a:t>prophylaxis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27C6F68-8295-9BD6-BE44-F02BB91D9EAF}"/>
                </a:ext>
              </a:extLst>
            </p:cNvPr>
            <p:cNvSpPr txBox="1"/>
            <p:nvPr/>
          </p:nvSpPr>
          <p:spPr>
            <a:xfrm>
              <a:off x="4842772" y="1923701"/>
              <a:ext cx="5036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 err="1"/>
                <a:t>Fetus</a:t>
              </a:r>
              <a:endParaRPr lang="en-GB" sz="1000" noProof="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3A88FDB-AB79-8C4B-00BC-94F1EA299FBA}"/>
                </a:ext>
              </a:extLst>
            </p:cNvPr>
            <p:cNvSpPr txBox="1"/>
            <p:nvPr/>
          </p:nvSpPr>
          <p:spPr>
            <a:xfrm>
              <a:off x="5140320" y="3070188"/>
              <a:ext cx="184730" cy="246221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endParaRPr lang="en-GB" sz="1000" b="1" noProof="0" dirty="0">
                <a:cs typeface="Arial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F312085-D3E5-188C-5F17-EEDBBD658D3B}"/>
                </a:ext>
              </a:extLst>
            </p:cNvPr>
            <p:cNvGrpSpPr/>
            <p:nvPr/>
          </p:nvGrpSpPr>
          <p:grpSpPr>
            <a:xfrm>
              <a:off x="5346436" y="4440031"/>
              <a:ext cx="914400" cy="914400"/>
              <a:chOff x="10302775" y="2139273"/>
              <a:chExt cx="914400" cy="914400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CEC66B8-6B18-84F1-0E71-CF05FEF013AA}"/>
                  </a:ext>
                </a:extLst>
              </p:cNvPr>
              <p:cNvSpPr/>
              <p:nvPr/>
            </p:nvSpPr>
            <p:spPr>
              <a:xfrm>
                <a:off x="10302775" y="2139273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49" name="Picture 48" descr="A blue circle with arrows in center&#10;&#10;Description automatically generated">
                <a:extLst>
                  <a:ext uri="{FF2B5EF4-FFF2-40B4-BE49-F238E27FC236}">
                    <a16:creationId xmlns:a16="http://schemas.microsoft.com/office/drawing/2014/main" id="{3BE4A07A-07B9-2D1E-B7FC-C158E6EC32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10379377" y="2215372"/>
                <a:ext cx="782095" cy="782095"/>
              </a:xfrm>
              <a:prstGeom prst="rect">
                <a:avLst/>
              </a:prstGeom>
            </p:spPr>
          </p:pic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3C2CEFD-DD8C-0C84-48BB-947AC25E76BD}"/>
                </a:ext>
              </a:extLst>
            </p:cNvPr>
            <p:cNvSpPr txBox="1"/>
            <p:nvPr/>
          </p:nvSpPr>
          <p:spPr>
            <a:xfrm>
              <a:off x="6411192" y="4769489"/>
              <a:ext cx="1491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/>
                <a:t>Monitoring recurrences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58416A8-F0FC-B435-CDB8-B26B1308C471}"/>
                </a:ext>
              </a:extLst>
            </p:cNvPr>
            <p:cNvSpPr txBox="1"/>
            <p:nvPr/>
          </p:nvSpPr>
          <p:spPr>
            <a:xfrm>
              <a:off x="6909407" y="2741778"/>
              <a:ext cx="12910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noProof="0" dirty="0">
                  <a:hlinkClick r:id="rId14"/>
                </a:rPr>
                <a:t>FIGO Nutrition checklist </a:t>
              </a:r>
              <a:endParaRPr lang="en-GB" sz="1000" noProof="0" dirty="0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0D36CCC-FF09-47A0-1E21-80B369C030FF}"/>
                </a:ext>
              </a:extLst>
            </p:cNvPr>
            <p:cNvGrpSpPr/>
            <p:nvPr/>
          </p:nvGrpSpPr>
          <p:grpSpPr>
            <a:xfrm>
              <a:off x="4543488" y="5188423"/>
              <a:ext cx="914400" cy="914400"/>
              <a:chOff x="10451683" y="3454604"/>
              <a:chExt cx="914400" cy="914400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076C34C-10A6-2ADF-491B-877060D52E3E}"/>
                  </a:ext>
                </a:extLst>
              </p:cNvPr>
              <p:cNvSpPr/>
              <p:nvPr/>
            </p:nvSpPr>
            <p:spPr>
              <a:xfrm>
                <a:off x="10451683" y="3454604"/>
                <a:ext cx="914400" cy="914400"/>
              </a:xfrm>
              <a:prstGeom prst="ellipse">
                <a:avLst/>
              </a:prstGeom>
              <a:solidFill>
                <a:schemeClr val="accent1">
                  <a:alpha val="2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pic>
            <p:nvPicPr>
              <p:cNvPr id="83" name="Picture 82" descr="A blue brain and hands&#10;&#10;Description automatically generated">
                <a:extLst>
                  <a:ext uri="{FF2B5EF4-FFF2-40B4-BE49-F238E27FC236}">
                    <a16:creationId xmlns:a16="http://schemas.microsoft.com/office/drawing/2014/main" id="{72386FEB-38ED-A90F-E509-37700573BC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21667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10552478" y="3546090"/>
                <a:ext cx="716653" cy="716653"/>
              </a:xfrm>
              <a:prstGeom prst="rect">
                <a:avLst/>
              </a:prstGeom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5AFDA29-8752-0C84-E42C-B7CF16F5B9D1}"/>
                </a:ext>
              </a:extLst>
            </p:cNvPr>
            <p:cNvSpPr txBox="1"/>
            <p:nvPr/>
          </p:nvSpPr>
          <p:spPr>
            <a:xfrm>
              <a:off x="5501923" y="5596596"/>
              <a:ext cx="986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noProof="0" dirty="0"/>
                <a:t>Mental health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AFFCEFD2-88F8-6C39-2B95-B57AFE4F66F8}"/>
                </a:ext>
              </a:extLst>
            </p:cNvPr>
            <p:cNvSpPr txBox="1"/>
            <p:nvPr/>
          </p:nvSpPr>
          <p:spPr>
            <a:xfrm>
              <a:off x="5470600" y="963531"/>
              <a:ext cx="1756430" cy="403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noProof="0" dirty="0"/>
                <a:t>Routine booking bloods</a:t>
              </a:r>
            </a:p>
            <a:p>
              <a:pPr algn="ctr"/>
              <a:r>
                <a:rPr lang="en-GB" sz="1000" noProof="0" dirty="0"/>
                <a:t>+ baseline labs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8FC8EB1-956A-143B-97BF-3819C443D120}"/>
                </a:ext>
              </a:extLst>
            </p:cNvPr>
            <p:cNvSpPr txBox="1"/>
            <p:nvPr/>
          </p:nvSpPr>
          <p:spPr>
            <a:xfrm>
              <a:off x="6660759" y="3066839"/>
              <a:ext cx="1291018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endParaRPr lang="en-GB" sz="1000" noProof="0" dirty="0">
                <a:cs typeface="Arial"/>
              </a:endParaRPr>
            </a:p>
          </p:txBody>
        </p:sp>
      </p:grpSp>
      <p:pic>
        <p:nvPicPr>
          <p:cNvPr id="87" name="Picture 86" descr="A blue triangle with a exclamation mark in it&#10;&#10;Description automatically generated">
            <a:extLst>
              <a:ext uri="{FF2B5EF4-FFF2-40B4-BE49-F238E27FC236}">
                <a16:creationId xmlns:a16="http://schemas.microsoft.com/office/drawing/2014/main" id="{BE8DB700-1E18-015D-04B1-CD0197411CCD}"/>
              </a:ext>
            </a:extLst>
          </p:cNvPr>
          <p:cNvPicPr>
            <a:picLocks noChangeAspect="1"/>
          </p:cNvPicPr>
          <p:nvPr/>
        </p:nvPicPr>
        <p:blipFill>
          <a:blip r:embed="rId20">
            <a:duotone>
              <a:prstClr val="black"/>
              <a:srgbClr val="21667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551050" y="2055555"/>
            <a:ext cx="678273" cy="678273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458D6595-7825-FBF6-4721-2B5775D56F8A}"/>
              </a:ext>
            </a:extLst>
          </p:cNvPr>
          <p:cNvSpPr txBox="1"/>
          <p:nvPr/>
        </p:nvSpPr>
        <p:spPr>
          <a:xfrm>
            <a:off x="8347671" y="2869146"/>
            <a:ext cx="1082319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 noProof="0" dirty="0"/>
              <a:t>Birth planning</a:t>
            </a:r>
          </a:p>
          <a:p>
            <a:pPr algn="ctr"/>
            <a:endParaRPr lang="en-GB" sz="1000" b="1" noProof="0" dirty="0"/>
          </a:p>
          <a:p>
            <a:pPr algn="ctr"/>
            <a:r>
              <a:rPr lang="en-GB" sz="1000" b="1" noProof="0" dirty="0"/>
              <a:t>Vaginal or caesarean</a:t>
            </a:r>
          </a:p>
          <a:p>
            <a:pPr algn="ctr"/>
            <a:endParaRPr lang="en-GB" sz="1000" b="1" noProof="0" dirty="0"/>
          </a:p>
          <a:p>
            <a:pPr algn="ctr"/>
            <a:r>
              <a:rPr lang="en-GB" sz="1000" b="1" noProof="0" dirty="0"/>
              <a:t>Obstetric anaesthetic assessment</a:t>
            </a:r>
          </a:p>
          <a:p>
            <a:pPr algn="ctr"/>
            <a:endParaRPr lang="en-GB" sz="1000" b="1" i="1" noProof="0" dirty="0"/>
          </a:p>
          <a:p>
            <a:pPr algn="ctr"/>
            <a:endParaRPr lang="en-GB" sz="1000" b="1" i="1" noProof="0" dirty="0"/>
          </a:p>
        </p:txBody>
      </p:sp>
      <p:pic>
        <p:nvPicPr>
          <p:cNvPr id="89" name="Picture 88" descr="A blue arrow pointing to the right&#10;&#10;Description automatically generated">
            <a:extLst>
              <a:ext uri="{FF2B5EF4-FFF2-40B4-BE49-F238E27FC236}">
                <a16:creationId xmlns:a16="http://schemas.microsoft.com/office/drawing/2014/main" id="{C2255EB3-F753-3045-44C6-85ACE5B0287E}"/>
              </a:ext>
            </a:extLst>
          </p:cNvPr>
          <p:cNvPicPr>
            <a:picLocks noChangeAspect="1"/>
          </p:cNvPicPr>
          <p:nvPr/>
        </p:nvPicPr>
        <p:blipFill>
          <a:blip r:embed="rId21">
            <a:duotone>
              <a:prstClr val="black"/>
              <a:srgbClr val="21667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572530" y="163527"/>
            <a:ext cx="877551" cy="627126"/>
          </a:xfrm>
          <a:prstGeom prst="rect">
            <a:avLst/>
          </a:prstGeom>
        </p:spPr>
      </p:pic>
      <p:pic>
        <p:nvPicPr>
          <p:cNvPr id="96" name="Picture 95" descr="A blue arrow pointing to the right&#10;&#10;Description automatically generated">
            <a:extLst>
              <a:ext uri="{FF2B5EF4-FFF2-40B4-BE49-F238E27FC236}">
                <a16:creationId xmlns:a16="http://schemas.microsoft.com/office/drawing/2014/main" id="{3FA34D35-2BEA-7A55-15D9-53A06CBFCE2C}"/>
              </a:ext>
            </a:extLst>
          </p:cNvPr>
          <p:cNvPicPr>
            <a:picLocks noChangeAspect="1"/>
          </p:cNvPicPr>
          <p:nvPr/>
        </p:nvPicPr>
        <p:blipFill>
          <a:blip r:embed="rId21">
            <a:duotone>
              <a:prstClr val="black"/>
              <a:srgbClr val="21667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365151" y="154524"/>
            <a:ext cx="877551" cy="627126"/>
          </a:xfrm>
          <a:prstGeom prst="rect">
            <a:avLst/>
          </a:prstGeom>
        </p:spPr>
      </p:pic>
      <p:pic>
        <p:nvPicPr>
          <p:cNvPr id="97" name="Picture 96" descr="A blue arrow pointing to the right&#10;&#10;Description automatically generated">
            <a:extLst>
              <a:ext uri="{FF2B5EF4-FFF2-40B4-BE49-F238E27FC236}">
                <a16:creationId xmlns:a16="http://schemas.microsoft.com/office/drawing/2014/main" id="{F73A0403-D8DA-4539-3F28-5BAC42D9EC54}"/>
              </a:ext>
            </a:extLst>
          </p:cNvPr>
          <p:cNvPicPr>
            <a:picLocks noChangeAspect="1"/>
          </p:cNvPicPr>
          <p:nvPr/>
        </p:nvPicPr>
        <p:blipFill>
          <a:blip r:embed="rId21">
            <a:duotone>
              <a:prstClr val="black"/>
              <a:srgbClr val="21667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634384" y="146706"/>
            <a:ext cx="877551" cy="627126"/>
          </a:xfrm>
          <a:prstGeom prst="rect">
            <a:avLst/>
          </a:prstGeom>
        </p:spPr>
      </p:pic>
      <p:pic>
        <p:nvPicPr>
          <p:cNvPr id="98" name="Picture 97" descr="A blue arrow pointing to the right&#10;&#10;Description automatically generated">
            <a:extLst>
              <a:ext uri="{FF2B5EF4-FFF2-40B4-BE49-F238E27FC236}">
                <a16:creationId xmlns:a16="http://schemas.microsoft.com/office/drawing/2014/main" id="{1D8F49CB-474F-5C56-A13A-39EEA04CB9AD}"/>
              </a:ext>
            </a:extLst>
          </p:cNvPr>
          <p:cNvPicPr>
            <a:picLocks noChangeAspect="1"/>
          </p:cNvPicPr>
          <p:nvPr/>
        </p:nvPicPr>
        <p:blipFill>
          <a:blip r:embed="rId21">
            <a:duotone>
              <a:prstClr val="black"/>
              <a:srgbClr val="21667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627523" y="109446"/>
            <a:ext cx="877551" cy="627126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E27832C3-750E-44CF-2284-2F94135F0452}"/>
              </a:ext>
            </a:extLst>
          </p:cNvPr>
          <p:cNvSpPr txBox="1"/>
          <p:nvPr/>
        </p:nvSpPr>
        <p:spPr>
          <a:xfrm>
            <a:off x="3343566" y="6445961"/>
            <a:ext cx="451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noProof="0" dirty="0">
                <a:solidFill>
                  <a:schemeClr val="bg1"/>
                </a:solidFill>
              </a:rPr>
              <a:t>Interdisciplinary teamwork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BCC9D1-96C3-B2D4-0A1B-DED5E036756E}"/>
              </a:ext>
            </a:extLst>
          </p:cNvPr>
          <p:cNvSpPr txBox="1"/>
          <p:nvPr/>
        </p:nvSpPr>
        <p:spPr>
          <a:xfrm>
            <a:off x="2963411" y="3254820"/>
            <a:ext cx="615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noProof="0" dirty="0"/>
          </a:p>
        </p:txBody>
      </p:sp>
      <p:sp>
        <p:nvSpPr>
          <p:cNvPr id="61" name="Rectangle 1">
            <a:extLst>
              <a:ext uri="{FF2B5EF4-FFF2-40B4-BE49-F238E27FC236}">
                <a16:creationId xmlns:a16="http://schemas.microsoft.com/office/drawing/2014/main" id="{30EC3BE1-FE15-DE71-ACCB-5D7647BE3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CD2B6DE1-2EDA-23D9-DD46-57F613C5B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noProof="0" dirty="0"/>
          </a:p>
        </p:txBody>
      </p:sp>
      <p:pic>
        <p:nvPicPr>
          <p:cNvPr id="73" name="Picture 72" descr="A black and white drawing of a person holding a baby&#10;&#10;Description automatically generated">
            <a:extLst>
              <a:ext uri="{FF2B5EF4-FFF2-40B4-BE49-F238E27FC236}">
                <a16:creationId xmlns:a16="http://schemas.microsoft.com/office/drawing/2014/main" id="{4224793F-0C6F-A4F3-2D19-A3AE1A4BA46A}"/>
              </a:ext>
            </a:extLst>
          </p:cNvPr>
          <p:cNvPicPr>
            <a:picLocks noChangeAspect="1"/>
          </p:cNvPicPr>
          <p:nvPr/>
        </p:nvPicPr>
        <p:blipFill>
          <a:blip r:embed="rId22">
            <a:duotone>
              <a:prstClr val="black"/>
              <a:srgbClr val="216670">
                <a:tint val="45000"/>
                <a:satMod val="400000"/>
              </a:srgbClr>
            </a:duotone>
            <a:alphaModFix amt="37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0000" b="90000" l="10000" r="90000">
                        <a14:foregroundMark x1="55078" y1="22559" x2="55078" y2="22559"/>
                        <a14:foregroundMark x1="50921" y1="24170" x2="48779" y2="25000"/>
                        <a14:foregroundMark x1="51944" y1="23773" x2="50921" y2="24170"/>
                        <a14:foregroundMark x1="55078" y1="22559" x2="53737" y2="23079"/>
                        <a14:backgroundMark x1="51611" y1="24170" x2="51611" y2="24170"/>
                        <a14:backgroundMark x1="52588" y1="24658" x2="50635" y2="24170"/>
                        <a14:backgroundMark x1="52588" y1="55273" x2="52588" y2="56689"/>
                        <a14:backgroundMark x1="60938" y1="69141" x2="61865" y2="69141"/>
                        <a14:backgroundMark x1="58154" y1="71289" x2="58154" y2="71289"/>
                        <a14:backgroundMark x1="37158" y1="66895" x2="37158" y2="66895"/>
                        <a14:backgroundMark x1="37305" y1="63623" x2="37305" y2="63623"/>
                        <a14:backgroundMark x1="52490" y1="23584" x2="54199" y2="23828"/>
                        <a14:backgroundMark x1="51416" y1="23828" x2="51416" y2="23828"/>
                        <a14:backgroundMark x1="51807" y1="23975" x2="55420" y2="24365"/>
                      </a14:backgroundRemoval>
                    </a14:imgEffect>
                  </a14:imgLayer>
                </a14:imgProps>
              </a:ext>
            </a:extLst>
          </a:blip>
          <a:srcRect l="27965" t="19650" r="28154" b="21342"/>
          <a:stretch/>
        </p:blipFill>
        <p:spPr>
          <a:xfrm>
            <a:off x="11183330" y="5161839"/>
            <a:ext cx="574006" cy="77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09520"/>
      </p:ext>
    </p:extLst>
  </p:cSld>
  <p:clrMapOvr>
    <a:masterClrMapping/>
  </p:clrMapOvr>
</p:sld>
</file>

<file path=ppt/theme/theme1.xml><?xml version="1.0" encoding="utf-8"?>
<a:theme xmlns:a="http://schemas.openxmlformats.org/drawingml/2006/main" name="FIGO">
  <a:themeElements>
    <a:clrScheme name="FIGO">
      <a:dk1>
        <a:sysClr val="windowText" lastClr="000000"/>
      </a:dk1>
      <a:lt1>
        <a:sysClr val="window" lastClr="FFFFFF"/>
      </a:lt1>
      <a:dk2>
        <a:srgbClr val="181617"/>
      </a:dk2>
      <a:lt2>
        <a:srgbClr val="F5F2E1"/>
      </a:lt2>
      <a:accent1>
        <a:srgbClr val="00AD86"/>
      </a:accent1>
      <a:accent2>
        <a:srgbClr val="93CAAC"/>
      </a:accent2>
      <a:accent3>
        <a:srgbClr val="8E3062"/>
      </a:accent3>
      <a:accent4>
        <a:srgbClr val="F5F2E1"/>
      </a:accent4>
      <a:accent5>
        <a:srgbClr val="989783"/>
      </a:accent5>
      <a:accent6>
        <a:srgbClr val="C00000"/>
      </a:accent6>
      <a:hlink>
        <a:srgbClr val="00AD86"/>
      </a:hlink>
      <a:folHlink>
        <a:srgbClr val="00AD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GO" id="{B71A3980-56C7-4EBC-9A74-3F645CD26707}" vid="{EF7A8C8F-EC39-46C4-A107-4ED04FF8D3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5259643283104E9EA9426A72B57179" ma:contentTypeVersion="13" ma:contentTypeDescription="Create a new document." ma:contentTypeScope="" ma:versionID="a6ee344572576a66f9e43d58849f9d21">
  <xsd:schema xmlns:xsd="http://www.w3.org/2001/XMLSchema" xmlns:xs="http://www.w3.org/2001/XMLSchema" xmlns:p="http://schemas.microsoft.com/office/2006/metadata/properties" xmlns:ns2="42317674-7c05-4802-a4fb-a9222e337c5c" xmlns:ns3="a01db6d6-52c5-4427-bbe3-74ee8bab5e2c" targetNamespace="http://schemas.microsoft.com/office/2006/metadata/properties" ma:root="true" ma:fieldsID="439d16fef18ea6770f02221dbd63d408" ns2:_="" ns3:_="">
    <xsd:import namespace="42317674-7c05-4802-a4fb-a9222e337c5c"/>
    <xsd:import namespace="a01db6d6-52c5-4427-bbe3-74ee8bab5e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317674-7c05-4802-a4fb-a9222e337c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1c84429-af6c-47d1-90e2-c278b76804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1db6d6-52c5-4427-bbe3-74ee8bab5e2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11152f3-4eb7-4508-90d0-ee4e37ecd8e8}" ma:internalName="TaxCatchAll" ma:showField="CatchAllData" ma:web="a01db6d6-52c5-4427-bbe3-74ee8bab5e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317674-7c05-4802-a4fb-a9222e337c5c">
      <Terms xmlns="http://schemas.microsoft.com/office/infopath/2007/PartnerControls"/>
    </lcf76f155ced4ddcb4097134ff3c332f>
    <TaxCatchAll xmlns="a01db6d6-52c5-4427-bbe3-74ee8bab5e2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C882C1-D8CF-4597-8A82-DCC7443CCD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317674-7c05-4802-a4fb-a9222e337c5c"/>
    <ds:schemaRef ds:uri="a01db6d6-52c5-4427-bbe3-74ee8bab5e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1941CC-35B1-4296-A27C-5B0882F3082A}">
  <ds:schemaRefs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a01db6d6-52c5-4427-bbe3-74ee8bab5e2c"/>
    <ds:schemaRef ds:uri="42317674-7c05-4802-a4fb-a9222e337c5c"/>
  </ds:schemaRefs>
</ds:datastoreItem>
</file>

<file path=customXml/itemProps3.xml><?xml version="1.0" encoding="utf-8"?>
<ds:datastoreItem xmlns:ds="http://schemas.openxmlformats.org/officeDocument/2006/customXml" ds:itemID="{313547A8-C0AF-47BA-8AF1-AB818EFCCD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FIGO</Template>
  <TotalTime>5</TotalTime>
  <Words>81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FIGO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Crago</dc:creator>
  <cp:lastModifiedBy>Mrs. HJ Lotter</cp:lastModifiedBy>
  <cp:revision>304</cp:revision>
  <dcterms:created xsi:type="dcterms:W3CDTF">2018-06-15T09:01:29Z</dcterms:created>
  <dcterms:modified xsi:type="dcterms:W3CDTF">2025-10-09T07:44:08Z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0x010100845259643283104E9EA9426A72B57179</vt:lpwstr>
  </property>
  <property fmtid="{D5CDD505-2E9C-101B-9397-08002B2CF9AE}" pid="3" name="MediaServiceImageTags">
    <vt:lpwstr/>
  </property>
</Properties>
</file>