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media/image17.jpg" ContentType="image/jp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  <p:sldMasterId id="2147483660" r:id="rId2"/>
    <p:sldMasterId id="2147483663" r:id="rId3"/>
  </p:sldMasterIdLst>
  <p:notesMasterIdLst>
    <p:notesMasterId r:id="rId31"/>
  </p:notesMasterIdLst>
  <p:sldIdLst>
    <p:sldId id="256" r:id="rId4"/>
    <p:sldId id="319" r:id="rId5"/>
    <p:sldId id="260" r:id="rId6"/>
    <p:sldId id="289" r:id="rId7"/>
    <p:sldId id="259" r:id="rId8"/>
    <p:sldId id="290" r:id="rId9"/>
    <p:sldId id="307" r:id="rId10"/>
    <p:sldId id="315" r:id="rId11"/>
    <p:sldId id="308" r:id="rId12"/>
    <p:sldId id="309" r:id="rId13"/>
    <p:sldId id="291" r:id="rId14"/>
    <p:sldId id="321" r:id="rId15"/>
    <p:sldId id="292" r:id="rId16"/>
    <p:sldId id="293" r:id="rId17"/>
    <p:sldId id="261" r:id="rId18"/>
    <p:sldId id="262" r:id="rId19"/>
    <p:sldId id="263" r:id="rId20"/>
    <p:sldId id="294" r:id="rId21"/>
    <p:sldId id="297" r:id="rId22"/>
    <p:sldId id="298" r:id="rId23"/>
    <p:sldId id="299" r:id="rId24"/>
    <p:sldId id="301" r:id="rId25"/>
    <p:sldId id="300" r:id="rId26"/>
    <p:sldId id="295" r:id="rId27"/>
    <p:sldId id="302" r:id="rId28"/>
    <p:sldId id="312" r:id="rId29"/>
    <p:sldId id="311" r:id="rId3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089">
          <p15:clr>
            <a:srgbClr val="A4A3A4"/>
          </p15:clr>
        </p15:guide>
        <p15:guide id="2" orient="horz" pos="3239">
          <p15:clr>
            <a:srgbClr val="A4A3A4"/>
          </p15:clr>
        </p15:guide>
        <p15:guide id="3" orient="horz" pos="231">
          <p15:clr>
            <a:srgbClr val="A4A3A4"/>
          </p15:clr>
        </p15:guide>
        <p15:guide id="4" orient="horz">
          <p15:clr>
            <a:srgbClr val="A4A3A4"/>
          </p15:clr>
        </p15:guide>
        <p15:guide id="5" pos="240">
          <p15:clr>
            <a:srgbClr val="A4A3A4"/>
          </p15:clr>
        </p15:guide>
        <p15:guide id="6" pos="5519">
          <p15:clr>
            <a:srgbClr val="A4A3A4"/>
          </p15:clr>
        </p15:guide>
        <p15:guide id="7">
          <p15:clr>
            <a:srgbClr val="A4A3A4"/>
          </p15:clr>
        </p15:guide>
        <p15:guide id="8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768" y="84"/>
      </p:cViewPr>
      <p:guideLst>
        <p:guide orient="horz" pos="3089"/>
        <p:guide orient="horz" pos="3239"/>
        <p:guide orient="horz" pos="231"/>
        <p:guide orient="horz"/>
        <p:guide pos="240"/>
        <p:guide pos="5519"/>
        <p:guide/>
        <p:guide pos="575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7819344742_0_4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g27819344742_0_4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930466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714393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481ae0d34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1481ae0d34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481ae0d34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1481ae0d34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481ae0d341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1481ae0d341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1">
  <p:cSld name="Cover 1"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2"/>
          <p:cNvSpPr>
            <a:spLocks noGrp="1"/>
          </p:cNvSpPr>
          <p:nvPr>
            <p:ph type="pic" idx="2"/>
          </p:nvPr>
        </p:nvSpPr>
        <p:spPr>
          <a:xfrm>
            <a:off x="6518275" y="2626346"/>
            <a:ext cx="2626882" cy="2520421"/>
          </a:xfrm>
          <a:prstGeom prst="rect">
            <a:avLst/>
          </a:prstGeom>
          <a:noFill/>
          <a:ln>
            <a:noFill/>
          </a:ln>
        </p:spPr>
      </p:sp>
      <p:sp>
        <p:nvSpPr>
          <p:cNvPr id="8" name="Google Shape;8;p2"/>
          <p:cNvSpPr/>
          <p:nvPr/>
        </p:nvSpPr>
        <p:spPr>
          <a:xfrm>
            <a:off x="0" y="1312955"/>
            <a:ext cx="6517117" cy="3828958"/>
          </a:xfrm>
          <a:prstGeom prst="rect">
            <a:avLst/>
          </a:prstGeom>
          <a:solidFill>
            <a:srgbClr val="005BA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" name="Google Shape;9;p2"/>
          <p:cNvCxnSpPr/>
          <p:nvPr/>
        </p:nvCxnSpPr>
        <p:spPr>
          <a:xfrm>
            <a:off x="4160837" y="590312"/>
            <a:ext cx="202088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2"/>
          <p:cNvSpPr/>
          <p:nvPr/>
        </p:nvSpPr>
        <p:spPr>
          <a:xfrm>
            <a:off x="5209029" y="0"/>
            <a:ext cx="3934971" cy="2626346"/>
          </a:xfrm>
          <a:prstGeom prst="rect">
            <a:avLst/>
          </a:prstGeom>
          <a:solidFill>
            <a:srgbClr val="005BA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" name="Google Shape;11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69935" y="4717118"/>
            <a:ext cx="2141491" cy="24131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 txBox="1">
            <a:spLocks noGrp="1"/>
          </p:cNvSpPr>
          <p:nvPr>
            <p:ph type="body" idx="1"/>
          </p:nvPr>
        </p:nvSpPr>
        <p:spPr>
          <a:xfrm>
            <a:off x="337379" y="2977968"/>
            <a:ext cx="3477384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sp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body" idx="3"/>
          </p:nvPr>
        </p:nvSpPr>
        <p:spPr>
          <a:xfrm>
            <a:off x="357185" y="4097842"/>
            <a:ext cx="3457577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sp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Arial"/>
              <a:buNone/>
              <a:defRPr sz="17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5039288" y="1151897"/>
            <a:ext cx="1647581" cy="1643875"/>
            <a:chOff x="5039288" y="1151897"/>
            <a:chExt cx="1647581" cy="1643875"/>
          </a:xfrm>
        </p:grpSpPr>
        <p:sp>
          <p:nvSpPr>
            <p:cNvPr id="15" name="Google Shape;15;p2"/>
            <p:cNvSpPr/>
            <p:nvPr/>
          </p:nvSpPr>
          <p:spPr>
            <a:xfrm>
              <a:off x="5209029" y="1151897"/>
              <a:ext cx="1477840" cy="1478775"/>
            </a:xfrm>
            <a:prstGeom prst="rect">
              <a:avLst/>
            </a:prstGeom>
            <a:solidFill>
              <a:srgbClr val="D71C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sng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39288" y="1311275"/>
              <a:ext cx="1477840" cy="1484497"/>
            </a:xfrm>
            <a:prstGeom prst="rect">
              <a:avLst/>
            </a:prstGeom>
            <a:solidFill>
              <a:srgbClr val="C48B3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sng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7" name="Google Shape;17;p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206647" y="1313172"/>
              <a:ext cx="1313174" cy="131317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28273" y="329463"/>
            <a:ext cx="8223250" cy="482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rgbClr val="005BA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1" i="0">
                <a:solidFill>
                  <a:srgbClr val="959595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29437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005BA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500" b="1" i="0">
                <a:solidFill>
                  <a:srgbClr val="959595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83139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005BA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933497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005BA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700323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47677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2">
  <p:cSld name="Cover 2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-8556" y="1"/>
            <a:ext cx="6524268" cy="5144756"/>
          </a:xfrm>
          <a:prstGeom prst="rect">
            <a:avLst/>
          </a:prstGeom>
          <a:noFill/>
          <a:ln>
            <a:noFill/>
          </a:ln>
        </p:spPr>
      </p:sp>
      <p:sp>
        <p:nvSpPr>
          <p:cNvPr id="20" name="Google Shape;20;p3"/>
          <p:cNvSpPr/>
          <p:nvPr/>
        </p:nvSpPr>
        <p:spPr>
          <a:xfrm>
            <a:off x="3832225" y="1305420"/>
            <a:ext cx="4000500" cy="3838079"/>
          </a:xfrm>
          <a:custGeom>
            <a:avLst/>
            <a:gdLst/>
            <a:ahLst/>
            <a:cxnLst/>
            <a:rect l="l" t="t" r="r" b="b"/>
            <a:pathLst>
              <a:path w="3989522" h="3838079" extrusionOk="0">
                <a:moveTo>
                  <a:pt x="0" y="0"/>
                </a:moveTo>
                <a:lnTo>
                  <a:pt x="3989522" y="7143"/>
                </a:lnTo>
                <a:lnTo>
                  <a:pt x="3989522" y="3838079"/>
                </a:lnTo>
                <a:lnTo>
                  <a:pt x="0" y="3838079"/>
                </a:lnTo>
                <a:lnTo>
                  <a:pt x="0" y="0"/>
                </a:lnTo>
                <a:close/>
              </a:path>
            </a:pathLst>
          </a:custGeom>
          <a:solidFill>
            <a:srgbClr val="005BA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"/>
          <p:cNvSpPr/>
          <p:nvPr/>
        </p:nvSpPr>
        <p:spPr>
          <a:xfrm>
            <a:off x="6513647" y="0"/>
            <a:ext cx="2630353" cy="2627311"/>
          </a:xfrm>
          <a:prstGeom prst="rect">
            <a:avLst/>
          </a:prstGeom>
          <a:solidFill>
            <a:srgbClr val="005BA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" name="Google Shape;22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127887" y="4717118"/>
            <a:ext cx="2141491" cy="241319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4095331" y="2977968"/>
            <a:ext cx="3565648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sp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body" idx="3"/>
          </p:nvPr>
        </p:nvSpPr>
        <p:spPr>
          <a:xfrm>
            <a:off x="4115137" y="4097842"/>
            <a:ext cx="3545842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sp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Arial"/>
              <a:buNone/>
              <a:defRPr sz="17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grpSp>
        <p:nvGrpSpPr>
          <p:cNvPr id="25" name="Google Shape;25;p3"/>
          <p:cNvGrpSpPr/>
          <p:nvPr/>
        </p:nvGrpSpPr>
        <p:grpSpPr>
          <a:xfrm>
            <a:off x="6343905" y="1148537"/>
            <a:ext cx="1647582" cy="1640700"/>
            <a:chOff x="6343905" y="1148537"/>
            <a:chExt cx="1647582" cy="1640700"/>
          </a:xfrm>
        </p:grpSpPr>
        <p:sp>
          <p:nvSpPr>
            <p:cNvPr id="26" name="Google Shape;26;p3"/>
            <p:cNvSpPr/>
            <p:nvPr/>
          </p:nvSpPr>
          <p:spPr>
            <a:xfrm>
              <a:off x="6513647" y="1148537"/>
              <a:ext cx="1477840" cy="1478775"/>
            </a:xfrm>
            <a:prstGeom prst="rect">
              <a:avLst/>
            </a:prstGeom>
            <a:solidFill>
              <a:srgbClr val="D71C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sng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" name="Google Shape;27;p3"/>
            <p:cNvSpPr/>
            <p:nvPr/>
          </p:nvSpPr>
          <p:spPr>
            <a:xfrm>
              <a:off x="6343905" y="1309388"/>
              <a:ext cx="1488819" cy="1479849"/>
            </a:xfrm>
            <a:prstGeom prst="rect">
              <a:avLst/>
            </a:prstGeom>
            <a:solidFill>
              <a:srgbClr val="C48B3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sng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8" name="Google Shape;28;p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518275" y="1311274"/>
              <a:ext cx="1313658" cy="131365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3">
  <p:cSld name="Cover 3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/>
          <p:nvPr/>
        </p:nvSpPr>
        <p:spPr>
          <a:xfrm>
            <a:off x="1" y="1312564"/>
            <a:ext cx="7835104" cy="2471119"/>
          </a:xfrm>
          <a:prstGeom prst="rect">
            <a:avLst/>
          </a:prstGeom>
          <a:solidFill>
            <a:srgbClr val="005BA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4"/>
          <p:cNvSpPr/>
          <p:nvPr/>
        </p:nvSpPr>
        <p:spPr>
          <a:xfrm>
            <a:off x="6518274" y="1"/>
            <a:ext cx="2625725" cy="2627312"/>
          </a:xfrm>
          <a:prstGeom prst="rect">
            <a:avLst/>
          </a:prstGeom>
          <a:solidFill>
            <a:srgbClr val="005BA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337378" y="1477623"/>
            <a:ext cx="5845759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sp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body" idx="2"/>
          </p:nvPr>
        </p:nvSpPr>
        <p:spPr>
          <a:xfrm>
            <a:off x="357185" y="2748217"/>
            <a:ext cx="3457577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sp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Arial"/>
              <a:buNone/>
              <a:defRPr sz="17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34" name="Google Shape;34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69935" y="3357625"/>
            <a:ext cx="2141491" cy="241319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4"/>
          <p:cNvSpPr>
            <a:spLocks noGrp="1"/>
          </p:cNvSpPr>
          <p:nvPr>
            <p:ph type="pic" idx="3"/>
          </p:nvPr>
        </p:nvSpPr>
        <p:spPr>
          <a:xfrm>
            <a:off x="-8909" y="2626791"/>
            <a:ext cx="9163906" cy="2526544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36" name="Google Shape;36;p4"/>
          <p:cNvGrpSpPr/>
          <p:nvPr/>
        </p:nvGrpSpPr>
        <p:grpSpPr>
          <a:xfrm>
            <a:off x="6346286" y="1150918"/>
            <a:ext cx="1647582" cy="1640700"/>
            <a:chOff x="6343905" y="1148537"/>
            <a:chExt cx="1647582" cy="1640700"/>
          </a:xfrm>
        </p:grpSpPr>
        <p:sp>
          <p:nvSpPr>
            <p:cNvPr id="37" name="Google Shape;37;p4"/>
            <p:cNvSpPr/>
            <p:nvPr/>
          </p:nvSpPr>
          <p:spPr>
            <a:xfrm>
              <a:off x="6513647" y="1148537"/>
              <a:ext cx="1477840" cy="1478775"/>
            </a:xfrm>
            <a:prstGeom prst="rect">
              <a:avLst/>
            </a:prstGeom>
            <a:solidFill>
              <a:srgbClr val="D71C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sng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Google Shape;38;p4"/>
            <p:cNvSpPr/>
            <p:nvPr/>
          </p:nvSpPr>
          <p:spPr>
            <a:xfrm>
              <a:off x="6343905" y="1309388"/>
              <a:ext cx="1488819" cy="1479849"/>
            </a:xfrm>
            <a:prstGeom prst="rect">
              <a:avLst/>
            </a:prstGeom>
            <a:solidFill>
              <a:srgbClr val="C48B3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sng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9" name="Google Shape;39;p4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518275" y="1311274"/>
              <a:ext cx="1313658" cy="131365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4">
  <p:cSld name="Cover 4">
    <p:bg>
      <p:bgPr>
        <a:solidFill>
          <a:srgbClr val="005BAA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body" idx="1"/>
          </p:nvPr>
        </p:nvSpPr>
        <p:spPr>
          <a:xfrm>
            <a:off x="337379" y="1310000"/>
            <a:ext cx="7059016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sp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42" name="Google Shape;42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69935" y="4717118"/>
            <a:ext cx="2141491" cy="241319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5"/>
          <p:cNvSpPr txBox="1">
            <a:spLocks noGrp="1"/>
          </p:cNvSpPr>
          <p:nvPr>
            <p:ph type="body" idx="2"/>
          </p:nvPr>
        </p:nvSpPr>
        <p:spPr>
          <a:xfrm>
            <a:off x="357185" y="4097842"/>
            <a:ext cx="3457577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sp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Arial"/>
              <a:buNone/>
              <a:defRPr sz="17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grpSp>
        <p:nvGrpSpPr>
          <p:cNvPr id="44" name="Google Shape;44;p5"/>
          <p:cNvGrpSpPr/>
          <p:nvPr/>
        </p:nvGrpSpPr>
        <p:grpSpPr>
          <a:xfrm>
            <a:off x="7367588" y="-1014"/>
            <a:ext cx="1777206" cy="1745677"/>
            <a:chOff x="6343905" y="1148537"/>
            <a:chExt cx="1647582" cy="1640700"/>
          </a:xfrm>
        </p:grpSpPr>
        <p:sp>
          <p:nvSpPr>
            <p:cNvPr id="45" name="Google Shape;45;p5"/>
            <p:cNvSpPr/>
            <p:nvPr/>
          </p:nvSpPr>
          <p:spPr>
            <a:xfrm>
              <a:off x="6513647" y="1148537"/>
              <a:ext cx="1477840" cy="1478775"/>
            </a:xfrm>
            <a:prstGeom prst="rect">
              <a:avLst/>
            </a:prstGeom>
            <a:solidFill>
              <a:srgbClr val="D71C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sng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" name="Google Shape;46;p5"/>
            <p:cNvSpPr/>
            <p:nvPr/>
          </p:nvSpPr>
          <p:spPr>
            <a:xfrm>
              <a:off x="6343905" y="1309388"/>
              <a:ext cx="1488819" cy="1479849"/>
            </a:xfrm>
            <a:prstGeom prst="rect">
              <a:avLst/>
            </a:prstGeom>
            <a:solidFill>
              <a:srgbClr val="C48B3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sng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7" name="Google Shape;47;p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518275" y="1311274"/>
              <a:ext cx="1313658" cy="131365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1">
  <p:cSld name="Custom 1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6"/>
          <p:cNvGrpSpPr/>
          <p:nvPr/>
        </p:nvGrpSpPr>
        <p:grpSpPr>
          <a:xfrm>
            <a:off x="374650" y="4439794"/>
            <a:ext cx="8394070" cy="412340"/>
            <a:chOff x="374650" y="4439794"/>
            <a:chExt cx="8394070" cy="412340"/>
          </a:xfrm>
        </p:grpSpPr>
        <p:cxnSp>
          <p:nvCxnSpPr>
            <p:cNvPr id="50" name="Google Shape;50;p6"/>
            <p:cNvCxnSpPr/>
            <p:nvPr/>
          </p:nvCxnSpPr>
          <p:spPr>
            <a:xfrm rot="10800000" flipH="1">
              <a:off x="374650" y="4617399"/>
              <a:ext cx="6931406" cy="1154"/>
            </a:xfrm>
            <a:prstGeom prst="straightConnector1">
              <a:avLst/>
            </a:prstGeom>
            <a:noFill/>
            <a:ln w="12700" cap="flat" cmpd="sng">
              <a:solidFill>
                <a:srgbClr val="005BAA"/>
              </a:solidFill>
              <a:prstDash val="solid"/>
              <a:round/>
              <a:headEnd type="none" w="sm" len="sm"/>
              <a:tailEnd type="none" w="sm" len="sm"/>
            </a:ln>
          </p:spPr>
        </p:cxnSp>
        <p:pic>
          <p:nvPicPr>
            <p:cNvPr id="51" name="Google Shape;51;p6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7496556" y="4439794"/>
              <a:ext cx="1272164" cy="41234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2" name="Google Shape;52;p6"/>
          <p:cNvSpPr txBox="1">
            <a:spLocks noGrp="1"/>
          </p:cNvSpPr>
          <p:nvPr>
            <p:ph type="title"/>
          </p:nvPr>
        </p:nvSpPr>
        <p:spPr>
          <a:xfrm>
            <a:off x="294173" y="352832"/>
            <a:ext cx="847359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6800" tIns="0" rIns="0" bIns="0" anchor="t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005BAA"/>
              </a:buClr>
              <a:buSzPts val="3000"/>
              <a:buFont typeface="Arial"/>
              <a:buNone/>
              <a:defRPr sz="3000" b="1" i="0" u="none" strike="noStrike" cap="none">
                <a:solidFill>
                  <a:srgbClr val="005BAA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3" name="Google Shape;53;p6"/>
          <p:cNvSpPr txBox="1">
            <a:spLocks noGrp="1"/>
          </p:cNvSpPr>
          <p:nvPr>
            <p:ph type="body" idx="1"/>
          </p:nvPr>
        </p:nvSpPr>
        <p:spPr>
          <a:xfrm>
            <a:off x="317037" y="958888"/>
            <a:ext cx="8450726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6800" tIns="0" rIns="0" bIns="0" anchor="t" anchorCtr="0">
            <a:sp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96969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5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6"/>
          <p:cNvSpPr txBox="1">
            <a:spLocks noGrp="1"/>
          </p:cNvSpPr>
          <p:nvPr>
            <p:ph type="body" idx="2"/>
          </p:nvPr>
        </p:nvSpPr>
        <p:spPr>
          <a:xfrm>
            <a:off x="374650" y="1352550"/>
            <a:ext cx="8393113" cy="2963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marR="0" lvl="0" indent="-323850" algn="l" rtl="0">
              <a:spcBef>
                <a:spcPts val="30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Noto Sans Symbols"/>
              <a:buChar char="▪"/>
              <a:defRPr sz="1500" b="0" i="0" u="none" strike="noStrike" cap="none">
                <a:solidFill>
                  <a:srgbClr val="96969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4325" algn="l" rtl="0">
              <a:spcBef>
                <a:spcPts val="300"/>
              </a:spcBef>
              <a:spcAft>
                <a:spcPts val="0"/>
              </a:spcAft>
              <a:buClr>
                <a:srgbClr val="969696"/>
              </a:buClr>
              <a:buSzPts val="1350"/>
              <a:buFont typeface="Noto Sans Symbols"/>
              <a:buChar char="▪"/>
              <a:defRPr sz="1500" b="0" i="0" u="none" strike="noStrike" cap="none">
                <a:solidFill>
                  <a:srgbClr val="96969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spcBef>
                <a:spcPts val="30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Noto Sans Symbols"/>
              <a:buChar char="▪"/>
              <a:defRPr sz="1500" b="0" i="0" u="none" strike="noStrike" cap="none">
                <a:solidFill>
                  <a:srgbClr val="96969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5275" algn="l" rtl="0">
              <a:spcBef>
                <a:spcPts val="300"/>
              </a:spcBef>
              <a:spcAft>
                <a:spcPts val="0"/>
              </a:spcAft>
              <a:buClr>
                <a:srgbClr val="969696"/>
              </a:buClr>
              <a:buSzPts val="1050"/>
              <a:buFont typeface="Noto Sans Symbols"/>
              <a:buChar char="▪"/>
              <a:defRPr sz="1500" b="0" i="0" u="none" strike="noStrike" cap="none">
                <a:solidFill>
                  <a:srgbClr val="96969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6"/>
          <p:cNvSpPr txBox="1">
            <a:spLocks noGrp="1"/>
          </p:cNvSpPr>
          <p:nvPr>
            <p:ph type="body" idx="3"/>
          </p:nvPr>
        </p:nvSpPr>
        <p:spPr>
          <a:xfrm>
            <a:off x="274370" y="4728118"/>
            <a:ext cx="7031685" cy="247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6800" rIns="91425" bIns="45700" anchor="t" anchorCtr="0">
            <a:sp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96969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5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2">
  <p:cSld name="Custom 2">
    <p:bg>
      <p:bgPr>
        <a:solidFill>
          <a:srgbClr val="005BAA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7"/>
          <p:cNvGrpSpPr/>
          <p:nvPr/>
        </p:nvGrpSpPr>
        <p:grpSpPr>
          <a:xfrm>
            <a:off x="374650" y="4436773"/>
            <a:ext cx="8390732" cy="419665"/>
            <a:chOff x="374650" y="4436773"/>
            <a:chExt cx="8390732" cy="419665"/>
          </a:xfrm>
        </p:grpSpPr>
        <p:cxnSp>
          <p:nvCxnSpPr>
            <p:cNvPr id="58" name="Google Shape;58;p7"/>
            <p:cNvCxnSpPr/>
            <p:nvPr/>
          </p:nvCxnSpPr>
          <p:spPr>
            <a:xfrm rot="10800000" flipH="1">
              <a:off x="374650" y="4617399"/>
              <a:ext cx="6931406" cy="1154"/>
            </a:xfrm>
            <a:prstGeom prst="straightConnector1">
              <a:avLst/>
            </a:prstGeom>
            <a:noFill/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</p:cxnSp>
        <p:pic>
          <p:nvPicPr>
            <p:cNvPr id="59" name="Google Shape;59;p7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7496556" y="4436773"/>
              <a:ext cx="1268826" cy="41966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0" name="Google Shape;60;p7"/>
          <p:cNvSpPr txBox="1">
            <a:spLocks noGrp="1"/>
          </p:cNvSpPr>
          <p:nvPr>
            <p:ph type="title"/>
          </p:nvPr>
        </p:nvSpPr>
        <p:spPr>
          <a:xfrm>
            <a:off x="294173" y="352832"/>
            <a:ext cx="847359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6800" tIns="0" rIns="0" bIns="0" anchor="t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  <a:defRPr sz="3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1" name="Google Shape;61;p7"/>
          <p:cNvSpPr txBox="1">
            <a:spLocks noGrp="1"/>
          </p:cNvSpPr>
          <p:nvPr>
            <p:ph type="body" idx="1"/>
          </p:nvPr>
        </p:nvSpPr>
        <p:spPr>
          <a:xfrm>
            <a:off x="374650" y="1352550"/>
            <a:ext cx="8393113" cy="2963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marR="0" lvl="0" indent="-323850" algn="l" rtl="0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Noto Sans Symbols"/>
              <a:buChar char="▪"/>
              <a:defRPr sz="1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4325" algn="l" rtl="0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Noto Sans Symbols"/>
              <a:buChar char="▪"/>
              <a:defRPr sz="1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 Symbols"/>
              <a:buChar char="▪"/>
              <a:defRPr sz="1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5275" algn="l" rtl="0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Noto Sans Symbols"/>
              <a:buChar char="▪"/>
              <a:defRPr sz="1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Google Shape;62;p7"/>
          <p:cNvSpPr txBox="1">
            <a:spLocks noGrp="1"/>
          </p:cNvSpPr>
          <p:nvPr>
            <p:ph type="body" idx="2"/>
          </p:nvPr>
        </p:nvSpPr>
        <p:spPr>
          <a:xfrm>
            <a:off x="317037" y="958888"/>
            <a:ext cx="8450726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6800" tIns="0" rIns="0" bIns="0" anchor="t" anchorCtr="0">
            <a:sp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  <a:defRPr sz="15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5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Google Shape;63;p7"/>
          <p:cNvSpPr txBox="1">
            <a:spLocks noGrp="1"/>
          </p:cNvSpPr>
          <p:nvPr>
            <p:ph type="body" idx="3"/>
          </p:nvPr>
        </p:nvSpPr>
        <p:spPr>
          <a:xfrm>
            <a:off x="274370" y="4728118"/>
            <a:ext cx="7031685" cy="247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6800" rIns="91425" bIns="45700" anchor="t" anchorCtr="0">
            <a:sp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5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bg>
      <p:bgPr>
        <a:solidFill>
          <a:srgbClr val="005BAA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oogle Shape;87;p11"/>
          <p:cNvGrpSpPr/>
          <p:nvPr/>
        </p:nvGrpSpPr>
        <p:grpSpPr>
          <a:xfrm>
            <a:off x="374650" y="4436773"/>
            <a:ext cx="8390732" cy="419665"/>
            <a:chOff x="374650" y="4436773"/>
            <a:chExt cx="8390732" cy="419665"/>
          </a:xfrm>
        </p:grpSpPr>
        <p:cxnSp>
          <p:nvCxnSpPr>
            <p:cNvPr id="88" name="Google Shape;88;p11"/>
            <p:cNvCxnSpPr/>
            <p:nvPr/>
          </p:nvCxnSpPr>
          <p:spPr>
            <a:xfrm rot="10800000" flipH="1">
              <a:off x="374650" y="4617399"/>
              <a:ext cx="6931406" cy="1154"/>
            </a:xfrm>
            <a:prstGeom prst="straightConnector1">
              <a:avLst/>
            </a:prstGeom>
            <a:noFill/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</p:cxnSp>
        <p:pic>
          <p:nvPicPr>
            <p:cNvPr id="89" name="Google Shape;89;p11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7496556" y="4436773"/>
              <a:ext cx="1268826" cy="41966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0" name="Google Shape;90;p11"/>
          <p:cNvSpPr txBox="1"/>
          <p:nvPr/>
        </p:nvSpPr>
        <p:spPr>
          <a:xfrm>
            <a:off x="374650" y="1869035"/>
            <a:ext cx="8393113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Thank You</a:t>
            </a:r>
            <a:endParaRPr/>
          </a:p>
        </p:txBody>
      </p:sp>
      <p:sp>
        <p:nvSpPr>
          <p:cNvPr id="91" name="Google Shape;91;p11"/>
          <p:cNvSpPr txBox="1">
            <a:spLocks noGrp="1"/>
          </p:cNvSpPr>
          <p:nvPr>
            <p:ph type="body" idx="1"/>
          </p:nvPr>
        </p:nvSpPr>
        <p:spPr>
          <a:xfrm>
            <a:off x="274370" y="4728118"/>
            <a:ext cx="7031685" cy="247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6800" rIns="91425" bIns="45700" anchor="t" anchorCtr="0">
            <a:sp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5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5" descr="A picture containing tex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4176"/>
            <a:ext cx="9143998" cy="5135148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5"/>
          <p:cNvSpPr txBox="1">
            <a:spLocks noGrp="1"/>
          </p:cNvSpPr>
          <p:nvPr>
            <p:ph type="ctrTitle"/>
          </p:nvPr>
        </p:nvSpPr>
        <p:spPr>
          <a:xfrm>
            <a:off x="271346" y="2005534"/>
            <a:ext cx="2702400" cy="15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subTitle" idx="1"/>
          </p:nvPr>
        </p:nvSpPr>
        <p:spPr>
          <a:xfrm>
            <a:off x="271346" y="3527236"/>
            <a:ext cx="2702400" cy="12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l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 rtl="0"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 rtl="0"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 rtl="0"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 rtl="0"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 rtl="0"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 rtl="0"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 rtl="0"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15"/>
          <p:cNvSpPr txBox="1"/>
          <p:nvPr/>
        </p:nvSpPr>
        <p:spPr>
          <a:xfrm>
            <a:off x="6973697" y="4654484"/>
            <a:ext cx="2001000" cy="2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Make today matter</a:t>
            </a:r>
            <a:endParaRPr sz="1100"/>
          </a:p>
        </p:txBody>
      </p:sp>
    </p:spTree>
    <p:extLst>
      <p:ext uri="{BB962C8B-B14F-4D97-AF65-F5344CB8AC3E}">
        <p14:creationId xmlns:p14="http://schemas.microsoft.com/office/powerpoint/2010/main" val="2150380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1">
  <p:cSld name="Custom 1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oogle Shape;94;p13"/>
          <p:cNvGrpSpPr/>
          <p:nvPr/>
        </p:nvGrpSpPr>
        <p:grpSpPr>
          <a:xfrm>
            <a:off x="374650" y="4439794"/>
            <a:ext cx="8394070" cy="412340"/>
            <a:chOff x="374650" y="4439794"/>
            <a:chExt cx="8394070" cy="412340"/>
          </a:xfrm>
        </p:grpSpPr>
        <p:cxnSp>
          <p:nvCxnSpPr>
            <p:cNvPr id="95" name="Google Shape;95;p13"/>
            <p:cNvCxnSpPr/>
            <p:nvPr/>
          </p:nvCxnSpPr>
          <p:spPr>
            <a:xfrm rot="10800000" flipH="1">
              <a:off x="374650" y="4617399"/>
              <a:ext cx="6931406" cy="1154"/>
            </a:xfrm>
            <a:prstGeom prst="straightConnector1">
              <a:avLst/>
            </a:prstGeom>
            <a:noFill/>
            <a:ln w="12700" cap="flat" cmpd="sng">
              <a:solidFill>
                <a:srgbClr val="005BAA"/>
              </a:solidFill>
              <a:prstDash val="solid"/>
              <a:round/>
              <a:headEnd type="none" w="sm" len="sm"/>
              <a:tailEnd type="none" w="sm" len="sm"/>
            </a:ln>
          </p:spPr>
        </p:cxnSp>
        <p:pic>
          <p:nvPicPr>
            <p:cNvPr id="96" name="Google Shape;96;p13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7496556" y="4439794"/>
              <a:ext cx="1272164" cy="41234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7" name="Google Shape;97;p13"/>
          <p:cNvSpPr txBox="1">
            <a:spLocks noGrp="1"/>
          </p:cNvSpPr>
          <p:nvPr>
            <p:ph type="title"/>
          </p:nvPr>
        </p:nvSpPr>
        <p:spPr>
          <a:xfrm>
            <a:off x="294173" y="352832"/>
            <a:ext cx="847359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680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BAA"/>
              </a:buClr>
              <a:buSzPts val="3000"/>
              <a:buFont typeface="Arial"/>
              <a:buNone/>
              <a:defRPr sz="3000" b="1" i="0" u="none" strike="noStrike" cap="none">
                <a:solidFill>
                  <a:srgbClr val="005BA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8" name="Google Shape;98;p13"/>
          <p:cNvSpPr txBox="1">
            <a:spLocks noGrp="1"/>
          </p:cNvSpPr>
          <p:nvPr>
            <p:ph type="body" idx="1"/>
          </p:nvPr>
        </p:nvSpPr>
        <p:spPr>
          <a:xfrm>
            <a:off x="317037" y="958888"/>
            <a:ext cx="8450726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6800" tIns="0" rIns="0" bIns="0" anchor="t" anchorCtr="0">
            <a:sp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96969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5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9" name="Google Shape;99;p13"/>
          <p:cNvSpPr txBox="1">
            <a:spLocks noGrp="1"/>
          </p:cNvSpPr>
          <p:nvPr>
            <p:ph type="body" idx="2"/>
          </p:nvPr>
        </p:nvSpPr>
        <p:spPr>
          <a:xfrm>
            <a:off x="374650" y="1352550"/>
            <a:ext cx="8393113" cy="2963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marR="0" lvl="0" indent="-3238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Noto Sans Symbols"/>
              <a:buChar char="▪"/>
              <a:defRPr sz="1500" b="0" i="0" u="none" strike="noStrike" cap="none">
                <a:solidFill>
                  <a:srgbClr val="96969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4325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969696"/>
              </a:buClr>
              <a:buSzPts val="1350"/>
              <a:buFont typeface="Noto Sans Symbols"/>
              <a:buChar char="▪"/>
              <a:defRPr sz="1500" b="0" i="0" u="none" strike="noStrike" cap="none">
                <a:solidFill>
                  <a:srgbClr val="96969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Noto Sans Symbols"/>
              <a:buChar char="▪"/>
              <a:defRPr sz="1500" b="0" i="0" u="none" strike="noStrike" cap="none">
                <a:solidFill>
                  <a:srgbClr val="96969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5275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969696"/>
              </a:buClr>
              <a:buSzPts val="1050"/>
              <a:buFont typeface="Noto Sans Symbols"/>
              <a:buChar char="▪"/>
              <a:defRPr sz="1500" b="0" i="0" u="none" strike="noStrike" cap="none">
                <a:solidFill>
                  <a:srgbClr val="96969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0" name="Google Shape;100;p13"/>
          <p:cNvSpPr txBox="1">
            <a:spLocks noGrp="1"/>
          </p:cNvSpPr>
          <p:nvPr>
            <p:ph type="body" idx="3"/>
          </p:nvPr>
        </p:nvSpPr>
        <p:spPr>
          <a:xfrm>
            <a:off x="274370" y="4728118"/>
            <a:ext cx="7031685" cy="247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6800" rIns="91425" bIns="45700" anchor="t" anchorCtr="0">
            <a:sp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96969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5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7" r:id="rId7"/>
    <p:sldLayoutId id="2147483661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74904" y="4617718"/>
            <a:ext cx="6931659" cy="1270"/>
          </a:xfrm>
          <a:custGeom>
            <a:avLst/>
            <a:gdLst/>
            <a:ahLst/>
            <a:cxnLst/>
            <a:rect l="l" t="t" r="r" b="b"/>
            <a:pathLst>
              <a:path w="6931659" h="1270">
                <a:moveTo>
                  <a:pt x="0" y="1155"/>
                </a:moveTo>
                <a:lnTo>
                  <a:pt x="6931406" y="0"/>
                </a:lnTo>
              </a:path>
            </a:pathLst>
          </a:custGeom>
          <a:ln w="12192">
            <a:solidFill>
              <a:srgbClr val="005B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496555" y="4439411"/>
            <a:ext cx="1272539" cy="41300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28273" y="309798"/>
            <a:ext cx="6040120" cy="50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rgbClr val="005BA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6062" y="941616"/>
            <a:ext cx="7905115" cy="27673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1" i="0">
                <a:solidFill>
                  <a:srgbClr val="959595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1985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d.ac.uk/institute-academic-development/study-hub/learning-resources/literature-review" TargetMode="Externa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14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t="525" b="524"/>
          <a:stretch/>
        </p:blipFill>
        <p:spPr>
          <a:xfrm>
            <a:off x="6518275" y="2626346"/>
            <a:ext cx="2626882" cy="2520421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4"/>
          <p:cNvSpPr txBox="1">
            <a:spLocks noGrp="1"/>
          </p:cNvSpPr>
          <p:nvPr>
            <p:ph type="body" idx="1"/>
          </p:nvPr>
        </p:nvSpPr>
        <p:spPr>
          <a:xfrm>
            <a:off x="192219" y="1422671"/>
            <a:ext cx="4974300" cy="372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</a:pPr>
            <a:r>
              <a:rPr lang="en-US" sz="2200" dirty="0" smtClean="0"/>
              <a:t>Emerging Researcher &amp; Postgraduate </a:t>
            </a:r>
            <a:r>
              <a:rPr lang="en-US" sz="2200" dirty="0"/>
              <a:t>Workshop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</a:pPr>
            <a:endParaRPr lang="en-US" sz="2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</a:pPr>
            <a:r>
              <a:rPr lang="en-US" sz="2200" dirty="0" smtClean="0"/>
              <a:t>Finding appropriate literature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</a:pPr>
            <a:endParaRPr lang="en-US" sz="2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</a:pPr>
            <a:r>
              <a:rPr lang="en-US" sz="1600" dirty="0"/>
              <a:t>Presented by </a:t>
            </a:r>
            <a:r>
              <a:rPr lang="en-US" sz="1600" dirty="0" smtClean="0"/>
              <a:t>Marriette Mapheto</a:t>
            </a:r>
            <a:endParaRPr lang="en-US" sz="16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</a:pPr>
            <a:endParaRPr lang="en-US" sz="2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</a:pPr>
            <a:endParaRPr lang="en-US" sz="2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</a:pPr>
            <a:endParaRPr lang="en-US" sz="2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</a:pPr>
            <a:endParaRPr sz="2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</a:pPr>
            <a:endParaRPr sz="2200" dirty="0"/>
          </a:p>
        </p:txBody>
      </p:sp>
      <p:sp>
        <p:nvSpPr>
          <p:cNvPr id="107" name="Google Shape;107;p14"/>
          <p:cNvSpPr txBox="1">
            <a:spLocks noGrp="1"/>
          </p:cNvSpPr>
          <p:nvPr>
            <p:ph type="body" idx="3"/>
          </p:nvPr>
        </p:nvSpPr>
        <p:spPr>
          <a:xfrm>
            <a:off x="357185" y="4097842"/>
            <a:ext cx="3457577" cy="477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</a:pPr>
            <a:r>
              <a:rPr lang="en-US" dirty="0" smtClean="0"/>
              <a:t>04 September 2024</a:t>
            </a: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</a:pPr>
            <a:r>
              <a:rPr lang="en-US" sz="1400" dirty="0" smtClean="0"/>
              <a:t>Marriette.mapheto@up.ac.za</a:t>
            </a:r>
            <a:endParaRPr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67B470A-B1E5-421C-8FE7-4842FF9A6E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4370" y="4728118"/>
            <a:ext cx="7031685" cy="247292"/>
          </a:xfrm>
        </p:spPr>
        <p:txBody>
          <a:bodyPr/>
          <a:lstStyle/>
          <a:p>
            <a:r>
              <a:rPr lang="en-US" dirty="0"/>
              <a:t>Emerging Researcher &amp; Postgraduate Workshop 4 September </a:t>
            </a:r>
            <a:r>
              <a:rPr lang="en-US" dirty="0" smtClean="0"/>
              <a:t>2024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D704C9-DD03-4534-A2C6-CFBC651D9D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193" y="659529"/>
            <a:ext cx="4850634" cy="398129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33DFEDB-C637-41EA-AC15-9401CCDB21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6082" y="0"/>
            <a:ext cx="3579725" cy="472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923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6CC2F4-3750-4F42-A2C9-3F8387882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WorldCat discovery : Everything</a:t>
            </a:r>
            <a:endParaRPr lang="en-ZA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380DC3C-07B4-4108-ABAC-355889F224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740" y="1901903"/>
            <a:ext cx="7899849" cy="132349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82E9FF-C667-49B5-92BB-6E6701DFCC48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274370" y="4728118"/>
            <a:ext cx="7031685" cy="247292"/>
          </a:xfrm>
        </p:spPr>
        <p:txBody>
          <a:bodyPr/>
          <a:lstStyle/>
          <a:p>
            <a:r>
              <a:rPr lang="en-US" dirty="0"/>
              <a:t>Emerging Researcher &amp; Postgraduate Workshop 4 September </a:t>
            </a:r>
            <a:r>
              <a:rPr lang="en-US" dirty="0" smtClean="0"/>
              <a:t>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0193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4131" y="958596"/>
            <a:ext cx="8311895" cy="345947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WorldCat</a:t>
            </a:r>
            <a:r>
              <a:rPr spc="-75" dirty="0"/>
              <a:t> </a:t>
            </a:r>
            <a:r>
              <a:rPr dirty="0"/>
              <a:t>single</a:t>
            </a:r>
            <a:r>
              <a:rPr spc="-60" dirty="0"/>
              <a:t> </a:t>
            </a:r>
            <a:r>
              <a:rPr spc="-10" dirty="0"/>
              <a:t>search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46A67B70-FC6F-4BA2-A9A8-FB8BE1D8B65A}"/>
              </a:ext>
            </a:extLst>
          </p:cNvPr>
          <p:cNvSpPr txBox="1">
            <a:spLocks/>
          </p:cNvSpPr>
          <p:nvPr/>
        </p:nvSpPr>
        <p:spPr>
          <a:xfrm>
            <a:off x="526619" y="4665055"/>
            <a:ext cx="6357658" cy="295827"/>
          </a:xfrm>
          <a:prstGeom prst="rect">
            <a:avLst/>
          </a:prstGeom>
        </p:spPr>
        <p:txBody>
          <a:bodyPr/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Tx/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Emerging Researcher &amp; Postgraduate Workshop 4 September 2024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3224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F9979-350A-4AAC-8EC0-6B3AE15E9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WorldCat single search </a:t>
            </a:r>
            <a:endParaRPr lang="en-ZA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8FB2E9-A2F5-48C7-97F4-3EC9E5C11E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10" y="814497"/>
            <a:ext cx="8964315" cy="362086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A67B70-FC6F-4BA2-A9A8-FB8BE1D8B65A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274370" y="4728118"/>
            <a:ext cx="7031685" cy="247292"/>
          </a:xfrm>
        </p:spPr>
        <p:txBody>
          <a:bodyPr/>
          <a:lstStyle/>
          <a:p>
            <a:r>
              <a:rPr lang="en-US" dirty="0"/>
              <a:t>Emerging Researcher &amp; Postgraduate Workshop 4 September </a:t>
            </a:r>
            <a:r>
              <a:rPr lang="en-US" dirty="0" smtClean="0"/>
              <a:t>2024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8810" y="1597572"/>
            <a:ext cx="2337038" cy="29323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9" name="Rectangle 8"/>
          <p:cNvSpPr/>
          <p:nvPr/>
        </p:nvSpPr>
        <p:spPr>
          <a:xfrm>
            <a:off x="48810" y="1303283"/>
            <a:ext cx="981204" cy="29428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0" name="Rectangle 9"/>
          <p:cNvSpPr/>
          <p:nvPr/>
        </p:nvSpPr>
        <p:spPr>
          <a:xfrm>
            <a:off x="6747641" y="814497"/>
            <a:ext cx="683173" cy="4887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084291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B5747F8-6AA1-4F64-9DE6-DD874D9CD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 your search </a:t>
            </a:r>
            <a:endParaRPr lang="en-ZA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B67502C-A924-434B-A388-C8C48E58E6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5650" y="2033587"/>
            <a:ext cx="2552700" cy="10763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F1A8F21-2FB5-4E7D-8D9C-5D4A0D2B0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0362" y="938212"/>
            <a:ext cx="3343275" cy="32670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ED459A1-98D8-4C7C-A654-18976D9A02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3637" y="2033587"/>
            <a:ext cx="2601627" cy="1076325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6D14965-0590-43F1-8230-FA8AE7886A73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274370" y="4728118"/>
            <a:ext cx="7031685" cy="247292"/>
          </a:xfrm>
        </p:spPr>
        <p:txBody>
          <a:bodyPr/>
          <a:lstStyle/>
          <a:p>
            <a:r>
              <a:rPr lang="en-US" dirty="0"/>
              <a:t>Emerging Researcher &amp; Postgraduate Workshop 4 September </a:t>
            </a:r>
            <a:r>
              <a:rPr lang="en-US" dirty="0" smtClean="0"/>
              <a:t>2024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A3D914-C068-4656-95C6-5601C28B19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173" y="1221194"/>
            <a:ext cx="2528687" cy="296341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AE8989A6-79AF-453F-9C13-D86C48AF9386}"/>
              </a:ext>
            </a:extLst>
          </p:cNvPr>
          <p:cNvSpPr/>
          <p:nvPr/>
        </p:nvSpPr>
        <p:spPr>
          <a:xfrm>
            <a:off x="6499123" y="2033587"/>
            <a:ext cx="1130709" cy="3752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288460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D2B1C2-346C-4CDF-9BEE-03E6BEF7AA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4370" y="4728118"/>
            <a:ext cx="7031685" cy="247292"/>
          </a:xfrm>
        </p:spPr>
        <p:txBody>
          <a:bodyPr/>
          <a:lstStyle/>
          <a:p>
            <a:r>
              <a:rPr lang="en-US" dirty="0"/>
              <a:t>Emerging Researcher &amp; Postgraduate Workshop 4 September </a:t>
            </a:r>
            <a:r>
              <a:rPr lang="en-US" dirty="0" smtClean="0"/>
              <a:t>2024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3E5BD86-05D2-44A6-8F12-26BAD9D890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80" y="340990"/>
            <a:ext cx="8767725" cy="415445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6EE3BAD-2016-40F0-B0DA-CEBDDDF1D5D9}"/>
              </a:ext>
            </a:extLst>
          </p:cNvPr>
          <p:cNvSpPr txBox="1"/>
          <p:nvPr/>
        </p:nvSpPr>
        <p:spPr>
          <a:xfrm>
            <a:off x="393290" y="1248697"/>
            <a:ext cx="18779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Search index e.g. keyword title or subject</a:t>
            </a:r>
            <a:endParaRPr lang="en-ZA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C912DC-85EA-463E-8FA1-74E158E2C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4370" y="4728118"/>
            <a:ext cx="7031685" cy="247292"/>
          </a:xfrm>
        </p:spPr>
        <p:txBody>
          <a:bodyPr/>
          <a:lstStyle/>
          <a:p>
            <a:r>
              <a:rPr lang="en-US" dirty="0"/>
              <a:t>Emerging Researcher &amp; Postgraduate Workshop 4 September </a:t>
            </a:r>
            <a:r>
              <a:rPr lang="en-US" dirty="0" smtClean="0"/>
              <a:t>2024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6B7018D-55A0-46D5-886C-FDC682290E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024" y="109538"/>
            <a:ext cx="8552605" cy="465910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799BF85-360F-41D8-A8C6-45375B750BF4}"/>
              </a:ext>
            </a:extLst>
          </p:cNvPr>
          <p:cNvSpPr txBox="1"/>
          <p:nvPr/>
        </p:nvSpPr>
        <p:spPr>
          <a:xfrm>
            <a:off x="6460481" y="3599094"/>
            <a:ext cx="169114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Add additional search terms by adding a row or change search index</a:t>
            </a:r>
            <a:endParaRPr lang="en-ZA" b="1" dirty="0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23F516-0301-4188-90DE-1A524EA231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8284" y="917979"/>
            <a:ext cx="1828800" cy="245745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7188BFF-F1ED-400E-935F-5857F66F1B2F}"/>
              </a:ext>
            </a:extLst>
          </p:cNvPr>
          <p:cNvCxnSpPr>
            <a:cxnSpLocks/>
          </p:cNvCxnSpPr>
          <p:nvPr/>
        </p:nvCxnSpPr>
        <p:spPr>
          <a:xfrm flipV="1">
            <a:off x="6853084" y="3287454"/>
            <a:ext cx="235974" cy="3209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483F41B-089D-4ECD-9185-BED5C29B84E0}"/>
              </a:ext>
            </a:extLst>
          </p:cNvPr>
          <p:cNvCxnSpPr/>
          <p:nvPr/>
        </p:nvCxnSpPr>
        <p:spPr>
          <a:xfrm flipH="1">
            <a:off x="6037006" y="4316361"/>
            <a:ext cx="423475" cy="3244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50ECD-E27B-43F1-BF43-1FD35EFD2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Searching for books</a:t>
            </a:r>
            <a:endParaRPr lang="en-ZA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56836D-E563-4C72-BD0F-CA51415FF6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230" y="966952"/>
            <a:ext cx="8360519" cy="3272635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A75EBB-72D5-4329-BE8F-4F46E33BE7D7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274370" y="4728118"/>
            <a:ext cx="7031685" cy="247292"/>
          </a:xfrm>
        </p:spPr>
        <p:txBody>
          <a:bodyPr/>
          <a:lstStyle/>
          <a:p>
            <a:r>
              <a:rPr lang="en-US" dirty="0"/>
              <a:t>Emerging Researcher &amp; Postgraduate Workshop 4 September </a:t>
            </a:r>
            <a:r>
              <a:rPr lang="en-US" dirty="0" smtClean="0"/>
              <a:t>2024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4561F-8F65-4F48-BB26-61CFBE3A3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Google Scholar</a:t>
            </a:r>
            <a:endParaRPr lang="en-Z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D17DCD-6C0A-4363-A851-4A5F7CE980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Searching with “” for “phrase searching”</a:t>
            </a:r>
            <a:endParaRPr lang="en-ZA" dirty="0">
              <a:solidFill>
                <a:schemeClr val="bg2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FE3B59-5503-4B77-B685-DCF4549832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650" y="1679384"/>
            <a:ext cx="8317065" cy="1623331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A031F0-CB74-4353-A4BB-6535349731E0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274370" y="4728118"/>
            <a:ext cx="7031685" cy="247292"/>
          </a:xfrm>
        </p:spPr>
        <p:txBody>
          <a:bodyPr/>
          <a:lstStyle/>
          <a:p>
            <a:r>
              <a:rPr lang="en-US" dirty="0"/>
              <a:t>Emerging Researcher &amp; Postgraduate Workshop 4 September </a:t>
            </a:r>
            <a:r>
              <a:rPr lang="en-US" dirty="0" smtClean="0"/>
              <a:t>2024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4EDEBA-D5AE-4978-80D2-6A1CBB9BB5FB}"/>
              </a:ext>
            </a:extLst>
          </p:cNvPr>
          <p:cNvSpPr/>
          <p:nvPr/>
        </p:nvSpPr>
        <p:spPr>
          <a:xfrm>
            <a:off x="1818969" y="2438400"/>
            <a:ext cx="934064" cy="3441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072514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0C4DB-B327-415C-8627-F749BA12E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Google Scholar</a:t>
            </a:r>
            <a:endParaRPr lang="en-Z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4689A7-E8EC-4732-BC58-07F28B783C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Settings</a:t>
            </a:r>
            <a:endParaRPr lang="en-ZA" dirty="0">
              <a:solidFill>
                <a:schemeClr val="bg2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0DE5242-BE8A-4455-BDD4-17C340D21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6544" y="146255"/>
            <a:ext cx="2019300" cy="48291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4D9A722-0CD6-4AE3-977F-9310E1F8CA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2271" y="1270244"/>
            <a:ext cx="3684691" cy="3335093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53711E-19B0-4980-84DF-4F405AB15282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274370" y="4728118"/>
            <a:ext cx="7031685" cy="247292"/>
          </a:xfrm>
        </p:spPr>
        <p:txBody>
          <a:bodyPr/>
          <a:lstStyle/>
          <a:p>
            <a:r>
              <a:rPr lang="en-US" dirty="0"/>
              <a:t>Emerging Researcher &amp; Postgraduate Workshop 4 September </a:t>
            </a:r>
            <a:r>
              <a:rPr lang="en-US" dirty="0" smtClean="0"/>
              <a:t>2024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24758D4-BEB4-47A7-A718-3F9AA64EEAC5}"/>
              </a:ext>
            </a:extLst>
          </p:cNvPr>
          <p:cNvSpPr/>
          <p:nvPr/>
        </p:nvSpPr>
        <p:spPr>
          <a:xfrm>
            <a:off x="3316544" y="4315968"/>
            <a:ext cx="1491430" cy="4747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FCB538F-29B8-4F4E-A116-E71D9FB7B0B8}"/>
              </a:ext>
            </a:extLst>
          </p:cNvPr>
          <p:cNvSpPr/>
          <p:nvPr/>
        </p:nvSpPr>
        <p:spPr>
          <a:xfrm>
            <a:off x="3618271" y="3795252"/>
            <a:ext cx="1356852" cy="3893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B73A401-3404-471D-8AB9-71D59BE7EF48}"/>
              </a:ext>
            </a:extLst>
          </p:cNvPr>
          <p:cNvCxnSpPr/>
          <p:nvPr/>
        </p:nvCxnSpPr>
        <p:spPr>
          <a:xfrm flipV="1">
            <a:off x="4719484" y="3264310"/>
            <a:ext cx="616360" cy="5309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D273A31-A5CF-4333-8DEE-30FD6487A120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4062259" y="4790668"/>
            <a:ext cx="0" cy="18476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40AA4C8A-C32D-4C0F-9171-B6B828CA921B}"/>
              </a:ext>
            </a:extLst>
          </p:cNvPr>
          <p:cNvSpPr/>
          <p:nvPr/>
        </p:nvSpPr>
        <p:spPr>
          <a:xfrm>
            <a:off x="3316544" y="245806"/>
            <a:ext cx="301727" cy="4237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25939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>
            <a:spLocks noGrp="1"/>
          </p:cNvSpPr>
          <p:nvPr>
            <p:ph type="ctrTitle"/>
          </p:nvPr>
        </p:nvSpPr>
        <p:spPr>
          <a:xfrm>
            <a:off x="136517" y="1320232"/>
            <a:ext cx="2702400" cy="3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60"/>
              <a:buFont typeface="Arial"/>
              <a:buNone/>
            </a:pPr>
            <a:r>
              <a:rPr lang="en-GB" sz="2660" dirty="0"/>
              <a:t>Outline</a:t>
            </a:r>
            <a:endParaRPr sz="2660" dirty="0"/>
          </a:p>
        </p:txBody>
      </p:sp>
      <p:sp>
        <p:nvSpPr>
          <p:cNvPr id="86" name="Google Shape;86;p18"/>
          <p:cNvSpPr txBox="1">
            <a:spLocks noGrp="1"/>
          </p:cNvSpPr>
          <p:nvPr>
            <p:ph type="subTitle" idx="1"/>
          </p:nvPr>
        </p:nvSpPr>
        <p:spPr>
          <a:xfrm>
            <a:off x="136517" y="1819514"/>
            <a:ext cx="3647207" cy="26578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254000" lvl="0" indent="-27305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Arial"/>
              <a:buChar char="•"/>
            </a:pPr>
            <a:r>
              <a:rPr lang="en-US" sz="1800" dirty="0" smtClean="0"/>
              <a:t>Topic Analysis</a:t>
            </a:r>
            <a:endParaRPr sz="1800" dirty="0" smtClean="0"/>
          </a:p>
          <a:p>
            <a:pPr marL="254000" lvl="0" indent="-273050" algn="l" rtl="0">
              <a:spcBef>
                <a:spcPts val="30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Arial"/>
              <a:buChar char="•"/>
            </a:pPr>
            <a:r>
              <a:rPr lang="en-GB" sz="1800" dirty="0" smtClean="0"/>
              <a:t>Finding literature</a:t>
            </a:r>
          </a:p>
          <a:p>
            <a:pPr marL="254000" lvl="0" indent="-273050" algn="l" rtl="0">
              <a:spcBef>
                <a:spcPts val="30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Arial"/>
              <a:buChar char="•"/>
            </a:pPr>
            <a:r>
              <a:rPr lang="en-US" sz="1800" dirty="0" smtClean="0"/>
              <a:t>Library website overview</a:t>
            </a:r>
          </a:p>
          <a:p>
            <a:pPr marL="254000" indent="-273050">
              <a:spcBef>
                <a:spcPts val="300"/>
              </a:spcBef>
              <a:buSzPts val="1900"/>
              <a:buFont typeface="Arial"/>
              <a:buChar char="•"/>
            </a:pPr>
            <a:r>
              <a:rPr lang="en-US" sz="1800" dirty="0" err="1" smtClean="0"/>
              <a:t>World</a:t>
            </a:r>
            <a:r>
              <a:rPr lang="en-US" sz="1800" i="1" dirty="0" err="1"/>
              <a:t>Cat</a:t>
            </a:r>
            <a:r>
              <a:rPr lang="en-US" sz="1800" i="1" dirty="0"/>
              <a:t> library discovery tool</a:t>
            </a:r>
          </a:p>
          <a:p>
            <a:pPr marL="254000" lvl="0" indent="-273050" algn="l" rtl="0">
              <a:spcBef>
                <a:spcPts val="30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Arial"/>
              <a:buChar char="•"/>
            </a:pPr>
            <a:r>
              <a:rPr lang="en-US" sz="1800" dirty="0" smtClean="0"/>
              <a:t>Google Scholar</a:t>
            </a:r>
          </a:p>
          <a:p>
            <a:pPr marL="254000" lvl="0" indent="-273050" algn="l" rtl="0">
              <a:spcBef>
                <a:spcPts val="30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Arial"/>
              <a:buChar char="•"/>
            </a:pPr>
            <a:r>
              <a:rPr lang="en-US" sz="1800" dirty="0" smtClean="0"/>
              <a:t>Literature </a:t>
            </a:r>
            <a:r>
              <a:rPr lang="en-US" sz="1800" dirty="0" smtClean="0"/>
              <a:t>Review</a:t>
            </a:r>
            <a:endParaRPr sz="1800" dirty="0" smtClean="0"/>
          </a:p>
          <a:p>
            <a:pPr>
              <a:spcBef>
                <a:spcPts val="300"/>
              </a:spcBef>
              <a:spcAft>
                <a:spcPts val="1200"/>
              </a:spcAft>
              <a:buSzPts val="1900"/>
            </a:pPr>
            <a:endParaRPr sz="1800" dirty="0"/>
          </a:p>
        </p:txBody>
      </p:sp>
      <p:sp>
        <p:nvSpPr>
          <p:cNvPr id="4" name="Rectangle 3"/>
          <p:cNvSpPr/>
          <p:nvPr/>
        </p:nvSpPr>
        <p:spPr>
          <a:xfrm>
            <a:off x="136517" y="4805989"/>
            <a:ext cx="61810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969696"/>
              </a:buClr>
              <a:buSzPts val="1000"/>
            </a:pPr>
            <a:r>
              <a:rPr lang="en-US" sz="1000" dirty="0">
                <a:solidFill>
                  <a:schemeClr val="bg1"/>
                </a:solidFill>
              </a:rPr>
              <a:t>Emerging Researcher &amp; Postgraduate Workshop 4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330108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129CF31C-C336-4C80-829D-58C34A94B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Settings: Library links &amp; Endnote</a:t>
            </a:r>
            <a:endParaRPr lang="en-ZA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7BEC4900-A2D2-46EF-8B73-19BE51F6853B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274370" y="4728118"/>
            <a:ext cx="7031685" cy="247292"/>
          </a:xfrm>
        </p:spPr>
        <p:txBody>
          <a:bodyPr/>
          <a:lstStyle/>
          <a:p>
            <a:r>
              <a:rPr lang="en-US" dirty="0"/>
              <a:t>Emerging Researcher &amp; Postgraduate Workshop 4 September </a:t>
            </a:r>
            <a:r>
              <a:rPr lang="en-US" dirty="0" smtClean="0"/>
              <a:t>2024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BAA3FA4-81E8-4929-88C7-62CBD62814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135" y="866861"/>
            <a:ext cx="4607491" cy="379716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FB71AAE-8474-424F-811E-7D25596D668C}"/>
              </a:ext>
            </a:extLst>
          </p:cNvPr>
          <p:cNvSpPr/>
          <p:nvPr/>
        </p:nvSpPr>
        <p:spPr>
          <a:xfrm>
            <a:off x="1956619" y="2015613"/>
            <a:ext cx="1080524" cy="2064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670F63-9241-4A04-A597-AEDEE0D94801}"/>
              </a:ext>
            </a:extLst>
          </p:cNvPr>
          <p:cNvSpPr/>
          <p:nvPr/>
        </p:nvSpPr>
        <p:spPr>
          <a:xfrm>
            <a:off x="4906296" y="4277032"/>
            <a:ext cx="511277" cy="3869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DFCDB09-D8B1-4BA2-AD88-65070CC30EBA}"/>
              </a:ext>
            </a:extLst>
          </p:cNvPr>
          <p:cNvCxnSpPr>
            <a:cxnSpLocks/>
          </p:cNvCxnSpPr>
          <p:nvPr/>
        </p:nvCxnSpPr>
        <p:spPr>
          <a:xfrm>
            <a:off x="1450258" y="1902542"/>
            <a:ext cx="432619" cy="2261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7CF0E54-C542-4D88-8523-B190041D2FB4}"/>
              </a:ext>
            </a:extLst>
          </p:cNvPr>
          <p:cNvCxnSpPr/>
          <p:nvPr/>
        </p:nvCxnSpPr>
        <p:spPr>
          <a:xfrm flipH="1">
            <a:off x="5417574" y="4385187"/>
            <a:ext cx="6096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59469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C06A41F-A6D3-4E22-B204-1642BDA44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173" y="352832"/>
            <a:ext cx="8473590" cy="307777"/>
          </a:xfrm>
        </p:spPr>
        <p:txBody>
          <a:bodyPr/>
          <a:lstStyle/>
          <a:p>
            <a:r>
              <a:rPr lang="en-US" sz="2000" dirty="0"/>
              <a:t>Library links</a:t>
            </a:r>
            <a:endParaRPr lang="en-ZA" sz="20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3B42F0-CDBD-411A-9FAB-0E76E5D85B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15145F8-C167-4334-80C5-3EBA7EA641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0861"/>
            <a:ext cx="9144000" cy="3781778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1AFED4-2894-4D1D-A3A6-54984C59B360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80361C5-0C4E-448B-8412-E4B650C8DE16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274370" y="4728118"/>
            <a:ext cx="7031685" cy="247292"/>
          </a:xfrm>
        </p:spPr>
        <p:txBody>
          <a:bodyPr/>
          <a:lstStyle/>
          <a:p>
            <a:r>
              <a:rPr lang="en-US" dirty="0"/>
              <a:t>Emerging Researcher &amp; Postgraduate Workshop 4 September </a:t>
            </a:r>
            <a:r>
              <a:rPr lang="en-US" dirty="0" smtClean="0"/>
              <a:t>2024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00DFD84-8A53-4F40-9621-B0DFC0849F36}"/>
              </a:ext>
            </a:extLst>
          </p:cNvPr>
          <p:cNvSpPr/>
          <p:nvPr/>
        </p:nvSpPr>
        <p:spPr>
          <a:xfrm>
            <a:off x="7561006" y="2202426"/>
            <a:ext cx="943897" cy="3693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1C529D-007A-42B0-A7B5-27A02738CCD9}"/>
              </a:ext>
            </a:extLst>
          </p:cNvPr>
          <p:cNvSpPr txBox="1"/>
          <p:nvPr/>
        </p:nvSpPr>
        <p:spPr>
          <a:xfrm>
            <a:off x="4114800" y="2113935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ZA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8D77B6-24BB-4E69-AF96-306264BB1827}"/>
              </a:ext>
            </a:extLst>
          </p:cNvPr>
          <p:cNvSpPr txBox="1"/>
          <p:nvPr/>
        </p:nvSpPr>
        <p:spPr>
          <a:xfrm>
            <a:off x="4984955" y="2659011"/>
            <a:ext cx="19566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Type University of Pretoria and click on search</a:t>
            </a:r>
            <a:endParaRPr lang="en-ZA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5537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B0BF5-020D-4A4C-A347-C9C0925F2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82AD74-C5E1-4BF0-A305-F84C758BE3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C3F25A-4C35-45BF-B10A-4404BA8F9A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6441"/>
            <a:ext cx="9144000" cy="5030618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F1F49D-0042-4D49-A257-7D76CFD6704D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274370" y="4728118"/>
            <a:ext cx="7031685" cy="247292"/>
          </a:xfrm>
        </p:spPr>
        <p:txBody>
          <a:bodyPr/>
          <a:lstStyle/>
          <a:p>
            <a:r>
              <a:rPr lang="en-US" dirty="0"/>
              <a:t>Emerging Researcher &amp; Postgraduate Workshop 4 September </a:t>
            </a:r>
            <a:r>
              <a:rPr lang="en-US" dirty="0" smtClean="0"/>
              <a:t>2024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7A0B4F9-ADE9-4A28-A3BD-95E22E3F462B}"/>
              </a:ext>
            </a:extLst>
          </p:cNvPr>
          <p:cNvSpPr/>
          <p:nvPr/>
        </p:nvSpPr>
        <p:spPr>
          <a:xfrm>
            <a:off x="6971071" y="4184612"/>
            <a:ext cx="953729" cy="4318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747170-20EF-4375-83FC-AAEE394BAD06}"/>
              </a:ext>
            </a:extLst>
          </p:cNvPr>
          <p:cNvSpPr txBox="1"/>
          <p:nvPr/>
        </p:nvSpPr>
        <p:spPr>
          <a:xfrm>
            <a:off x="7327369" y="2251587"/>
            <a:ext cx="13365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Tick all the boxes and click on save</a:t>
            </a:r>
            <a:endParaRPr lang="en-ZA" b="1" dirty="0">
              <a:solidFill>
                <a:srgbClr val="FF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FADA0ED-2E0D-4969-8FD3-C35F9F9FCF33}"/>
              </a:ext>
            </a:extLst>
          </p:cNvPr>
          <p:cNvSpPr/>
          <p:nvPr/>
        </p:nvSpPr>
        <p:spPr>
          <a:xfrm>
            <a:off x="2231923" y="2214364"/>
            <a:ext cx="186812" cy="9221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849159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6F11B-D8E2-4333-BA8B-E45BEFAA4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9BF09B-9ACF-4D64-AF01-83A4F49688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14B6EC-3CE8-40C5-B796-DB99FDE4E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092"/>
            <a:ext cx="9144000" cy="4839315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85FB3E-5F8A-4CDD-8366-C933B68A8739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274370" y="4728118"/>
            <a:ext cx="7031685" cy="247292"/>
          </a:xfrm>
        </p:spPr>
        <p:txBody>
          <a:bodyPr/>
          <a:lstStyle/>
          <a:p>
            <a:r>
              <a:rPr lang="en-US" dirty="0"/>
              <a:t>Emerging Researcher &amp; Postgraduate Workshop 4 September </a:t>
            </a:r>
            <a:r>
              <a:rPr lang="en-US" dirty="0" smtClean="0"/>
              <a:t>2024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964644-FBB1-4693-94A7-04A538598B7A}"/>
              </a:ext>
            </a:extLst>
          </p:cNvPr>
          <p:cNvSpPr/>
          <p:nvPr/>
        </p:nvSpPr>
        <p:spPr>
          <a:xfrm>
            <a:off x="6892413" y="4562168"/>
            <a:ext cx="786581" cy="4132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C5987A-77C3-469E-85EE-26FA66820DB8}"/>
              </a:ext>
            </a:extLst>
          </p:cNvPr>
          <p:cNvSpPr txBox="1"/>
          <p:nvPr/>
        </p:nvSpPr>
        <p:spPr>
          <a:xfrm>
            <a:off x="5029200" y="2586481"/>
            <a:ext cx="3288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</a:rPr>
              <a:t>Type WorldCat, tick the Open WorldCat box indicated and click on save</a:t>
            </a:r>
            <a:endParaRPr lang="en-ZA" sz="1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1004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36745-5BF1-4747-8D28-599AE3CD8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Google Scholar</a:t>
            </a:r>
            <a:endParaRPr lang="en-Z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62DAE5-5822-43D8-8AED-52583BEB2F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Results</a:t>
            </a:r>
            <a:endParaRPr lang="en-ZA" dirty="0">
              <a:solidFill>
                <a:srgbClr val="00206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3DCB00-D800-4D6B-BE5F-AF178720BF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910" y="1601870"/>
            <a:ext cx="7617603" cy="24258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5664560-B729-426A-984D-A58F49D95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85" y="826419"/>
            <a:ext cx="8869630" cy="3608122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217259-1761-4C2B-8918-47F98F33F586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274370" y="4728118"/>
            <a:ext cx="7031685" cy="247292"/>
          </a:xfrm>
        </p:spPr>
        <p:txBody>
          <a:bodyPr/>
          <a:lstStyle/>
          <a:p>
            <a:r>
              <a:rPr lang="en-US" dirty="0"/>
              <a:t>Emerging Researcher &amp; Postgraduate Workshop 4 September </a:t>
            </a:r>
            <a:r>
              <a:rPr lang="en-US" dirty="0" smtClean="0"/>
              <a:t>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10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B2A85-587B-4AF2-BD04-D4A98A187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Google Scholar</a:t>
            </a:r>
            <a:endParaRPr lang="en-ZA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909FE8-B06A-44D3-AE9E-4C8722C52C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497" y="814497"/>
            <a:ext cx="7940055" cy="367342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A35243-E798-4E23-8DA5-59737F8CDA51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274370" y="4728118"/>
            <a:ext cx="7031685" cy="247292"/>
          </a:xfrm>
        </p:spPr>
        <p:txBody>
          <a:bodyPr/>
          <a:lstStyle/>
          <a:p>
            <a:r>
              <a:rPr lang="en-US" dirty="0"/>
              <a:t>Emerging Researcher &amp; Postgraduate Workshop 4 September </a:t>
            </a:r>
            <a:r>
              <a:rPr lang="en-US" dirty="0" smtClean="0"/>
              <a:t>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81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4710F-C691-4916-82A0-4C5B2CAF9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Literature review</a:t>
            </a:r>
            <a:endParaRPr lang="en-Z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D6C305-17A2-49ED-BD22-3F2154B641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7037" y="958888"/>
            <a:ext cx="8450726" cy="692497"/>
          </a:xfrm>
        </p:spPr>
        <p:txBody>
          <a:bodyPr/>
          <a:lstStyle/>
          <a:p>
            <a:r>
              <a:rPr lang="en-US" b="0" dirty="0"/>
              <a:t>"a piece of academic writing demonstrating knowledge and understanding of the academic literature on a specific topic placed in context.  A literature review also includes a critical evaluation of the material” (</a:t>
            </a:r>
            <a:r>
              <a:rPr lang="en-US" b="0" u="sng" dirty="0">
                <a:hlinkClick r:id="rId2"/>
              </a:rPr>
              <a:t>University of Edinburgh, 2023</a:t>
            </a:r>
            <a:r>
              <a:rPr lang="en-US" b="0" dirty="0"/>
              <a:t>)</a:t>
            </a:r>
            <a:endParaRPr lang="en-Z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0242E5-8E5A-4ECB-8891-1CB02186666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374650" y="1795776"/>
            <a:ext cx="8393113" cy="2520192"/>
          </a:xfrm>
        </p:spPr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+mj-lt"/>
              </a:rPr>
              <a:t>Reading combined with critical analysis can help to refine a topic and frame research questions</a:t>
            </a:r>
          </a:p>
          <a:p>
            <a:r>
              <a:rPr lang="en-US" dirty="0">
                <a:solidFill>
                  <a:srgbClr val="333333"/>
                </a:solidFill>
                <a:latin typeface="+mj-lt"/>
              </a:rPr>
              <a:t>Establishes your familiarity with and understanding of current research</a:t>
            </a:r>
          </a:p>
          <a:p>
            <a:endParaRPr lang="en-US" dirty="0">
              <a:solidFill>
                <a:srgbClr val="333333"/>
              </a:solidFill>
              <a:latin typeface="+mj-lt"/>
            </a:endParaRPr>
          </a:p>
          <a:p>
            <a:pPr marL="133350" indent="0">
              <a:buNone/>
            </a:pPr>
            <a:r>
              <a:rPr lang="en-US" b="1" dirty="0">
                <a:solidFill>
                  <a:srgbClr val="333333"/>
                </a:solidFill>
                <a:latin typeface="+mj-lt"/>
              </a:rPr>
              <a:t>When doing and writing a literature review, it is good practice to: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333333"/>
                </a:solidFill>
                <a:latin typeface="+mj-lt"/>
              </a:rPr>
              <a:t>summarise</a:t>
            </a:r>
            <a:r>
              <a:rPr lang="en-US" dirty="0">
                <a:solidFill>
                  <a:srgbClr val="333333"/>
                </a:solidFill>
                <a:latin typeface="+mj-lt"/>
              </a:rPr>
              <a:t> and </a:t>
            </a:r>
            <a:r>
              <a:rPr lang="en-US" dirty="0" err="1">
                <a:solidFill>
                  <a:srgbClr val="333333"/>
                </a:solidFill>
                <a:latin typeface="+mj-lt"/>
              </a:rPr>
              <a:t>analyse</a:t>
            </a:r>
            <a:r>
              <a:rPr lang="en-US" dirty="0">
                <a:solidFill>
                  <a:srgbClr val="333333"/>
                </a:solidFill>
                <a:latin typeface="+mj-lt"/>
              </a:rPr>
              <a:t> previous research and theories;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+mj-lt"/>
              </a:rPr>
              <a:t>identify areas of controversy and contested claims;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+mj-lt"/>
              </a:rPr>
              <a:t>highlight any gaps that may exist in research to date.</a:t>
            </a:r>
          </a:p>
          <a:p>
            <a:endParaRPr lang="en-ZA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8D73AA-76DD-4CC5-B137-52F001BE3EE4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274370" y="4728118"/>
            <a:ext cx="7031685" cy="247292"/>
          </a:xfrm>
        </p:spPr>
        <p:txBody>
          <a:bodyPr/>
          <a:lstStyle/>
          <a:p>
            <a:r>
              <a:rPr lang="en-US" dirty="0"/>
              <a:t>Emerging Researcher &amp; Postgraduate Workshop 4 September </a:t>
            </a:r>
            <a:r>
              <a:rPr lang="en-US" dirty="0" smtClean="0"/>
              <a:t>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81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1DA2052-15E0-4214-9C88-0A9E9F5B00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Emerging Researcher &amp; Postgraduate Workshop 4 September </a:t>
            </a:r>
            <a:r>
              <a:rPr lang="en-US" dirty="0" smtClean="0"/>
              <a:t>2024</a:t>
            </a:r>
            <a:endParaRPr lang="en-US" dirty="0"/>
          </a:p>
        </p:txBody>
      </p:sp>
      <p:pic>
        <p:nvPicPr>
          <p:cNvPr id="1026" name="Picture 2" descr="https://lh7-rt.googleusercontent.com/slidesz/AGV_vUcnbtZlssT48cRvh-LU8tvUlcsRdSgbpEiTK0uUEXJ8pSjpmOYfSJGWiDZJYLGya0YB48c-iDCa1EhLZ_E560y1qllNOYgZ71tsDJm8XJeh9uE7Jel_kHSZ3XCM_15NI2LVFazSDpw6IX-Pmsh89vGcbJ6o30wr=s2048?key=QvHvK1010QoGGeU8IT7ps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770" y="1282262"/>
            <a:ext cx="4365706" cy="297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007476" y="307279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ZA" sz="4800" b="1" dirty="0">
                <a:solidFill>
                  <a:srgbClr val="FFFFFF"/>
                </a:solidFill>
                <a:latin typeface="Arial" panose="020B0604020202020204" pitchFamily="34" charset="0"/>
              </a:rPr>
              <a:t>THANK YOU!</a:t>
            </a:r>
            <a:endParaRPr lang="en-ZA" sz="4800" b="1" dirty="0"/>
          </a:p>
          <a:p>
            <a:r>
              <a:rPr lang="en-ZA" sz="4800" b="1" dirty="0"/>
              <a:t/>
            </a:r>
            <a:br>
              <a:rPr lang="en-ZA" sz="4800" b="1" dirty="0"/>
            </a:br>
            <a:endParaRPr lang="en-ZA" sz="4800" b="1" dirty="0"/>
          </a:p>
        </p:txBody>
      </p:sp>
    </p:spTree>
    <p:extLst>
      <p:ext uri="{BB962C8B-B14F-4D97-AF65-F5344CB8AC3E}">
        <p14:creationId xmlns:p14="http://schemas.microsoft.com/office/powerpoint/2010/main" val="301973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8"/>
          <p:cNvSpPr txBox="1">
            <a:spLocks noGrp="1"/>
          </p:cNvSpPr>
          <p:nvPr>
            <p:ph type="title"/>
          </p:nvPr>
        </p:nvSpPr>
        <p:spPr>
          <a:xfrm>
            <a:off x="294173" y="352832"/>
            <a:ext cx="84735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680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5BAA"/>
              </a:buClr>
              <a:buSzPts val="3000"/>
              <a:buFont typeface="Arial"/>
              <a:buNone/>
            </a:pPr>
            <a:r>
              <a:rPr lang="en-US" dirty="0"/>
              <a:t>Analise your topic</a:t>
            </a:r>
            <a:endParaRPr dirty="0"/>
          </a:p>
        </p:txBody>
      </p:sp>
      <p:sp>
        <p:nvSpPr>
          <p:cNvPr id="131" name="Google Shape;131;p18"/>
          <p:cNvSpPr txBox="1">
            <a:spLocks noGrp="1"/>
          </p:cNvSpPr>
          <p:nvPr>
            <p:ph type="body" idx="2"/>
          </p:nvPr>
        </p:nvSpPr>
        <p:spPr>
          <a:xfrm>
            <a:off x="374650" y="1352550"/>
            <a:ext cx="8393113" cy="2963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/>
          <a:p>
            <a:pPr marL="342891" lvl="0" indent="-247640" algn="l" rtl="0"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Noto Sans Symbols"/>
              <a:buNone/>
            </a:pPr>
            <a:r>
              <a:rPr lang="en-US" sz="1900" dirty="0"/>
              <a:t>My topic is </a:t>
            </a:r>
            <a:r>
              <a:rPr lang="en-US" sz="1900" dirty="0" smtClean="0"/>
              <a:t>- What </a:t>
            </a:r>
            <a:r>
              <a:rPr lang="en-US" sz="1900" dirty="0"/>
              <a:t>is the Impact of COVID on student wellbeing</a:t>
            </a:r>
          </a:p>
          <a:p>
            <a:pPr marL="342891" lvl="0" indent="-247640" algn="l" rtl="0"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Noto Sans Symbols"/>
              <a:buNone/>
            </a:pPr>
            <a:endParaRPr lang="en-US" sz="1900" dirty="0"/>
          </a:p>
          <a:p>
            <a:pPr marL="342891" lvl="0" indent="-247640" algn="l" rtl="0"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Noto Sans Symbols"/>
              <a:buNone/>
            </a:pPr>
            <a:r>
              <a:rPr lang="en-US" sz="1900" dirty="0"/>
              <a:t>Keywords:</a:t>
            </a:r>
          </a:p>
          <a:p>
            <a:pPr marL="342891" lvl="0" indent="-247640" algn="l" rtl="0"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Noto Sans Symbols"/>
              <a:buNone/>
            </a:pPr>
            <a:endParaRPr lang="en-US" sz="1900" dirty="0"/>
          </a:p>
          <a:p>
            <a:pPr marL="342891" lvl="0" indent="-247640" algn="l" rtl="0"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Noto Sans Symbols"/>
              <a:buNone/>
            </a:pPr>
            <a:r>
              <a:rPr lang="en-US" sz="1900" dirty="0">
                <a:solidFill>
                  <a:schemeClr val="bg2"/>
                </a:solidFill>
              </a:rPr>
              <a:t>Impact  AND (</a:t>
            </a:r>
            <a:r>
              <a:rPr lang="en-US" sz="1900" dirty="0" err="1">
                <a:solidFill>
                  <a:schemeClr val="bg2"/>
                </a:solidFill>
              </a:rPr>
              <a:t>Covid</a:t>
            </a:r>
            <a:r>
              <a:rPr lang="en-US" sz="1900" dirty="0">
                <a:solidFill>
                  <a:schemeClr val="bg2"/>
                </a:solidFill>
              </a:rPr>
              <a:t> or COVID 19 or Coronavirus) AND (student </a:t>
            </a:r>
            <a:r>
              <a:rPr lang="en-US" sz="1900" dirty="0" smtClean="0">
                <a:solidFill>
                  <a:schemeClr val="bg2"/>
                </a:solidFill>
              </a:rPr>
              <a:t>or “University </a:t>
            </a:r>
            <a:r>
              <a:rPr lang="en-US" sz="1900" dirty="0">
                <a:solidFill>
                  <a:schemeClr val="bg2"/>
                </a:solidFill>
              </a:rPr>
              <a:t>student” or college student or postgraduate or undergraduate)  AND (wellbeing or well-being)</a:t>
            </a:r>
          </a:p>
          <a:p>
            <a:pPr marL="342891" lvl="0" indent="-247640" algn="l" rtl="0"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Noto Sans Symbols"/>
              <a:buNone/>
            </a:pPr>
            <a:endParaRPr lang="en-US" sz="1900" dirty="0"/>
          </a:p>
          <a:p>
            <a:pPr marL="342891" lvl="0" indent="-247640" algn="l" rtl="0"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Noto Sans Symbols"/>
              <a:buNone/>
            </a:pPr>
            <a:endParaRPr lang="en-US" sz="1900" dirty="0">
              <a:solidFill>
                <a:schemeClr val="bg2"/>
              </a:solidFill>
            </a:endParaRPr>
          </a:p>
        </p:txBody>
      </p:sp>
      <p:sp>
        <p:nvSpPr>
          <p:cNvPr id="132" name="Google Shape;132;p18"/>
          <p:cNvSpPr txBox="1">
            <a:spLocks noGrp="1"/>
          </p:cNvSpPr>
          <p:nvPr>
            <p:ph type="body" idx="3"/>
          </p:nvPr>
        </p:nvSpPr>
        <p:spPr>
          <a:xfrm>
            <a:off x="274370" y="4728118"/>
            <a:ext cx="7031685" cy="247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6800" rIns="91425" bIns="45700" anchor="t" anchorCtr="0">
            <a:spAutoFit/>
          </a:bodyPr>
          <a:lstStyle/>
          <a:p>
            <a:pPr marL="0" indent="0"/>
            <a:r>
              <a:rPr lang="en-US" dirty="0"/>
              <a:t>Emerging Researcher &amp; Postgraduate Workshop 4 September </a:t>
            </a:r>
            <a:r>
              <a:rPr lang="en-US" dirty="0" smtClean="0"/>
              <a:t>2024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1041A-570E-4379-9FB1-FA5A36853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173" y="352832"/>
            <a:ext cx="8473590" cy="369332"/>
          </a:xfrm>
        </p:spPr>
        <p:txBody>
          <a:bodyPr/>
          <a:lstStyle/>
          <a:p>
            <a:r>
              <a:rPr lang="en-US" sz="2400" dirty="0"/>
              <a:t>Search strategy builder</a:t>
            </a:r>
            <a:endParaRPr lang="en-ZA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241CF1-9D51-4F7B-92A1-EBD5CB10ED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5" y="958888"/>
            <a:ext cx="8286750" cy="355119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DAE349-339D-4F63-AE31-E497499057E7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274370" y="4728118"/>
            <a:ext cx="7031685" cy="247292"/>
          </a:xfrm>
        </p:spPr>
        <p:txBody>
          <a:bodyPr/>
          <a:lstStyle/>
          <a:p>
            <a:r>
              <a:rPr lang="en-US" dirty="0"/>
              <a:t>Emerging Researcher &amp; Postgraduate Workshop 4 September </a:t>
            </a:r>
            <a:r>
              <a:rPr lang="en-US" dirty="0" smtClean="0"/>
              <a:t>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7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7"/>
          <p:cNvSpPr txBox="1">
            <a:spLocks noGrp="1"/>
          </p:cNvSpPr>
          <p:nvPr>
            <p:ph type="title"/>
          </p:nvPr>
        </p:nvSpPr>
        <p:spPr>
          <a:xfrm>
            <a:off x="294173" y="333167"/>
            <a:ext cx="847359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680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5BAA"/>
              </a:buClr>
              <a:buSzPts val="3000"/>
              <a:buFont typeface="Arial"/>
              <a:buNone/>
            </a:pPr>
            <a:r>
              <a:rPr lang="en-US" dirty="0"/>
              <a:t>Finding literature </a:t>
            </a:r>
            <a:endParaRPr dirty="0"/>
          </a:p>
        </p:txBody>
      </p:sp>
      <p:sp>
        <p:nvSpPr>
          <p:cNvPr id="123" name="Google Shape;123;p17"/>
          <p:cNvSpPr txBox="1">
            <a:spLocks noGrp="1"/>
          </p:cNvSpPr>
          <p:nvPr>
            <p:ph type="body" idx="1"/>
          </p:nvPr>
        </p:nvSpPr>
        <p:spPr>
          <a:xfrm>
            <a:off x="317025" y="958917"/>
            <a:ext cx="8450700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6800" tIns="0" rIns="0" bIns="0" anchor="t" anchorCtr="0">
            <a:spAutoFit/>
          </a:bodyPr>
          <a:lstStyle/>
          <a:p>
            <a:pPr marL="0" lvl="0" indent="0"/>
            <a:r>
              <a:rPr lang="en-US" sz="1800" dirty="0">
                <a:solidFill>
                  <a:schemeClr val="bg2"/>
                </a:solidFill>
              </a:rPr>
              <a:t>Different types of materials available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None/>
            </a:pPr>
            <a:endParaRPr sz="1800" dirty="0"/>
          </a:p>
        </p:txBody>
      </p:sp>
      <p:sp>
        <p:nvSpPr>
          <p:cNvPr id="124" name="Google Shape;124;p17"/>
          <p:cNvSpPr txBox="1">
            <a:spLocks noGrp="1"/>
          </p:cNvSpPr>
          <p:nvPr>
            <p:ph type="body" idx="2"/>
          </p:nvPr>
        </p:nvSpPr>
        <p:spPr>
          <a:xfrm>
            <a:off x="345813" y="1661425"/>
            <a:ext cx="8393100" cy="29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/>
          <a:p>
            <a:pPr marL="285750" indent="-285750">
              <a:spcBef>
                <a:spcPts val="0"/>
              </a:spcBef>
            </a:pPr>
            <a:r>
              <a:rPr lang="en-US" dirty="0"/>
              <a:t>Books</a:t>
            </a:r>
          </a:p>
          <a:p>
            <a:pPr marL="285750" indent="-285750">
              <a:spcBef>
                <a:spcPts val="0"/>
              </a:spcBef>
            </a:pPr>
            <a:r>
              <a:rPr lang="en-US" dirty="0"/>
              <a:t>Articles</a:t>
            </a:r>
          </a:p>
          <a:p>
            <a:pPr marL="285750" indent="-285750">
              <a:spcBef>
                <a:spcPts val="0"/>
              </a:spcBef>
            </a:pPr>
            <a:r>
              <a:rPr lang="en-US" dirty="0"/>
              <a:t>Theses</a:t>
            </a:r>
          </a:p>
          <a:p>
            <a:pPr marL="285750" indent="-285750">
              <a:spcBef>
                <a:spcPts val="0"/>
              </a:spcBef>
            </a:pPr>
            <a:r>
              <a:rPr lang="en-US" dirty="0"/>
              <a:t>Official websites e.g.  The South African Government, United Nations, Professional bodies website</a:t>
            </a:r>
          </a:p>
          <a:p>
            <a:pPr marL="285750" indent="-285750">
              <a:spcBef>
                <a:spcPts val="0"/>
              </a:spcBef>
            </a:pPr>
            <a:r>
              <a:rPr lang="en-US" dirty="0"/>
              <a:t>Grey literature : organizational reports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bg2"/>
                </a:solidFill>
              </a:rPr>
              <a:t>What you will need depend on your topic and field of study</a:t>
            </a:r>
            <a:endParaRPr dirty="0">
              <a:solidFill>
                <a:schemeClr val="bg2"/>
              </a:solidFill>
            </a:endParaRPr>
          </a:p>
        </p:txBody>
      </p:sp>
      <p:sp>
        <p:nvSpPr>
          <p:cNvPr id="125" name="Google Shape;125;p17"/>
          <p:cNvSpPr txBox="1">
            <a:spLocks noGrp="1"/>
          </p:cNvSpPr>
          <p:nvPr>
            <p:ph type="body" idx="3"/>
          </p:nvPr>
        </p:nvSpPr>
        <p:spPr>
          <a:xfrm>
            <a:off x="274370" y="4728118"/>
            <a:ext cx="7031685" cy="247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6800" rIns="91425" bIns="4570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000"/>
              <a:buNone/>
            </a:pPr>
            <a:r>
              <a:rPr lang="en-US" dirty="0" smtClean="0"/>
              <a:t>Emerging Researcher &amp; Postgraduate Workshop 4 September 2024</a:t>
            </a: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4E8A6-4896-4BA0-93BB-9548ECADD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173" y="352832"/>
            <a:ext cx="8473590" cy="307777"/>
          </a:xfrm>
        </p:spPr>
        <p:txBody>
          <a:bodyPr/>
          <a:lstStyle/>
          <a:p>
            <a:r>
              <a:rPr lang="en-US" sz="2000" dirty="0"/>
              <a:t>Library webpage www.library.up.ac.za</a:t>
            </a:r>
            <a:endParaRPr lang="en-ZA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5AA460-6CBA-4D39-BC01-2126D46C9F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650" y="964172"/>
            <a:ext cx="8452313" cy="3489842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A6EB2C-C38D-48EC-8D30-FC1D00137352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274370" y="4728118"/>
            <a:ext cx="7031685" cy="247292"/>
          </a:xfrm>
        </p:spPr>
        <p:txBody>
          <a:bodyPr/>
          <a:lstStyle/>
          <a:p>
            <a:r>
              <a:rPr lang="en-US" dirty="0"/>
              <a:t>Emerging Researcher &amp; Postgraduate Workshop 4 September </a:t>
            </a:r>
            <a:r>
              <a:rPr lang="en-US" dirty="0" smtClean="0"/>
              <a:t>2024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531ACCA-B054-433A-AA3D-C977BD84A6C7}"/>
              </a:ext>
            </a:extLst>
          </p:cNvPr>
          <p:cNvSpPr/>
          <p:nvPr/>
        </p:nvSpPr>
        <p:spPr>
          <a:xfrm>
            <a:off x="1199535" y="1838632"/>
            <a:ext cx="125853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7B8792-72D6-4290-B29B-2407CF559B7A}"/>
              </a:ext>
            </a:extLst>
          </p:cNvPr>
          <p:cNvSpPr/>
          <p:nvPr/>
        </p:nvSpPr>
        <p:spPr>
          <a:xfrm>
            <a:off x="4444181" y="1257168"/>
            <a:ext cx="501445" cy="2308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E0A5786-17E2-4B19-87BA-0057C1EA8F8B}"/>
              </a:ext>
            </a:extLst>
          </p:cNvPr>
          <p:cNvSpPr/>
          <p:nvPr/>
        </p:nvSpPr>
        <p:spPr>
          <a:xfrm>
            <a:off x="6794090" y="1838632"/>
            <a:ext cx="1150375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6269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C0766-D460-420C-B73F-E84CA612E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569387-C1EB-4826-BB42-16E905B494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01114CF-CD46-49D6-821B-F6D7F40FDE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55"/>
            <a:ext cx="9144000" cy="4726863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227451-F1AB-4FE7-82D0-D9F4EE2D73F9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274370" y="4728118"/>
            <a:ext cx="7031685" cy="247292"/>
          </a:xfrm>
        </p:spPr>
        <p:txBody>
          <a:bodyPr/>
          <a:lstStyle/>
          <a:p>
            <a:r>
              <a:rPr lang="en-US" dirty="0"/>
              <a:t>Emerging Researcher &amp; Postgraduate Workshop 4 September </a:t>
            </a:r>
            <a:r>
              <a:rPr lang="en-US" dirty="0" smtClean="0"/>
              <a:t>2024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A18AFFF-5698-4354-849E-759CAA3087B0}"/>
              </a:ext>
            </a:extLst>
          </p:cNvPr>
          <p:cNvSpPr/>
          <p:nvPr/>
        </p:nvSpPr>
        <p:spPr>
          <a:xfrm>
            <a:off x="4640826" y="1661652"/>
            <a:ext cx="1130709" cy="13470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55B56C-5DC4-41E0-B554-0727AD79FCF1}"/>
              </a:ext>
            </a:extLst>
          </p:cNvPr>
          <p:cNvSpPr/>
          <p:nvPr/>
        </p:nvSpPr>
        <p:spPr>
          <a:xfrm>
            <a:off x="6538452" y="1917290"/>
            <a:ext cx="767603" cy="1868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94007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E9459CA-0120-4222-9956-D2B1261A11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1" y="409903"/>
            <a:ext cx="7624762" cy="3951890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41A2F99-9525-4541-98A5-143533FF2CCE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274370" y="4728118"/>
            <a:ext cx="7031685" cy="247292"/>
          </a:xfrm>
        </p:spPr>
        <p:txBody>
          <a:bodyPr/>
          <a:lstStyle/>
          <a:p>
            <a:r>
              <a:rPr lang="en-US" dirty="0"/>
              <a:t>Emerging Researcher &amp; Postgraduate Workshop 4 September </a:t>
            </a:r>
            <a:r>
              <a:rPr lang="en-US" dirty="0" smtClean="0"/>
              <a:t>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084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D2BE63B-0965-4110-BE27-CEDC1A287B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4370" y="4728118"/>
            <a:ext cx="7031685" cy="247292"/>
          </a:xfrm>
        </p:spPr>
        <p:txBody>
          <a:bodyPr/>
          <a:lstStyle/>
          <a:p>
            <a:r>
              <a:rPr lang="en-US" dirty="0"/>
              <a:t>Emerging Researcher &amp; Postgraduate Workshop 4 September </a:t>
            </a:r>
            <a:r>
              <a:rPr lang="en-US" dirty="0" smtClean="0"/>
              <a:t>2024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2EC5AF-6DBD-4B81-AD8A-20600D2BA1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096" y="-1"/>
            <a:ext cx="4334250" cy="47281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AD09F51-EE45-44D4-B941-43DFB55FAE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8346" y="0"/>
            <a:ext cx="3931284" cy="472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406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1899</TotalTime>
  <Words>544</Words>
  <Application>Microsoft Office PowerPoint</Application>
  <PresentationFormat>On-screen Show (16:9)</PresentationFormat>
  <Paragraphs>91</Paragraphs>
  <Slides>27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Calibri</vt:lpstr>
      <vt:lpstr>Merriweather</vt:lpstr>
      <vt:lpstr>Noto Sans Symbols</vt:lpstr>
      <vt:lpstr>Office Theme</vt:lpstr>
      <vt:lpstr>Office Theme</vt:lpstr>
      <vt:lpstr>1_Office Theme</vt:lpstr>
      <vt:lpstr>PowerPoint Presentation</vt:lpstr>
      <vt:lpstr>Outline</vt:lpstr>
      <vt:lpstr>Analise your topic</vt:lpstr>
      <vt:lpstr>Search strategy builder</vt:lpstr>
      <vt:lpstr>Finding literature </vt:lpstr>
      <vt:lpstr>Library webpage www.library.up.ac.za</vt:lpstr>
      <vt:lpstr>PowerPoint Presentation</vt:lpstr>
      <vt:lpstr>PowerPoint Presentation</vt:lpstr>
      <vt:lpstr>PowerPoint Presentation</vt:lpstr>
      <vt:lpstr>PowerPoint Presentation</vt:lpstr>
      <vt:lpstr>WorldCat discovery : Everything</vt:lpstr>
      <vt:lpstr>WorldCat single search</vt:lpstr>
      <vt:lpstr>WorldCat single search </vt:lpstr>
      <vt:lpstr>Limit your search </vt:lpstr>
      <vt:lpstr>PowerPoint Presentation</vt:lpstr>
      <vt:lpstr>PowerPoint Presentation</vt:lpstr>
      <vt:lpstr>Searching for books</vt:lpstr>
      <vt:lpstr>Google Scholar</vt:lpstr>
      <vt:lpstr>Google Scholar</vt:lpstr>
      <vt:lpstr>Settings: Library links &amp; Endnote</vt:lpstr>
      <vt:lpstr>Library links</vt:lpstr>
      <vt:lpstr>PowerPoint Presentation</vt:lpstr>
      <vt:lpstr>PowerPoint Presentation</vt:lpstr>
      <vt:lpstr>Google Scholar</vt:lpstr>
      <vt:lpstr>Google Scholar</vt:lpstr>
      <vt:lpstr>Literature review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Miss. LD Stieger</dc:creator>
  <cp:lastModifiedBy>Ms. MR Mapheto</cp:lastModifiedBy>
  <cp:revision>72</cp:revision>
  <dcterms:modified xsi:type="dcterms:W3CDTF">2024-09-04T06:58:35Z</dcterms:modified>
</cp:coreProperties>
</file>