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1" d="100"/>
          <a:sy n="71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0EA6D-A18A-11B1-6EE2-740F87711B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E7CA66-8B4C-1837-826E-ED5F9E952A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54215-A217-2BF3-2733-294C853F0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2A8D-9348-4337-8E3A-AFE9466409BD}" type="datetimeFigureOut">
              <a:rPr lang="nl-NL" smtClean="0"/>
              <a:t>2-4-2026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1E6A7-6D5D-6B9D-D98C-C282414E1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1C06C-649E-389A-3C06-33DF7FB57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36CA-6859-42AD-B74F-D14F3787E4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081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25345-D497-FCD8-82D0-7F00D3F0D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A49C00-1594-3870-46DC-A6CB6AA46D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3B12B-2F9A-AA40-2FBD-54E0A0763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2A8D-9348-4337-8E3A-AFE9466409BD}" type="datetimeFigureOut">
              <a:rPr lang="nl-NL" smtClean="0"/>
              <a:t>2-4-2026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5CAE3-D221-97A3-E088-31CAB1B52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A4AF9-B635-348B-A13E-7D2DC1DDC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36CA-6859-42AD-B74F-D14F3787E4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67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ED098D-C01B-522B-611D-ECF10DAA4E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F54973-5399-90DC-1286-6F10C3FC9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770B3-F0DE-B5CD-8B14-76EE0B82A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2A8D-9348-4337-8E3A-AFE9466409BD}" type="datetimeFigureOut">
              <a:rPr lang="nl-NL" smtClean="0"/>
              <a:t>2-4-2026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0F6655-FC79-73D8-3AEC-459085E23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C46F8-5D40-E9AD-A876-52FDD4356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36CA-6859-42AD-B74F-D14F3787E4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94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F3275-B8D7-D783-1B05-B2581F48F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0F605-8A01-979B-E326-007CD6D488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2AEA4-471D-FE17-55B5-A5020E5A7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2A8D-9348-4337-8E3A-AFE9466409BD}" type="datetimeFigureOut">
              <a:rPr lang="nl-NL" smtClean="0"/>
              <a:t>2-4-2026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466B89-8139-F2FD-9728-E3502F27D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B5FC0-F2D1-8FFB-B23A-5516AD3FB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36CA-6859-42AD-B74F-D14F3787E4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2576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18401-7C6D-59BE-B9F0-1CA67AA18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5D4BA2-1877-E70D-93EE-F42D364D3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03DB3-5657-9D05-C3E3-341EC16D3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2A8D-9348-4337-8E3A-AFE9466409BD}" type="datetimeFigureOut">
              <a:rPr lang="nl-NL" smtClean="0"/>
              <a:t>2-4-2026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9086C-B16E-EF2E-4C0E-57F60E611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687F1-C4A7-6615-40CD-2878D0EBD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36CA-6859-42AD-B74F-D14F3787E4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555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0DEF4-7132-FE92-AFDD-21C50CDFF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52FC6-4E66-A89E-FB49-22AC8F7F43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C85961-A835-70C7-2A1A-97A4615D2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D8B67A-CDC6-DB8B-50E3-043E41FE4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2A8D-9348-4337-8E3A-AFE9466409BD}" type="datetimeFigureOut">
              <a:rPr lang="nl-NL" smtClean="0"/>
              <a:t>2-4-2026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55F42-A10A-6CBB-6B70-F80D07BFD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FD2962-9D93-BDBD-D708-18C9DCC1C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36CA-6859-42AD-B74F-D14F3787E4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9148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A9DBB-ABDD-89C6-0BF5-7AAE9D1D1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F834D0-FDAC-DF8A-CFC8-6331C44039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4A6715-DE52-E433-FBB3-89AA488D3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9AF347-414D-7C2F-16C5-157C7073E0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456B49-8C4B-C9BD-17AC-3A1E3D271D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105E0B-7C31-26BB-2064-5C79FCFFB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2A8D-9348-4337-8E3A-AFE9466409BD}" type="datetimeFigureOut">
              <a:rPr lang="nl-NL" smtClean="0"/>
              <a:t>2-4-2026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E0C0C0-A5EA-AA7D-985D-AFBD8CFCA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CEC020-7ED9-B527-3F42-055CC01D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36CA-6859-42AD-B74F-D14F3787E4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73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1601C-912B-80DC-1D82-AB15A0A3D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B91A4C-CA6C-8F9F-FF49-65753FD15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2A8D-9348-4337-8E3A-AFE9466409BD}" type="datetimeFigureOut">
              <a:rPr lang="nl-NL" smtClean="0"/>
              <a:t>2-4-2026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8BC2F-9572-E751-AC1B-8B0A74D22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316C23-1015-5292-A9CD-FD1BA5E3F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36CA-6859-42AD-B74F-D14F3787E4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9956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8263CC-8251-EE3D-9076-64EE7F04F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2A8D-9348-4337-8E3A-AFE9466409BD}" type="datetimeFigureOut">
              <a:rPr lang="nl-NL" smtClean="0"/>
              <a:t>2-4-2026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91326D-43D7-257F-C108-1E940FB2D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C57ED7-C825-055B-94A9-935DF4AEC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36CA-6859-42AD-B74F-D14F3787E4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6556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68AAA-51C4-E71D-C912-4A6251055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866FB-81C7-935B-1131-B4995E136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F600DC-F12A-B1E1-4BE2-297F35672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7173B8-1856-32E0-736D-E3E59698E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2A8D-9348-4337-8E3A-AFE9466409BD}" type="datetimeFigureOut">
              <a:rPr lang="nl-NL" smtClean="0"/>
              <a:t>2-4-2026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C9617-1274-E5AE-96B4-573BEBA7B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DBCBDD-96B3-00F1-A7CD-F3B136182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36CA-6859-42AD-B74F-D14F3787E4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647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209A9-4F89-D3B9-2BCC-D614B4A71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4C404D-248D-BD4E-7A9B-DB67C5C1B9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5E62A-6F8A-9C2C-2127-222ECCAA44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265E2F-FBE8-F712-6D63-C9AD97D0F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2A8D-9348-4337-8E3A-AFE9466409BD}" type="datetimeFigureOut">
              <a:rPr lang="nl-NL" smtClean="0"/>
              <a:t>2-4-2026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743F0B-00C8-DA47-6325-95764DC7B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C6A18C-1B5E-37FD-9968-59B02E65D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36CA-6859-42AD-B74F-D14F3787E4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5249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B5908-3825-0B23-605D-75089BDBE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C4B06E-811A-B9BE-7364-54BCC27ED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42754-7ED5-55B0-AE0C-C6E2C63578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E2A8D-9348-4337-8E3A-AFE9466409BD}" type="datetimeFigureOut">
              <a:rPr lang="nl-NL" smtClean="0"/>
              <a:t>2-4-2026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19422-3BD6-091D-39C8-6EC8CB4577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106E2F-F0A8-BDDE-D795-1DA9FB7AB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236CA-6859-42AD-B74F-D14F3787E4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1045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F4757F-6A34-EE00-2FB4-F57C8C1A5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1524" y="1289845"/>
            <a:ext cx="3600000" cy="11521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97CEA7-DE0E-2EF8-D804-AC7343EA089D}"/>
              </a:ext>
            </a:extLst>
          </p:cNvPr>
          <p:cNvSpPr txBox="1"/>
          <p:nvPr/>
        </p:nvSpPr>
        <p:spPr>
          <a:xfrm>
            <a:off x="495301" y="482600"/>
            <a:ext cx="1154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u="none" strike="noStrike" baseline="0" dirty="0">
                <a:solidFill>
                  <a:srgbClr val="000000"/>
                </a:solidFill>
                <a:latin typeface="Univers LT 55"/>
              </a:rPr>
              <a:t>Fig. SI1 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Univers LT 55"/>
              </a:rPr>
              <a:t>Chemical structures of UBI</a:t>
            </a:r>
            <a:r>
              <a:rPr lang="en-US" sz="1200" b="0" i="0" u="none" strike="noStrike" baseline="-25000" dirty="0">
                <a:solidFill>
                  <a:srgbClr val="000000"/>
                </a:solidFill>
                <a:latin typeface="Univers LT 55"/>
              </a:rPr>
              <a:t>29-41</a:t>
            </a:r>
            <a:r>
              <a:rPr lang="en-US" sz="1200" b="0" i="0" u="none" strike="noStrike" baseline="0" dirty="0">
                <a:solidFill>
                  <a:srgbClr val="000000"/>
                </a:solidFill>
                <a:latin typeface="Univers LT 55"/>
              </a:rPr>
              <a:t>-Cy5 variants. (</a:t>
            </a:r>
            <a:r>
              <a:rPr lang="en-US" sz="1200" b="1" dirty="0">
                <a:solidFill>
                  <a:srgbClr val="000000"/>
                </a:solidFill>
                <a:latin typeface="Univers LT 55"/>
              </a:rPr>
              <a:t>A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) UBI</a:t>
            </a:r>
            <a:r>
              <a:rPr lang="en-US" sz="1200" baseline="-25000" dirty="0">
                <a:solidFill>
                  <a:srgbClr val="000000"/>
                </a:solidFill>
                <a:latin typeface="Univers LT 55"/>
              </a:rPr>
              <a:t>29-41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-Cy5-Qamine, (</a:t>
            </a:r>
            <a:r>
              <a:rPr lang="en-US" sz="1200" b="1" dirty="0">
                <a:solidFill>
                  <a:srgbClr val="000000"/>
                </a:solidFill>
                <a:latin typeface="Univers LT 55"/>
              </a:rPr>
              <a:t>B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) Variants of UBI</a:t>
            </a:r>
            <a:r>
              <a:rPr lang="en-US" sz="1200" baseline="-25000" dirty="0">
                <a:solidFill>
                  <a:srgbClr val="000000"/>
                </a:solidFill>
                <a:latin typeface="Univers LT 55"/>
              </a:rPr>
              <a:t>29-41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-Cy5-N</a:t>
            </a:r>
            <a:r>
              <a:rPr lang="en-US" sz="1200" baseline="-25000" dirty="0">
                <a:solidFill>
                  <a:srgbClr val="000000"/>
                </a:solidFill>
                <a:latin typeface="Univers LT 55"/>
              </a:rPr>
              <a:t>3  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and schematic depiction of </a:t>
            </a:r>
            <a:r>
              <a:rPr lang="en-US" sz="1200" baseline="30000" dirty="0">
                <a:solidFill>
                  <a:srgbClr val="000000"/>
                </a:solidFill>
                <a:latin typeface="Univers LT 55"/>
              </a:rPr>
              <a:t>99m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Tc labeled UBI</a:t>
            </a:r>
            <a:r>
              <a:rPr lang="en-US" sz="1200" baseline="-25000" dirty="0">
                <a:solidFill>
                  <a:srgbClr val="000000"/>
                </a:solidFill>
                <a:latin typeface="Univers LT 55"/>
              </a:rPr>
              <a:t>29-41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-Cy5-N</a:t>
            </a:r>
            <a:r>
              <a:rPr lang="en-US" sz="1200" baseline="-25000" dirty="0">
                <a:solidFill>
                  <a:srgbClr val="000000"/>
                </a:solidFill>
                <a:latin typeface="Univers LT 55"/>
              </a:rPr>
              <a:t>3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 according to Meléndez-</a:t>
            </a:r>
            <a:r>
              <a:rPr lang="en-US" sz="1200" dirty="0" err="1">
                <a:solidFill>
                  <a:srgbClr val="000000"/>
                </a:solidFill>
                <a:latin typeface="Univers LT 55"/>
              </a:rPr>
              <a:t>Alafort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 et al. </a:t>
            </a:r>
            <a:r>
              <a:rPr lang="en-US" sz="1200" dirty="0" err="1">
                <a:solidFill>
                  <a:srgbClr val="000000"/>
                </a:solidFill>
                <a:latin typeface="Univers LT 55"/>
              </a:rPr>
              <a:t>Nucl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 Med Biol. 2003;30(6):605, (</a:t>
            </a:r>
            <a:r>
              <a:rPr lang="en-US" sz="1200" b="1" dirty="0">
                <a:solidFill>
                  <a:srgbClr val="000000"/>
                </a:solidFill>
                <a:latin typeface="Univers LT 55"/>
              </a:rPr>
              <a:t>C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) Chemical structure of [</a:t>
            </a:r>
            <a:r>
              <a:rPr lang="en-US" sz="1200" baseline="30000" dirty="0">
                <a:solidFill>
                  <a:srgbClr val="000000"/>
                </a:solidFill>
                <a:latin typeface="Univers LT 55"/>
              </a:rPr>
              <a:t>111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ln]-DTPA-UBI.</a:t>
            </a:r>
            <a:r>
              <a:rPr lang="en-US" sz="1200" baseline="-25000" dirty="0">
                <a:solidFill>
                  <a:srgbClr val="000000"/>
                </a:solidFill>
                <a:latin typeface="Univers LT 55"/>
              </a:rPr>
              <a:t> 29–41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-Cy5, (</a:t>
            </a:r>
            <a:r>
              <a:rPr lang="en-US" sz="1200" b="1" dirty="0">
                <a:solidFill>
                  <a:srgbClr val="000000"/>
                </a:solidFill>
                <a:latin typeface="Univers LT 55"/>
              </a:rPr>
              <a:t>D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) Schematic presentation of the click reaction between </a:t>
            </a:r>
            <a:r>
              <a:rPr lang="en-US" sz="1200" i="1" dirty="0">
                <a:solidFill>
                  <a:srgbClr val="000000"/>
                </a:solidFill>
                <a:latin typeface="Univers LT 55"/>
              </a:rPr>
              <a:t>S. aureus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-[</a:t>
            </a:r>
            <a:r>
              <a:rPr lang="en-US" sz="1200" baseline="30000" dirty="0">
                <a:solidFill>
                  <a:srgbClr val="000000"/>
                </a:solidFill>
                <a:latin typeface="Univers LT 55"/>
              </a:rPr>
              <a:t>99m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Tc]-UBI</a:t>
            </a:r>
            <a:r>
              <a:rPr lang="en-US" sz="1200" baseline="-25000" dirty="0">
                <a:solidFill>
                  <a:srgbClr val="000000"/>
                </a:solidFill>
                <a:latin typeface="Univers LT 55"/>
              </a:rPr>
              <a:t>29–41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-Cy5-N</a:t>
            </a:r>
            <a:r>
              <a:rPr lang="en-US" sz="1200" baseline="-25000" dirty="0">
                <a:solidFill>
                  <a:srgbClr val="000000"/>
                </a:solidFill>
                <a:latin typeface="Univers LT 55"/>
              </a:rPr>
              <a:t>3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 and [</a:t>
            </a:r>
            <a:r>
              <a:rPr lang="en-US" sz="1200" baseline="30000" dirty="0">
                <a:solidFill>
                  <a:srgbClr val="000000"/>
                </a:solidFill>
                <a:latin typeface="Univers LT 55"/>
              </a:rPr>
              <a:t>111</a:t>
            </a:r>
            <a:r>
              <a:rPr lang="en-US" sz="1200" dirty="0">
                <a:solidFill>
                  <a:srgbClr val="000000"/>
                </a:solidFill>
                <a:latin typeface="Univers LT 55"/>
              </a:rPr>
              <a:t>In]-DTPA-DBCO</a:t>
            </a:r>
            <a:endParaRPr lang="nl-NL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73C8D5-FFB1-0B0A-998A-F352186433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08196" y="2711392"/>
            <a:ext cx="3597010" cy="14352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17F446-75CE-C0AD-A0BB-87259B257F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4975" y="2787531"/>
            <a:ext cx="7172325" cy="2152650"/>
          </a:xfrm>
          <a:prstGeom prst="rect">
            <a:avLst/>
          </a:prstGeom>
        </p:spPr>
      </p:pic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CF66195-D9A5-CE30-053D-B05F6970E0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638164"/>
              </p:ext>
            </p:extLst>
          </p:nvPr>
        </p:nvGraphicFramePr>
        <p:xfrm>
          <a:off x="495301" y="4765675"/>
          <a:ext cx="3600000" cy="1813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S ChemDraw Drawing" r:id="rId6" imgW="8986602" imgH="4527326" progId="ChemDraw.Document.6.0">
                  <p:embed/>
                </p:oleObj>
              </mc:Choice>
              <mc:Fallback>
                <p:oleObj name="CS ChemDraw Drawing" r:id="rId6" imgW="8986602" imgH="4527326" progId="ChemDraw.Document.6.0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95301" y="4765675"/>
                        <a:ext cx="3600000" cy="1813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FBDC8425-7EBD-702E-5D3F-D37D269AD9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7300" y="5613400"/>
            <a:ext cx="5400000" cy="9659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2D135F5-D0AB-E9A4-9D7F-B1821F70EA68}"/>
              </a:ext>
            </a:extLst>
          </p:cNvPr>
          <p:cNvSpPr txBox="1"/>
          <p:nvPr/>
        </p:nvSpPr>
        <p:spPr>
          <a:xfrm>
            <a:off x="438150" y="1289845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(</a:t>
            </a:r>
            <a:r>
              <a:rPr lang="en-US" b="1" dirty="0"/>
              <a:t>A</a:t>
            </a:r>
            <a:r>
              <a:rPr lang="en-US" dirty="0"/>
              <a:t>)</a:t>
            </a:r>
            <a:endParaRPr lang="nl-N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0BC2DC-236C-69B5-0C0B-9AD80C0C783D}"/>
              </a:ext>
            </a:extLst>
          </p:cNvPr>
          <p:cNvSpPr txBox="1"/>
          <p:nvPr/>
        </p:nvSpPr>
        <p:spPr>
          <a:xfrm>
            <a:off x="438150" y="2843094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(</a:t>
            </a:r>
            <a:r>
              <a:rPr lang="en-US" b="1" dirty="0"/>
              <a:t>B</a:t>
            </a:r>
            <a:r>
              <a:rPr lang="en-US" dirty="0"/>
              <a:t>)</a:t>
            </a:r>
            <a:endParaRPr lang="nl-NL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164ECB-5C10-7C0E-A810-5D00B71BF02F}"/>
              </a:ext>
            </a:extLst>
          </p:cNvPr>
          <p:cNvSpPr txBox="1"/>
          <p:nvPr/>
        </p:nvSpPr>
        <p:spPr>
          <a:xfrm>
            <a:off x="438150" y="4661695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(</a:t>
            </a:r>
            <a:r>
              <a:rPr lang="en-US" b="1" dirty="0"/>
              <a:t>C</a:t>
            </a:r>
            <a:r>
              <a:rPr lang="en-US" dirty="0"/>
              <a:t>)</a:t>
            </a:r>
            <a:endParaRPr lang="nl-NL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77CD2D-1FE9-A226-33D2-165028D5E2F0}"/>
              </a:ext>
            </a:extLst>
          </p:cNvPr>
          <p:cNvSpPr txBox="1"/>
          <p:nvPr/>
        </p:nvSpPr>
        <p:spPr>
          <a:xfrm>
            <a:off x="5330794" y="4661695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(</a:t>
            </a:r>
            <a:r>
              <a:rPr lang="en-US" b="1" dirty="0"/>
              <a:t>D</a:t>
            </a:r>
            <a:r>
              <a:rPr lang="en-US" dirty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9265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88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Univers LT 55</vt:lpstr>
      <vt:lpstr>Office Theme</vt:lpstr>
      <vt:lpstr>CS ChemDraw Drawing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Welling, M.M. (RADI)</dc:creator>
  <cp:lastModifiedBy>Mrs. HJ Lotter</cp:lastModifiedBy>
  <cp:revision>4</cp:revision>
  <dcterms:created xsi:type="dcterms:W3CDTF">2024-05-13T13:37:18Z</dcterms:created>
  <dcterms:modified xsi:type="dcterms:W3CDTF">2026-04-02T06:15:52Z</dcterms:modified>
</cp:coreProperties>
</file>